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  <p:sldId id="257" r:id="rId3"/>
    <p:sldId id="320" r:id="rId4"/>
    <p:sldId id="319" r:id="rId5"/>
    <p:sldId id="289" r:id="rId6"/>
    <p:sldId id="641" r:id="rId7"/>
    <p:sldId id="675" r:id="rId8"/>
    <p:sldId id="676" r:id="rId9"/>
    <p:sldId id="677" r:id="rId10"/>
    <p:sldId id="678" r:id="rId11"/>
    <p:sldId id="679" r:id="rId12"/>
    <p:sldId id="680" r:id="rId13"/>
    <p:sldId id="681" r:id="rId14"/>
    <p:sldId id="682" r:id="rId15"/>
    <p:sldId id="683" r:id="rId16"/>
    <p:sldId id="684" r:id="rId17"/>
    <p:sldId id="685" r:id="rId18"/>
    <p:sldId id="275" r:id="rId19"/>
    <p:sldId id="290" r:id="rId20"/>
    <p:sldId id="652" r:id="rId21"/>
    <p:sldId id="686" r:id="rId22"/>
    <p:sldId id="687" r:id="rId23"/>
    <p:sldId id="688" r:id="rId24"/>
    <p:sldId id="689" r:id="rId25"/>
    <p:sldId id="690" r:id="rId26"/>
    <p:sldId id="691" r:id="rId27"/>
    <p:sldId id="692" r:id="rId28"/>
    <p:sldId id="693" r:id="rId29"/>
    <p:sldId id="694" r:id="rId30"/>
    <p:sldId id="695" r:id="rId31"/>
    <p:sldId id="696" r:id="rId32"/>
    <p:sldId id="288" r:id="rId33"/>
    <p:sldId id="291" r:id="rId34"/>
    <p:sldId id="663" r:id="rId35"/>
    <p:sldId id="697" r:id="rId36"/>
    <p:sldId id="698" r:id="rId37"/>
    <p:sldId id="699" r:id="rId38"/>
    <p:sldId id="700" r:id="rId39"/>
    <p:sldId id="701" r:id="rId40"/>
    <p:sldId id="702" r:id="rId41"/>
    <p:sldId id="703" r:id="rId42"/>
    <p:sldId id="704" r:id="rId43"/>
    <p:sldId id="705" r:id="rId44"/>
    <p:sldId id="706" r:id="rId45"/>
    <p:sldId id="707" r:id="rId46"/>
    <p:sldId id="304" r:id="rId47"/>
    <p:sldId id="305" r:id="rId48"/>
    <p:sldId id="674" r:id="rId49"/>
    <p:sldId id="708" r:id="rId50"/>
    <p:sldId id="709" r:id="rId51"/>
    <p:sldId id="710" r:id="rId52"/>
    <p:sldId id="711" r:id="rId53"/>
    <p:sldId id="712" r:id="rId54"/>
    <p:sldId id="713" r:id="rId55"/>
    <p:sldId id="714" r:id="rId56"/>
    <p:sldId id="715" r:id="rId57"/>
    <p:sldId id="716" r:id="rId58"/>
    <p:sldId id="717" r:id="rId59"/>
    <p:sldId id="718" r:id="rId60"/>
    <p:sldId id="318" r:id="rId61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1E7FC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97" d="100"/>
          <a:sy n="97" d="100"/>
        </p:scale>
        <p:origin x="1110" y="30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0430A70-BAB2-1B1D-AEB7-E4DFA1577404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1E7FC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9" name="Image 8" descr="Une image contenant Graphique, Police, symbole, logo&#10;&#10;Description générée automatiquement">
            <a:extLst>
              <a:ext uri="{FF2B5EF4-FFF2-40B4-BE49-F238E27FC236}">
                <a16:creationId xmlns:a16="http://schemas.microsoft.com/office/drawing/2014/main" id="{0BA3E640-BA40-581D-A995-B206D91F749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804" y="178306"/>
            <a:ext cx="737243" cy="612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17936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norm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068E805-7BC4-3D40-A22A-1C41C96A3CBE}"/>
              </a:ext>
            </a:extLst>
          </p:cNvPr>
          <p:cNvSpPr/>
          <p:nvPr userDrawn="1"/>
        </p:nvSpPr>
        <p:spPr>
          <a:xfrm>
            <a:off x="0" y="0"/>
            <a:ext cx="983411" cy="6858000"/>
          </a:xfrm>
          <a:prstGeom prst="rect">
            <a:avLst/>
          </a:prstGeom>
          <a:solidFill>
            <a:srgbClr val="1E7FC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FF5D99F2-5F38-AF02-ECD2-C9D8E5F33497}"/>
              </a:ext>
            </a:extLst>
          </p:cNvPr>
          <p:cNvSpPr txBox="1">
            <a:spLocks/>
          </p:cNvSpPr>
          <p:nvPr userDrawn="1"/>
        </p:nvSpPr>
        <p:spPr>
          <a:xfrm>
            <a:off x="0" y="0"/>
            <a:ext cx="983411" cy="904863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b="1" dirty="0">
                <a:solidFill>
                  <a:srgbClr val="FFFF00"/>
                </a:solidFill>
                <a:latin typeface="Calibri"/>
              </a:rPr>
              <a:t>CM1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b="1" dirty="0">
                <a:solidFill>
                  <a:schemeClr val="bg1"/>
                </a:solidFill>
                <a:latin typeface="Calibri"/>
              </a:rPr>
              <a:t>P2/S3</a:t>
            </a:r>
          </a:p>
        </p:txBody>
      </p:sp>
    </p:spTree>
    <p:extLst>
      <p:ext uri="{BB962C8B-B14F-4D97-AF65-F5344CB8AC3E}">
        <p14:creationId xmlns:p14="http://schemas.microsoft.com/office/powerpoint/2010/main" val="42339806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plica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CE7D7D80-0936-4FED-6101-008869D0E588}"/>
              </a:ext>
            </a:extLst>
          </p:cNvPr>
          <p:cNvSpPr/>
          <p:nvPr userDrawn="1"/>
        </p:nvSpPr>
        <p:spPr>
          <a:xfrm>
            <a:off x="0" y="0"/>
            <a:ext cx="983411" cy="6858000"/>
          </a:xfrm>
          <a:prstGeom prst="rect">
            <a:avLst/>
          </a:prstGeom>
          <a:solidFill>
            <a:srgbClr val="1E7FC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8C59F701-6152-5E52-CEF4-6C70CA6FCF9A}"/>
              </a:ext>
            </a:extLst>
          </p:cNvPr>
          <p:cNvSpPr txBox="1">
            <a:spLocks/>
          </p:cNvSpPr>
          <p:nvPr userDrawn="1"/>
        </p:nvSpPr>
        <p:spPr>
          <a:xfrm>
            <a:off x="0" y="0"/>
            <a:ext cx="983411" cy="904863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b="1" dirty="0">
                <a:solidFill>
                  <a:srgbClr val="FFFF00"/>
                </a:solidFill>
                <a:latin typeface="Calibri"/>
              </a:rPr>
              <a:t>CM1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b="1" dirty="0">
                <a:solidFill>
                  <a:schemeClr val="bg1"/>
                </a:solidFill>
                <a:latin typeface="Calibri"/>
              </a:rPr>
              <a:t>P2/S3</a:t>
            </a:r>
          </a:p>
        </p:txBody>
      </p:sp>
    </p:spTree>
    <p:extLst>
      <p:ext uri="{BB962C8B-B14F-4D97-AF65-F5344CB8AC3E}">
        <p14:creationId xmlns:p14="http://schemas.microsoft.com/office/powerpoint/2010/main" val="16319432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A306EA2D-8067-8176-C9CE-8CA2677995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B977BA9-DEAD-0AF1-985A-40D44D75CF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9D49F7B-BC43-AE81-6A05-07DF739BCC1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EE0E7A6-B89B-4AEA-8E78-84BDA4205F0E}" type="datetimeFigureOut">
              <a:rPr lang="fr-FR" smtClean="0"/>
              <a:t>01/07/2025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473005A-F7F0-0E25-7DC7-C3DA1E3C350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12FC0FD-2D13-0657-2274-89E810D7C7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3598993-CF0D-40BD-9CC6-072C931968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4162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13" Type="http://schemas.openxmlformats.org/officeDocument/2006/relationships/image" Target="../media/image40.png"/><Relationship Id="rId18" Type="http://schemas.openxmlformats.org/officeDocument/2006/relationships/slide" Target="slide3.xml"/><Relationship Id="rId7" Type="http://schemas.openxmlformats.org/officeDocument/2006/relationships/image" Target="../media/image20.png"/><Relationship Id="rId12" Type="http://schemas.openxmlformats.org/officeDocument/2006/relationships/slide" Target="slide33.xml"/><Relationship Id="rId17" Type="http://schemas.openxmlformats.org/officeDocument/2006/relationships/image" Target="../media/image7.png"/><Relationship Id="rId2" Type="http://schemas.openxmlformats.org/officeDocument/2006/relationships/image" Target="../media/image2.png"/><Relationship Id="rId16" Type="http://schemas.openxmlformats.org/officeDocument/2006/relationships/image" Target="../media/image6.png"/><Relationship Id="rId1" Type="http://schemas.openxmlformats.org/officeDocument/2006/relationships/slideLayout" Target="../slideLayouts/slideLayout3.xml"/><Relationship Id="rId6" Type="http://schemas.openxmlformats.org/officeDocument/2006/relationships/slide" Target="slide5.xml"/><Relationship Id="rId11" Type="http://schemas.openxmlformats.org/officeDocument/2006/relationships/image" Target="../media/image4.png"/><Relationship Id="rId15" Type="http://schemas.openxmlformats.org/officeDocument/2006/relationships/slide" Target="slide47.xml"/><Relationship Id="rId10" Type="http://schemas.openxmlformats.org/officeDocument/2006/relationships/image" Target="../media/image30.png"/><Relationship Id="rId19" Type="http://schemas.openxmlformats.org/officeDocument/2006/relationships/image" Target="../media/image70.png"/><Relationship Id="rId9" Type="http://schemas.openxmlformats.org/officeDocument/2006/relationships/slide" Target="slide19.xml"/><Relationship Id="rId14" Type="http://schemas.openxmlformats.org/officeDocument/2006/relationships/image" Target="../media/image5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90.png"/><Relationship Id="rId5" Type="http://schemas.openxmlformats.org/officeDocument/2006/relationships/slide" Target="slide2.xml"/><Relationship Id="rId4" Type="http://schemas.openxmlformats.org/officeDocument/2006/relationships/image" Target="../media/image10.png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ous-titre 2">
            <a:extLst>
              <a:ext uri="{FF2B5EF4-FFF2-40B4-BE49-F238E27FC236}">
                <a16:creationId xmlns:a16="http://schemas.microsoft.com/office/drawing/2014/main" id="{FA436572-796A-E522-D82C-50B60E7185EA}"/>
              </a:ext>
            </a:extLst>
          </p:cNvPr>
          <p:cNvSpPr txBox="1">
            <a:spLocks/>
          </p:cNvSpPr>
          <p:nvPr/>
        </p:nvSpPr>
        <p:spPr>
          <a:xfrm>
            <a:off x="2477691" y="9525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chemeClr val="bg1">
                    <a:lumMod val="75000"/>
                  </a:schemeClr>
                </a:solidFill>
                <a:latin typeface="Calibri"/>
              </a:rPr>
              <a:t>Étude de la langue</a:t>
            </a:r>
            <a:r>
              <a:rPr kumimoji="0" lang="fr-FR" sz="3200" b="1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uLnTx/>
                <a:uFillTx/>
                <a:latin typeface="Calibri"/>
              </a:rPr>
              <a:t> CM1</a:t>
            </a: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D90D2B30-F58A-1268-3530-84E0E42371D7}"/>
              </a:ext>
            </a:extLst>
          </p:cNvPr>
          <p:cNvSpPr txBox="1">
            <a:spLocks/>
          </p:cNvSpPr>
          <p:nvPr/>
        </p:nvSpPr>
        <p:spPr>
          <a:xfrm>
            <a:off x="2477691" y="2162473"/>
            <a:ext cx="7236618" cy="120032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7200" b="1" dirty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latin typeface="Calibri"/>
              </a:rPr>
              <a:t>Étude de phrase</a:t>
            </a:r>
            <a:endParaRPr kumimoji="0" lang="fr-FR" sz="7200" b="1" i="0" u="none" strike="noStrike" kern="1200" cap="none" spc="0" normalizeH="0" baseline="0" noProof="0" dirty="0">
              <a:ln>
                <a:solidFill>
                  <a:srgbClr val="FF0000"/>
                </a:solidFill>
              </a:ln>
              <a:solidFill>
                <a:srgbClr val="FFFF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34CDCADF-2289-1A52-DBFD-224573040601}"/>
              </a:ext>
            </a:extLst>
          </p:cNvPr>
          <p:cNvSpPr txBox="1">
            <a:spLocks/>
          </p:cNvSpPr>
          <p:nvPr/>
        </p:nvSpPr>
        <p:spPr>
          <a:xfrm>
            <a:off x="2477691" y="3772198"/>
            <a:ext cx="7236618" cy="923330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5400" b="1" i="1" dirty="0">
                <a:solidFill>
                  <a:schemeClr val="bg1"/>
                </a:solidFill>
                <a:latin typeface="Calibri"/>
              </a:rPr>
              <a:t>Période 2 – Semaine 3</a:t>
            </a:r>
            <a:endParaRPr kumimoji="0" lang="fr-FR" sz="5400" b="1" i="1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789268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C12CCC4-A4F1-2DD3-700A-CF0326F8185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72066A17-D4C6-1756-CFB8-1E736D739BAF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5044C2B-5A64-633A-EE5B-019AB240098D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gros chat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dormait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sur le canapé.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28A452A5-F548-3B3A-7F3F-6B376B5A8E45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D63A917C-DD43-26C7-4E1C-138273AB61E9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Verbe conjugué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exclamative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BA5FB168-39F5-7B32-0FBF-D5AF051A198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02B95753-9004-E1FE-D077-3690E54C0926}"/>
              </a:ext>
            </a:extLst>
          </p:cNvPr>
          <p:cNvSpPr txBox="1">
            <a:spLocks/>
          </p:cNvSpPr>
          <p:nvPr/>
        </p:nvSpPr>
        <p:spPr>
          <a:xfrm>
            <a:off x="5774183" y="2666412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2C7E4B6B-43E6-0979-AA08-C82646E4F35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1545147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dormait (dormir, 3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</a:t>
                      </a:r>
                      <a:endParaRPr lang="fr-FR" sz="3100" b="1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94718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9DCFAA8-1262-D505-40F3-8237BA99EC2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A68E9409-1972-34B0-6C7D-30EA4BCF6AC7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372C27F-57F9-F182-F48B-FDD2DED93FA1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gros chat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dormait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sur le canapé.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A17C1ACF-02F8-F578-1BF4-125CC230E15D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9F85AC39-89AC-183D-0661-D88202E07029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Verbe conjugué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exclamative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E01D6A00-7B34-6781-A114-3582BA659B5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5939274E-FBEC-ABEF-0B2B-8235F4DE7B92}"/>
              </a:ext>
            </a:extLst>
          </p:cNvPr>
          <p:cNvSpPr txBox="1">
            <a:spLocks/>
          </p:cNvSpPr>
          <p:nvPr/>
        </p:nvSpPr>
        <p:spPr>
          <a:xfrm>
            <a:off x="5774183" y="2666412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27646EBE-3290-A6FB-5959-A5AEA8C90D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6301814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dormait (dormir, 3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Le gros chat (3</a:t>
                      </a:r>
                      <a:r>
                        <a:rPr kumimoji="0" lang="fr-FR" sz="31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e</a:t>
                      </a: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 pers du sg)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4" name="Sous-titre 2">
            <a:extLst>
              <a:ext uri="{FF2B5EF4-FFF2-40B4-BE49-F238E27FC236}">
                <a16:creationId xmlns:a16="http://schemas.microsoft.com/office/drawing/2014/main" id="{CBF37E08-915E-3E91-EF02-C73407A6C5E7}"/>
              </a:ext>
            </a:extLst>
          </p:cNvPr>
          <p:cNvSpPr txBox="1">
            <a:spLocks/>
          </p:cNvSpPr>
          <p:nvPr/>
        </p:nvSpPr>
        <p:spPr>
          <a:xfrm>
            <a:off x="3116443" y="2666412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858676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007C03D-EB20-AA7F-3FF2-E3B517ADB46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78B5D6B9-E37B-6D0B-F613-575290DECED5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387CA23-B5D5-026B-4FBB-79B476EF43F9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gros chat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dormait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sur le canapé.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6E7F199C-0846-DEA3-167C-550C5396A727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C61E8108-2A1B-C323-BAE7-E469F14D667A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exclamative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4C7997F6-0AFF-611D-0E98-32E1416CDA3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00A60E61-7059-43E0-19C3-4F67712DEF1C}"/>
              </a:ext>
            </a:extLst>
          </p:cNvPr>
          <p:cNvSpPr txBox="1">
            <a:spLocks/>
          </p:cNvSpPr>
          <p:nvPr/>
        </p:nvSpPr>
        <p:spPr>
          <a:xfrm>
            <a:off x="5774183" y="2666412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0C1CC09C-F572-614E-E29B-8AA29A9E3E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7079980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dormait (dormir, 3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Le gros chat (3</a:t>
                      </a:r>
                      <a:r>
                        <a:rPr kumimoji="0" lang="fr-FR" sz="31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e</a:t>
                      </a: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 pers du sg)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8" name="Sous-titre 2">
            <a:extLst>
              <a:ext uri="{FF2B5EF4-FFF2-40B4-BE49-F238E27FC236}">
                <a16:creationId xmlns:a16="http://schemas.microsoft.com/office/drawing/2014/main" id="{63076EE2-17A7-1A40-1DDB-7FF8E84275BE}"/>
              </a:ext>
            </a:extLst>
          </p:cNvPr>
          <p:cNvSpPr txBox="1">
            <a:spLocks/>
          </p:cNvSpPr>
          <p:nvPr/>
        </p:nvSpPr>
        <p:spPr>
          <a:xfrm>
            <a:off x="3116443" y="2666412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898761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9711159-0D17-A0FC-037C-42E795AEFF4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7FCE9A16-0110-A202-EBBC-0A15675C1BA6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1DF01FF-6F32-D28E-ECA5-C96A7899482A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gros chat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dormait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sur le canapé.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2D0836C2-6D70-729F-3139-6A2B7EFC4944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676021E1-F89D-6C90-9EF8-EC45FB77993F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Temps de conjugaison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exclamative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4A6CF4DE-AEF7-E672-AE70-FCD8423DE86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82C01CE2-562F-E130-DDBA-EFF9DB9B1A97}"/>
              </a:ext>
            </a:extLst>
          </p:cNvPr>
          <p:cNvSpPr txBox="1">
            <a:spLocks/>
          </p:cNvSpPr>
          <p:nvPr/>
        </p:nvSpPr>
        <p:spPr>
          <a:xfrm>
            <a:off x="5774183" y="2666412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F0C1C8E5-FE8C-31D3-F8CF-59B780E2F70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9296272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dormait (dormir, 3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Le gros chat (3</a:t>
                      </a:r>
                      <a:r>
                        <a:rPr kumimoji="0" lang="fr-FR" sz="31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e</a:t>
                      </a: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 pers du sg)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imparfait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8" name="Sous-titre 2">
            <a:extLst>
              <a:ext uri="{FF2B5EF4-FFF2-40B4-BE49-F238E27FC236}">
                <a16:creationId xmlns:a16="http://schemas.microsoft.com/office/drawing/2014/main" id="{6BC47B09-E04C-A555-AF1D-A13C872A92E6}"/>
              </a:ext>
            </a:extLst>
          </p:cNvPr>
          <p:cNvSpPr txBox="1">
            <a:spLocks/>
          </p:cNvSpPr>
          <p:nvPr/>
        </p:nvSpPr>
        <p:spPr>
          <a:xfrm>
            <a:off x="3116443" y="2666412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188012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576B17D-71C6-9D1C-13F4-C9E413855F7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692F7A92-5B45-F397-C0DC-A828DC5A9DEA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DBF41D2-F384-6057-34B6-0E6E49320BE2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gros chat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dormait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sur le canapé.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A59785B6-395C-C6FA-445C-BDBA47B2986B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485EA9E5-5822-D15C-2C9E-A54CD7B49EC6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exclamative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631D5175-6F62-2401-C017-F4B9D853BB6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BD491D79-3DFA-7FA6-FF3D-0D296F962A2A}"/>
              </a:ext>
            </a:extLst>
          </p:cNvPr>
          <p:cNvSpPr txBox="1">
            <a:spLocks/>
          </p:cNvSpPr>
          <p:nvPr/>
        </p:nvSpPr>
        <p:spPr>
          <a:xfrm>
            <a:off x="5774183" y="2666412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CB7B94FB-60A5-4C22-AF5B-E92A757802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0110816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dormait (dormir, 3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Le gros chat (3</a:t>
                      </a:r>
                      <a:r>
                        <a:rPr kumimoji="0" lang="fr-FR" sz="31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e</a:t>
                      </a: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 pers du sg)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imparfait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8" name="Sous-titre 2">
            <a:extLst>
              <a:ext uri="{FF2B5EF4-FFF2-40B4-BE49-F238E27FC236}">
                <a16:creationId xmlns:a16="http://schemas.microsoft.com/office/drawing/2014/main" id="{F8C9B76D-BAC7-E707-1D47-23C4962B0F62}"/>
              </a:ext>
            </a:extLst>
          </p:cNvPr>
          <p:cNvSpPr txBox="1">
            <a:spLocks/>
          </p:cNvSpPr>
          <p:nvPr/>
        </p:nvSpPr>
        <p:spPr>
          <a:xfrm>
            <a:off x="3116443" y="2666412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354235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4BE9EAD-D11B-7476-D90A-16A17C7AC43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6D67ABF3-6B56-F3D4-34A6-BBD4EA39ECA7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CECA637-0BA7-A1AE-8D1F-F58B679AA984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gros chat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dormait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sur le canapé.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C33C8EA8-4F14-FFA1-084E-2D28D0778F93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EBA00592-D825-8EEB-3D98-E2F106FFBC96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exclamative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9899EFBA-C8F4-BFF5-0300-8785ADB2639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A741E096-13D1-2EF4-4D5C-6951EF8ED019}"/>
              </a:ext>
            </a:extLst>
          </p:cNvPr>
          <p:cNvSpPr txBox="1">
            <a:spLocks/>
          </p:cNvSpPr>
          <p:nvPr/>
        </p:nvSpPr>
        <p:spPr>
          <a:xfrm>
            <a:off x="5774183" y="2666412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8FF98CF6-52EB-0D0B-E055-41ED384100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9679259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dormait (dormir, 3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Le gros chat (3</a:t>
                      </a:r>
                      <a:r>
                        <a:rPr kumimoji="0" lang="fr-FR" sz="31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e</a:t>
                      </a: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 pers du sg)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imparfait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A467940F-6BFB-0E94-4635-A252E2DAE24D}"/>
              </a:ext>
            </a:extLst>
          </p:cNvPr>
          <p:cNvSpPr txBox="1">
            <a:spLocks/>
          </p:cNvSpPr>
          <p:nvPr/>
        </p:nvSpPr>
        <p:spPr>
          <a:xfrm>
            <a:off x="2985886" y="176066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1BE3C519-5C8B-9181-F68A-C405860E70D5}"/>
              </a:ext>
            </a:extLst>
          </p:cNvPr>
          <p:cNvSpPr txBox="1">
            <a:spLocks/>
          </p:cNvSpPr>
          <p:nvPr/>
        </p:nvSpPr>
        <p:spPr>
          <a:xfrm>
            <a:off x="4208814" y="176066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107CAC50-B2AC-3AC2-E7FB-BD7DD756C640}"/>
              </a:ext>
            </a:extLst>
          </p:cNvPr>
          <p:cNvSpPr txBox="1">
            <a:spLocks/>
          </p:cNvSpPr>
          <p:nvPr/>
        </p:nvSpPr>
        <p:spPr>
          <a:xfrm>
            <a:off x="7406760" y="176066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136BB3EE-81E6-F3AD-B6F2-5338CCE178A4}"/>
              </a:ext>
            </a:extLst>
          </p:cNvPr>
          <p:cNvSpPr txBox="1">
            <a:spLocks/>
          </p:cNvSpPr>
          <p:nvPr/>
        </p:nvSpPr>
        <p:spPr>
          <a:xfrm>
            <a:off x="2010556" y="176066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B2F1AFD2-1704-2B46-19D3-D0B1E9F646AF}"/>
              </a:ext>
            </a:extLst>
          </p:cNvPr>
          <p:cNvSpPr txBox="1">
            <a:spLocks/>
          </p:cNvSpPr>
          <p:nvPr/>
        </p:nvSpPr>
        <p:spPr>
          <a:xfrm>
            <a:off x="5860410" y="176066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61B5BDAE-608A-84EA-4314-195B0F34A974}"/>
              </a:ext>
            </a:extLst>
          </p:cNvPr>
          <p:cNvSpPr txBox="1">
            <a:spLocks/>
          </p:cNvSpPr>
          <p:nvPr/>
        </p:nvSpPr>
        <p:spPr>
          <a:xfrm>
            <a:off x="8275764" y="1760667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1A749E81-EB82-61E7-9105-9469D9658032}"/>
              </a:ext>
            </a:extLst>
          </p:cNvPr>
          <p:cNvSpPr txBox="1">
            <a:spLocks/>
          </p:cNvSpPr>
          <p:nvPr/>
        </p:nvSpPr>
        <p:spPr>
          <a:xfrm>
            <a:off x="9532794" y="1760667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8DBE64C1-DE40-A047-1643-71ACA41E6AFF}"/>
              </a:ext>
            </a:extLst>
          </p:cNvPr>
          <p:cNvSpPr txBox="1">
            <a:spLocks/>
          </p:cNvSpPr>
          <p:nvPr/>
        </p:nvSpPr>
        <p:spPr>
          <a:xfrm>
            <a:off x="3116443" y="2666412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441022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56A1A3A-2A15-E6C0-49ED-1840CECD002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6FE7083C-6768-8BED-B26B-4EDA411DACEE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31F52AA-1AE3-A075-725D-85685E4FF3F6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gros chat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dormait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sur le canapé.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9F1ACF36-2408-03AB-E6FA-BB7D30A7C469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166FE68A-BA62-E2CD-EBBA-B6CDE2E30C37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exclamative</a:t>
            </a:r>
            <a:endParaRPr kumimoji="0" lang="fr-FR" sz="2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850C0890-B99A-6551-5AF3-83519A592FD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F025EE30-60C4-701A-3AD2-57F5D476AC91}"/>
              </a:ext>
            </a:extLst>
          </p:cNvPr>
          <p:cNvSpPr txBox="1">
            <a:spLocks/>
          </p:cNvSpPr>
          <p:nvPr/>
        </p:nvSpPr>
        <p:spPr>
          <a:xfrm>
            <a:off x="5774183" y="2666412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83BCDB2A-211B-648C-6C3C-D4D4464C761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8249170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dormait (dormir, 3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Le gros chat (3</a:t>
                      </a:r>
                      <a:r>
                        <a:rPr kumimoji="0" lang="fr-FR" sz="31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e</a:t>
                      </a: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 pers du sg)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imparfait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100" u="sng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E052680D-4FAE-21AD-231C-AA60DB96B92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8" name="Sous-titre 2">
            <a:extLst>
              <a:ext uri="{FF2B5EF4-FFF2-40B4-BE49-F238E27FC236}">
                <a16:creationId xmlns:a16="http://schemas.microsoft.com/office/drawing/2014/main" id="{9B499B14-9237-B6C0-258D-054C78AE1E0A}"/>
              </a:ext>
            </a:extLst>
          </p:cNvPr>
          <p:cNvSpPr txBox="1">
            <a:spLocks/>
          </p:cNvSpPr>
          <p:nvPr/>
        </p:nvSpPr>
        <p:spPr>
          <a:xfrm>
            <a:off x="2985886" y="176066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01B1C64D-AA0F-DC63-E651-1355FB29DA45}"/>
              </a:ext>
            </a:extLst>
          </p:cNvPr>
          <p:cNvSpPr txBox="1">
            <a:spLocks/>
          </p:cNvSpPr>
          <p:nvPr/>
        </p:nvSpPr>
        <p:spPr>
          <a:xfrm>
            <a:off x="4208814" y="176066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8019A545-B21D-CBAD-0AED-3AFBCED29988}"/>
              </a:ext>
            </a:extLst>
          </p:cNvPr>
          <p:cNvSpPr txBox="1">
            <a:spLocks/>
          </p:cNvSpPr>
          <p:nvPr/>
        </p:nvSpPr>
        <p:spPr>
          <a:xfrm>
            <a:off x="7406760" y="176066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34B38BCB-E663-127D-7EC4-3994C8CB9436}"/>
              </a:ext>
            </a:extLst>
          </p:cNvPr>
          <p:cNvSpPr txBox="1">
            <a:spLocks/>
          </p:cNvSpPr>
          <p:nvPr/>
        </p:nvSpPr>
        <p:spPr>
          <a:xfrm>
            <a:off x="2010556" y="176066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76BC5977-3379-B63E-7BEC-90973D00AA36}"/>
              </a:ext>
            </a:extLst>
          </p:cNvPr>
          <p:cNvSpPr txBox="1">
            <a:spLocks/>
          </p:cNvSpPr>
          <p:nvPr/>
        </p:nvSpPr>
        <p:spPr>
          <a:xfrm>
            <a:off x="5860410" y="176066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1FC3D976-4C42-7FF3-8A47-80EAF5D30840}"/>
              </a:ext>
            </a:extLst>
          </p:cNvPr>
          <p:cNvSpPr txBox="1">
            <a:spLocks/>
          </p:cNvSpPr>
          <p:nvPr/>
        </p:nvSpPr>
        <p:spPr>
          <a:xfrm>
            <a:off x="8275764" y="1760667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0084D6FA-FA7E-46E7-3DC7-1DDD37A28373}"/>
              </a:ext>
            </a:extLst>
          </p:cNvPr>
          <p:cNvSpPr txBox="1">
            <a:spLocks/>
          </p:cNvSpPr>
          <p:nvPr/>
        </p:nvSpPr>
        <p:spPr>
          <a:xfrm>
            <a:off x="9532794" y="1760667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1149A3FD-4D29-C3BD-A7E7-DFB83796B504}"/>
              </a:ext>
            </a:extLst>
          </p:cNvPr>
          <p:cNvSpPr txBox="1">
            <a:spLocks/>
          </p:cNvSpPr>
          <p:nvPr/>
        </p:nvSpPr>
        <p:spPr>
          <a:xfrm>
            <a:off x="3116443" y="2666412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995732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9FBC02F-D0A6-2442-61B6-5AA98EF4984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6BC8F1B7-97AD-A9BA-5906-0187278AF6AE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C59C0F2-2F69-40FB-871D-A89533D23B82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gros chat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dormait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sur le canapé.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64C5DC0A-EC50-AC93-3B6F-2A0F4975ADCD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13AFCB72-717A-3EE0-4AB7-CC6B06307201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exclamative</a:t>
            </a:r>
            <a:endParaRPr kumimoji="0" lang="fr-FR" sz="2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BAD214BB-2CDA-6BAC-CE8D-39F8DA6DAB7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6FE1C933-D044-4610-063D-D4A3D68FCEC7}"/>
              </a:ext>
            </a:extLst>
          </p:cNvPr>
          <p:cNvSpPr txBox="1">
            <a:spLocks/>
          </p:cNvSpPr>
          <p:nvPr/>
        </p:nvSpPr>
        <p:spPr>
          <a:xfrm>
            <a:off x="5774183" y="2666412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48AF1127-DDC9-9BEA-3737-B44E4A1B7775}"/>
              </a:ext>
            </a:extLst>
          </p:cNvPr>
          <p:cNvGraphicFramePr>
            <a:graphicFrameLocks noGrp="1"/>
          </p:cNvGraphicFramePr>
          <p:nvPr/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dormait (dormir, 3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Le gros chat (3</a:t>
                      </a:r>
                      <a:r>
                        <a:rPr kumimoji="0" lang="fr-FR" sz="31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e</a:t>
                      </a: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 pers du sg)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imparfait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1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   Le gros chat dormait sur le canapé 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!</a:t>
                      </a: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AD868582-9F94-7748-2D30-36CBA5718C5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8" name="Sous-titre 2">
            <a:extLst>
              <a:ext uri="{FF2B5EF4-FFF2-40B4-BE49-F238E27FC236}">
                <a16:creationId xmlns:a16="http://schemas.microsoft.com/office/drawing/2014/main" id="{46D46089-1E70-DFAF-0823-C43C20C0B1B9}"/>
              </a:ext>
            </a:extLst>
          </p:cNvPr>
          <p:cNvSpPr txBox="1">
            <a:spLocks/>
          </p:cNvSpPr>
          <p:nvPr/>
        </p:nvSpPr>
        <p:spPr>
          <a:xfrm>
            <a:off x="2985886" y="176066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ABE62F58-E048-9311-1A57-6E7DFEB09573}"/>
              </a:ext>
            </a:extLst>
          </p:cNvPr>
          <p:cNvSpPr txBox="1">
            <a:spLocks/>
          </p:cNvSpPr>
          <p:nvPr/>
        </p:nvSpPr>
        <p:spPr>
          <a:xfrm>
            <a:off x="4208814" y="176066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DA294DD2-A634-C22B-1731-1D03A2135FC1}"/>
              </a:ext>
            </a:extLst>
          </p:cNvPr>
          <p:cNvSpPr txBox="1">
            <a:spLocks/>
          </p:cNvSpPr>
          <p:nvPr/>
        </p:nvSpPr>
        <p:spPr>
          <a:xfrm>
            <a:off x="7406760" y="176066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2617AEDD-718F-7DC1-579B-9C61397CFA18}"/>
              </a:ext>
            </a:extLst>
          </p:cNvPr>
          <p:cNvSpPr txBox="1">
            <a:spLocks/>
          </p:cNvSpPr>
          <p:nvPr/>
        </p:nvSpPr>
        <p:spPr>
          <a:xfrm>
            <a:off x="2010556" y="176066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9BC7429C-A4D1-A2FD-EB1B-372F0995E8D3}"/>
              </a:ext>
            </a:extLst>
          </p:cNvPr>
          <p:cNvSpPr txBox="1">
            <a:spLocks/>
          </p:cNvSpPr>
          <p:nvPr/>
        </p:nvSpPr>
        <p:spPr>
          <a:xfrm>
            <a:off x="5860410" y="176066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27E2C5D4-15EE-4143-3F67-7E619842DE85}"/>
              </a:ext>
            </a:extLst>
          </p:cNvPr>
          <p:cNvSpPr txBox="1">
            <a:spLocks/>
          </p:cNvSpPr>
          <p:nvPr/>
        </p:nvSpPr>
        <p:spPr>
          <a:xfrm>
            <a:off x="8275764" y="1760667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19732A01-CEAA-9D7A-BD6E-84608DA85C92}"/>
              </a:ext>
            </a:extLst>
          </p:cNvPr>
          <p:cNvSpPr txBox="1">
            <a:spLocks/>
          </p:cNvSpPr>
          <p:nvPr/>
        </p:nvSpPr>
        <p:spPr>
          <a:xfrm>
            <a:off x="9532794" y="1760667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CF543920-D112-0EC3-E56D-E6BDACC2D54D}"/>
              </a:ext>
            </a:extLst>
          </p:cNvPr>
          <p:cNvSpPr txBox="1">
            <a:spLocks/>
          </p:cNvSpPr>
          <p:nvPr/>
        </p:nvSpPr>
        <p:spPr>
          <a:xfrm>
            <a:off x="3116443" y="2666412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3094366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195A79C-1E9F-0147-F4B6-92B842E12FA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192FF76E-2992-B8DF-28D2-F8BAA8F76FAF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1064C37-46E0-7972-3373-A9BB072665D8}"/>
              </a:ext>
            </a:extLst>
          </p:cNvPr>
          <p:cNvSpPr txBox="1">
            <a:spLocks/>
          </p:cNvSpPr>
          <p:nvPr/>
        </p:nvSpPr>
        <p:spPr>
          <a:xfrm>
            <a:off x="969264" y="2028617"/>
            <a:ext cx="11222736" cy="280076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8800" i="1" dirty="0">
                <a:solidFill>
                  <a:schemeClr val="tx1"/>
                </a:solidFill>
                <a:latin typeface="Calibri"/>
              </a:rPr>
              <a:t>C’est </a:t>
            </a:r>
            <a:br>
              <a:rPr lang="fr-FR" sz="8800" i="1" dirty="0">
                <a:solidFill>
                  <a:schemeClr val="tx1"/>
                </a:solidFill>
                <a:latin typeface="Calibri"/>
              </a:rPr>
            </a:br>
            <a:r>
              <a:rPr lang="fr-FR" sz="8800" i="1" dirty="0">
                <a:solidFill>
                  <a:schemeClr val="tx1"/>
                </a:solidFill>
                <a:latin typeface="Calibri"/>
              </a:rPr>
              <a:t>terminé !</a:t>
            </a:r>
            <a:endParaRPr kumimoji="0" lang="fr-FR" sz="8800" i="1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742596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494ADCA-92C9-CB0B-5171-D43EA793CB2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40AF9D37-CE65-0707-20D0-609434E62699}"/>
              </a:ext>
            </a:extLst>
          </p:cNvPr>
          <p:cNvSpPr txBox="1">
            <a:spLocks/>
          </p:cNvSpPr>
          <p:nvPr/>
        </p:nvSpPr>
        <p:spPr>
          <a:xfrm>
            <a:off x="969264" y="2321005"/>
            <a:ext cx="11222736" cy="221599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13800" b="1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Jour 2</a:t>
            </a:r>
            <a:endParaRPr kumimoji="0" lang="fr-FR" sz="13800" b="1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65546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E6C19BD-FD3E-CF23-C0C4-6286622D7ED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ous-titre 2">
            <a:extLst>
              <a:ext uri="{FF2B5EF4-FFF2-40B4-BE49-F238E27FC236}">
                <a16:creationId xmlns:a16="http://schemas.microsoft.com/office/drawing/2014/main" id="{7FBBD9E6-72C3-A4B0-185C-0F552FE88291}"/>
              </a:ext>
            </a:extLst>
          </p:cNvPr>
          <p:cNvSpPr txBox="1">
            <a:spLocks/>
          </p:cNvSpPr>
          <p:nvPr/>
        </p:nvSpPr>
        <p:spPr>
          <a:xfrm>
            <a:off x="984600" y="0"/>
            <a:ext cx="11207400" cy="6858000"/>
          </a:xfrm>
          <a:prstGeom prst="rect">
            <a:avLst/>
          </a:prstGeom>
          <a:noFill/>
          <a:ln w="19050">
            <a:noFill/>
          </a:ln>
        </p:spPr>
        <p:txBody>
          <a:bodyPr vert="horz" wrap="square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cap="small" dirty="0">
                <a:solidFill>
                  <a:schemeClr val="bg1">
                    <a:lumMod val="65000"/>
                  </a:schemeClr>
                </a:solidFill>
                <a:latin typeface="Calibri"/>
              </a:rPr>
              <a:t>Sommaire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fr-FR" sz="2400" b="1" u="sng" cap="small" dirty="0">
              <a:solidFill>
                <a:schemeClr val="bg1">
                  <a:lumMod val="65000"/>
                </a:schemeClr>
              </a:solidFill>
              <a:latin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fr-FR" sz="2400" b="1" u="sng" dirty="0">
              <a:solidFill>
                <a:schemeClr val="tx1"/>
              </a:solidFill>
              <a:latin typeface="Calibri"/>
            </a:endParaRPr>
          </a:p>
        </p:txBody>
      </p:sp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9" name="Zoom de diapositive 8">
                <a:extLst>
                  <a:ext uri="{FF2B5EF4-FFF2-40B4-BE49-F238E27FC236}">
                    <a16:creationId xmlns:a16="http://schemas.microsoft.com/office/drawing/2014/main" id="{61D48F1F-36FB-D0B0-96A0-97E2724B9AB6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927095749"/>
                  </p:ext>
                </p:extLst>
              </p:nvPr>
            </p:nvGraphicFramePr>
            <p:xfrm>
              <a:off x="2381368" y="2290572"/>
              <a:ext cx="3048000" cy="1714500"/>
            </p:xfrm>
            <a:graphic>
              <a:graphicData uri="http://schemas.microsoft.com/office/powerpoint/2016/slidezoom">
                <pslz:sldZm>
                  <pslz:sldZmObj sldId="289" cId="914575646">
                    <pslz:zmPr id="{082072DE-2302-4190-8BC8-53DE70B12393}" returnToParent="0" transitionDur="1000">
                      <p166:blipFill xmlns:p166="http://schemas.microsoft.com/office/powerpoint/2016/6/main">
                        <a:blip r:embed="rId2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048000" cy="1714500"/>
                        </a:xfrm>
                        <a:prstGeom prst="rect">
                          <a:avLst/>
                        </a:prstGeom>
                        <a:ln>
                          <a:noFill/>
                        </a:ln>
                        <a:effectLst>
                          <a:outerShdw blurRad="292100" dist="139700" dir="2700000" algn="tl" rotWithShape="0">
                            <a:srgbClr val="333333">
                              <a:alpha val="65000"/>
                            </a:srgbClr>
                          </a:outerShd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9" name="Zoom de diapositive 8">
                <a:hlinkClick r:id="rId6" action="ppaction://hlinksldjump"/>
                <a:extLst>
                  <a:ext uri="{FF2B5EF4-FFF2-40B4-BE49-F238E27FC236}">
                    <a16:creationId xmlns:a16="http://schemas.microsoft.com/office/drawing/2014/main" id="{61D48F1F-36FB-D0B0-96A0-97E2724B9AB6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2381368" y="2290572"/>
                <a:ext cx="3048000" cy="1714500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11" name="Zoom de diapositive 10">
                <a:extLst>
                  <a:ext uri="{FF2B5EF4-FFF2-40B4-BE49-F238E27FC236}">
                    <a16:creationId xmlns:a16="http://schemas.microsoft.com/office/drawing/2014/main" id="{F0B67C54-974A-CC12-B171-8CCF073488DA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264474457"/>
                  </p:ext>
                </p:extLst>
              </p:nvPr>
            </p:nvGraphicFramePr>
            <p:xfrm>
              <a:off x="7599254" y="2290572"/>
              <a:ext cx="3048000" cy="1714500"/>
            </p:xfrm>
            <a:graphic>
              <a:graphicData uri="http://schemas.microsoft.com/office/powerpoint/2016/slidezoom">
                <pslz:sldZm>
                  <pslz:sldZmObj sldId="290" cId="136554696">
                    <pslz:zmPr id="{A8A12A92-C377-4DCB-B791-28B4B00CF580}" returnToParent="0" transitionDur="1000">
                      <p166:blipFill xmlns:p166="http://schemas.microsoft.com/office/powerpoint/2016/6/main">
                        <a:blip r:embed="rId8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048000" cy="1714500"/>
                        </a:xfrm>
                        <a:prstGeom prst="rect">
                          <a:avLst/>
                        </a:prstGeom>
                        <a:ln>
                          <a:noFill/>
                        </a:ln>
                        <a:effectLst>
                          <a:outerShdw blurRad="292100" dist="139700" dir="2700000" algn="tl" rotWithShape="0">
                            <a:srgbClr val="333333">
                              <a:alpha val="65000"/>
                            </a:srgbClr>
                          </a:outerShd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11" name="Zoom de diapositive 10">
                <a:hlinkClick r:id="rId9" action="ppaction://hlinksldjump"/>
                <a:extLst>
                  <a:ext uri="{FF2B5EF4-FFF2-40B4-BE49-F238E27FC236}">
                    <a16:creationId xmlns:a16="http://schemas.microsoft.com/office/drawing/2014/main" id="{F0B67C54-974A-CC12-B171-8CCF073488DA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7599254" y="2290572"/>
                <a:ext cx="3048000" cy="1714500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13" name="Zoom de diapositive 12">
                <a:extLst>
                  <a:ext uri="{FF2B5EF4-FFF2-40B4-BE49-F238E27FC236}">
                    <a16:creationId xmlns:a16="http://schemas.microsoft.com/office/drawing/2014/main" id="{2A2B2140-D196-EBFE-7CCD-3FD6350792E1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904138486"/>
                  </p:ext>
                </p:extLst>
              </p:nvPr>
            </p:nvGraphicFramePr>
            <p:xfrm>
              <a:off x="2381368" y="4656582"/>
              <a:ext cx="3048000" cy="1714500"/>
            </p:xfrm>
            <a:graphic>
              <a:graphicData uri="http://schemas.microsoft.com/office/powerpoint/2016/slidezoom">
                <pslz:sldZm>
                  <pslz:sldZmObj sldId="291" cId="1922654366">
                    <pslz:zmPr id="{E5582C83-5B08-4968-96F2-7A3F6E1252BC}" returnToParent="0" transitionDur="1000">
                      <p166:blipFill xmlns:p166="http://schemas.microsoft.com/office/powerpoint/2016/6/main">
                        <a:blip r:embed="rId11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048000" cy="1714500"/>
                        </a:xfrm>
                        <a:prstGeom prst="rect">
                          <a:avLst/>
                        </a:prstGeom>
                        <a:ln>
                          <a:noFill/>
                        </a:ln>
                        <a:effectLst>
                          <a:outerShdw blurRad="292100" dist="139700" dir="2700000" algn="tl" rotWithShape="0">
                            <a:srgbClr val="333333">
                              <a:alpha val="65000"/>
                            </a:srgbClr>
                          </a:outerShd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13" name="Zoom de diapositive 12">
                <a:hlinkClick r:id="rId12" action="ppaction://hlinksldjump"/>
                <a:extLst>
                  <a:ext uri="{FF2B5EF4-FFF2-40B4-BE49-F238E27FC236}">
                    <a16:creationId xmlns:a16="http://schemas.microsoft.com/office/drawing/2014/main" id="{2A2B2140-D196-EBFE-7CCD-3FD6350792E1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2381368" y="4656582"/>
                <a:ext cx="3048000" cy="1714500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15" name="Zoom de diapositive 14">
                <a:extLst>
                  <a:ext uri="{FF2B5EF4-FFF2-40B4-BE49-F238E27FC236}">
                    <a16:creationId xmlns:a16="http://schemas.microsoft.com/office/drawing/2014/main" id="{F98AE4D1-2234-D4AD-BF07-56BEDC7C5717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371456769"/>
                  </p:ext>
                </p:extLst>
              </p:nvPr>
            </p:nvGraphicFramePr>
            <p:xfrm>
              <a:off x="7599254" y="4656582"/>
              <a:ext cx="3048000" cy="1714500"/>
            </p:xfrm>
            <a:graphic>
              <a:graphicData uri="http://schemas.microsoft.com/office/powerpoint/2016/slidezoom">
                <pslz:sldZm>
                  <pslz:sldZmObj sldId="305" cId="2113140284">
                    <pslz:zmPr id="{38D7BD4E-053E-4F73-8C31-5F91E63F370D}" returnToParent="0" transitionDur="1000">
                      <p166:blipFill xmlns:p166="http://schemas.microsoft.com/office/powerpoint/2016/6/main">
                        <a:blip r:embed="rId14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048000" cy="1714500"/>
                        </a:xfrm>
                        <a:prstGeom prst="rect">
                          <a:avLst/>
                        </a:prstGeom>
                        <a:ln>
                          <a:noFill/>
                        </a:ln>
                        <a:effectLst>
                          <a:outerShdw blurRad="292100" dist="139700" dir="2700000" algn="tl" rotWithShape="0">
                            <a:srgbClr val="333333">
                              <a:alpha val="65000"/>
                            </a:srgbClr>
                          </a:outerShd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15" name="Zoom de diapositive 14">
                <a:hlinkClick r:id="rId15" action="ppaction://hlinksldjump"/>
                <a:extLst>
                  <a:ext uri="{FF2B5EF4-FFF2-40B4-BE49-F238E27FC236}">
                    <a16:creationId xmlns:a16="http://schemas.microsoft.com/office/drawing/2014/main" id="{F98AE4D1-2234-D4AD-BF07-56BEDC7C5717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7599254" y="4656582"/>
                <a:ext cx="3048000" cy="1714500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3" name="Zoom de diapositive 2">
                <a:extLst>
                  <a:ext uri="{FF2B5EF4-FFF2-40B4-BE49-F238E27FC236}">
                    <a16:creationId xmlns:a16="http://schemas.microsoft.com/office/drawing/2014/main" id="{6418E2FB-2DD4-2F40-D525-DF4373DEDADC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839195230"/>
                  </p:ext>
                </p:extLst>
              </p:nvPr>
            </p:nvGraphicFramePr>
            <p:xfrm>
              <a:off x="5064300" y="288036"/>
              <a:ext cx="3048000" cy="1714500"/>
            </p:xfrm>
            <a:graphic>
              <a:graphicData uri="http://schemas.microsoft.com/office/powerpoint/2016/slidezoom">
                <pslz:sldZm>
                  <pslz:sldZmObj sldId="320" cId="311991276">
                    <pslz:zmPr id="{8937E200-F89C-4A42-9F8F-E67629CFBBCD}" returnToParent="0" transitionDur="1000">
                      <p166:blipFill xmlns:p166="http://schemas.microsoft.com/office/powerpoint/2016/6/main">
                        <a:blip r:embed="rId17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048000" cy="1714500"/>
                        </a:xfrm>
                        <a:prstGeom prst="rect">
                          <a:avLst/>
                        </a:prstGeom>
                        <a:ln>
                          <a:noFill/>
                        </a:ln>
                        <a:effectLst>
                          <a:outerShdw blurRad="292100" dist="139700" dir="2700000" algn="tl" rotWithShape="0">
                            <a:srgbClr val="333333">
                              <a:alpha val="65000"/>
                            </a:srgbClr>
                          </a:outerShd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3" name="Zoom de diapositive 2">
                <a:hlinkClick r:id="rId18" action="ppaction://hlinksldjump"/>
                <a:extLst>
                  <a:ext uri="{FF2B5EF4-FFF2-40B4-BE49-F238E27FC236}">
                    <a16:creationId xmlns:a16="http://schemas.microsoft.com/office/drawing/2014/main" id="{6418E2FB-2DD4-2F40-D525-DF4373DEDADC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5064300" y="288036"/>
                <a:ext cx="3048000" cy="1714500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99015159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036E06D-5AE4-A857-8160-AB60E2750C3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EA98AA2A-AFDF-8E1E-B31C-EDBECDCAC05B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9A0EF6E-5112-6A29-87AC-58226E7587D9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Dans quelques minutes, la cloche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sonnera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19669370-699A-B1D0-83C6-B3B8AB7378F7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négative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EEEE658D-8907-098E-ED52-076C5EA9DB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30910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1A20007-C51C-B423-07B9-9329916932E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DE9A4C38-361D-8276-BC5A-8FD2B770D10F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B93EE45-080A-712D-6D41-22B633000556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Dans quelques minutes, la cloche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sonnera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638166F0-A8ED-461E-D986-EF96E65F6D96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0EEF22ED-2AA6-08D6-1B32-6F2B93A3024F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négative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CE70B7CA-1DB8-D157-0D5E-53A6F10A657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836535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56966DE-CCF8-DAFD-9162-EAE3749D9CA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4F164E77-BF15-1F3F-7C1A-E97B9AFF8BD7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1F2A4AA-8632-792A-40B9-E16C2AA33269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Dans quelques minutes, la cloche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sonnera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52934622-3E95-1567-841D-D0079557CE68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8A7D4FFF-942D-6AD5-83A3-5EAD62FE0E51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Verbe conjugué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négative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DB1B059B-ED96-843B-27F4-50262CB078E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CEDB0AE9-EF58-643A-09D8-FCCFE8B057E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6915582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5606445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AA7D128-3F4C-68B5-7E9C-EB049D6C8D7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5D2996D7-B0A0-DB65-834B-960D6568DACF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0138541-2560-5AD1-FED1-85B8AFE30DE2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Dans quelques minutes, la cloche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sonnera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C562868E-1075-91D7-02FF-D4A4C3B61794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4B5CEC22-A3CA-E3CE-ED8F-EA86E3B4DC1B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Verbe conjugué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négative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28997E56-DF62-3EBC-2DEF-2113A435B96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D6755760-E3DB-E9BF-5F4C-5F675B0A5D89}"/>
              </a:ext>
            </a:extLst>
          </p:cNvPr>
          <p:cNvSpPr txBox="1">
            <a:spLocks/>
          </p:cNvSpPr>
          <p:nvPr/>
        </p:nvSpPr>
        <p:spPr>
          <a:xfrm>
            <a:off x="10169215" y="2666412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FF69C484-71F1-62C7-656A-63D19743C0A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1129057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sonnera (sonner, 1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3764193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0BAA16C-AF7E-EA01-A86E-ACD49E2BC12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6B29158D-5C15-FA16-9C57-5EB9D484B35D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2E3CBB3-2D4C-6B46-A319-14A1701A70D8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Dans quelques minutes, la cloche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sonnera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F8824709-0E45-3322-3019-D3FFE6FCCC8E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EAD9A7A5-B378-96D0-B504-43DBF1BF2FFA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Verbe conjugué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négative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F6740C0C-65E5-BA07-35BE-37362E56510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F3889F7D-7BCB-62D1-3E75-B6AF5DE81176}"/>
              </a:ext>
            </a:extLst>
          </p:cNvPr>
          <p:cNvSpPr txBox="1">
            <a:spLocks/>
          </p:cNvSpPr>
          <p:nvPr/>
        </p:nvSpPr>
        <p:spPr>
          <a:xfrm>
            <a:off x="10169215" y="2666412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CABF40CF-AC99-4B1B-9CEE-25B47CF570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3218738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sonnera (sonner, 1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</a:t>
                      </a:r>
                      <a:endParaRPr lang="fr-FR" sz="3100" b="1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7742545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7AC3A12-FA91-06A4-BFD5-AC5D5C47601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3BBD186E-6660-8459-2D9B-13F4DEFF1D71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A893AD9-DEB4-D575-5C20-6C58B49A2A8C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Dans quelques minutes,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la cloche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sonnera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6C6F094A-96A3-759C-D760-973052DFD720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C0ABF973-F70A-7A40-CA30-16082610C3BE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Verbe conjugué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négative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5B332714-24AF-E996-4203-A1D6ED62302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5DD4F82A-4786-45E3-2FA4-8ECD3B0ABA38}"/>
              </a:ext>
            </a:extLst>
          </p:cNvPr>
          <p:cNvSpPr txBox="1">
            <a:spLocks/>
          </p:cNvSpPr>
          <p:nvPr/>
        </p:nvSpPr>
        <p:spPr>
          <a:xfrm>
            <a:off x="10169215" y="2666412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E54F67CA-F495-6AEC-C12A-40A37ECBFA5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5415593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sonnera (sonner, 1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la cloche (3</a:t>
                      </a:r>
                      <a:r>
                        <a:rPr kumimoji="0" lang="fr-FR" sz="31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e</a:t>
                      </a: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 pers du sg)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4" name="Sous-titre 2">
            <a:extLst>
              <a:ext uri="{FF2B5EF4-FFF2-40B4-BE49-F238E27FC236}">
                <a16:creationId xmlns:a16="http://schemas.microsoft.com/office/drawing/2014/main" id="{C7FCCF34-9918-F54D-D538-DE058F5084A2}"/>
              </a:ext>
            </a:extLst>
          </p:cNvPr>
          <p:cNvSpPr txBox="1">
            <a:spLocks/>
          </p:cNvSpPr>
          <p:nvPr/>
        </p:nvSpPr>
        <p:spPr>
          <a:xfrm>
            <a:off x="7983432" y="2666412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2230722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D7A1CC0-8182-9548-8732-868B15CED3F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83756DB0-027C-29E4-B4DF-D86C0BCCE471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5D38E0B-83D0-C480-6C94-745306AF644A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Dans quelques minutes,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la cloche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sonnera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00D4F9F8-68EE-9B30-DA36-1D79D731601A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4A17D725-0DFF-ED6F-1A1D-D0D17E0A6699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Temps de conjugaison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négative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6BDA29C9-F4BA-3C2F-9CA0-6017BC187E3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BFECFE6C-B846-35F3-8C57-8D5E733F5A8D}"/>
              </a:ext>
            </a:extLst>
          </p:cNvPr>
          <p:cNvSpPr txBox="1">
            <a:spLocks/>
          </p:cNvSpPr>
          <p:nvPr/>
        </p:nvSpPr>
        <p:spPr>
          <a:xfrm>
            <a:off x="10169215" y="2666412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8BA84AFB-42B0-D093-1956-A2613355FD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5103062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sonnera (sonner, 1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la cloche (3</a:t>
                      </a:r>
                      <a:r>
                        <a:rPr kumimoji="0" lang="fr-FR" sz="31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e</a:t>
                      </a: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 pers du sg)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4" name="Sous-titre 2">
            <a:extLst>
              <a:ext uri="{FF2B5EF4-FFF2-40B4-BE49-F238E27FC236}">
                <a16:creationId xmlns:a16="http://schemas.microsoft.com/office/drawing/2014/main" id="{6FEAA9B7-04A9-07E1-6289-E6F0CD81AE09}"/>
              </a:ext>
            </a:extLst>
          </p:cNvPr>
          <p:cNvSpPr txBox="1">
            <a:spLocks/>
          </p:cNvSpPr>
          <p:nvPr/>
        </p:nvSpPr>
        <p:spPr>
          <a:xfrm>
            <a:off x="7983432" y="2666412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2971376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D7EBF94-4F48-B742-4A52-96E88AE193F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63D6F062-EFDA-D599-E73D-25EA465AA68E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C338FCB-B233-DE2C-3272-372932F4DB73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Dans quelques minutes,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la cloche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sonnera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FDD26C09-1AA1-78C4-C055-5375324BF04A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B3680039-4FCD-AE00-7351-FC04AD6DAF6B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Temps de conjugaison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négative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D6DB3727-5429-2E79-9C22-7AB58F8CBF5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07BEE0D5-4D6F-FAD0-7900-D87DBB0D0480}"/>
              </a:ext>
            </a:extLst>
          </p:cNvPr>
          <p:cNvSpPr txBox="1">
            <a:spLocks/>
          </p:cNvSpPr>
          <p:nvPr/>
        </p:nvSpPr>
        <p:spPr>
          <a:xfrm>
            <a:off x="10169215" y="2666412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3B501CE0-8358-4335-0F81-A900BDD82EE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6666056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sonnera (sonner, 1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la cloche (3</a:t>
                      </a:r>
                      <a:r>
                        <a:rPr kumimoji="0" lang="fr-FR" sz="31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e</a:t>
                      </a: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 pers du sg)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futur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4" name="Sous-titre 2">
            <a:extLst>
              <a:ext uri="{FF2B5EF4-FFF2-40B4-BE49-F238E27FC236}">
                <a16:creationId xmlns:a16="http://schemas.microsoft.com/office/drawing/2014/main" id="{6AFD0FB8-B2FF-4E80-FEFD-7F2159389FDC}"/>
              </a:ext>
            </a:extLst>
          </p:cNvPr>
          <p:cNvSpPr txBox="1">
            <a:spLocks/>
          </p:cNvSpPr>
          <p:nvPr/>
        </p:nvSpPr>
        <p:spPr>
          <a:xfrm>
            <a:off x="7983432" y="2666412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4504372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35D48CA-809F-BE64-1CC1-1046F6E904D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C282CBB6-7CAD-4D1B-5D64-77B01CBE695C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9DAB05B-69BF-F502-AEC3-4B243E0CB9AF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Dans quelques minutes,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la cloche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sonnera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554BE627-2B2F-B378-A832-573F5FEA4186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3D91A7A5-3758-5297-066F-DA84985B5BAC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négative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F3152C63-5976-0ABA-DB6C-DB97E216660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A6CAD02F-61AA-ACFA-7697-E9EA64AF9CCE}"/>
              </a:ext>
            </a:extLst>
          </p:cNvPr>
          <p:cNvSpPr txBox="1">
            <a:spLocks/>
          </p:cNvSpPr>
          <p:nvPr/>
        </p:nvSpPr>
        <p:spPr>
          <a:xfrm>
            <a:off x="10169215" y="2666412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3270A54C-24F6-0619-07FB-CAD015E431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0917180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sonnera (sonner, 1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la cloche (3</a:t>
                      </a:r>
                      <a:r>
                        <a:rPr kumimoji="0" lang="fr-FR" sz="31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e</a:t>
                      </a: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 pers du sg)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futur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4" name="Sous-titre 2">
            <a:extLst>
              <a:ext uri="{FF2B5EF4-FFF2-40B4-BE49-F238E27FC236}">
                <a16:creationId xmlns:a16="http://schemas.microsoft.com/office/drawing/2014/main" id="{F3E8D475-2830-97D0-BDF0-50048AA7CEBF}"/>
              </a:ext>
            </a:extLst>
          </p:cNvPr>
          <p:cNvSpPr txBox="1">
            <a:spLocks/>
          </p:cNvSpPr>
          <p:nvPr/>
        </p:nvSpPr>
        <p:spPr>
          <a:xfrm>
            <a:off x="7983432" y="2666412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5017940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456E321-B845-0D12-E3AF-8670E9FCC17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7DAB288E-7011-ECB8-354B-283B25431697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76A9C68-417D-F3A5-F963-9045B29B651A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Dans quelques minutes,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la cloche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sonnera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220B43E8-C16A-9370-AEF6-868477B87AEE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8BFFA989-8192-1730-B754-4BF06530ACA7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négative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8CD329F6-4C58-7F09-59A5-9BBAED76749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249FC6F7-E290-09FA-121D-2CF99D3FC1A2}"/>
              </a:ext>
            </a:extLst>
          </p:cNvPr>
          <p:cNvSpPr txBox="1">
            <a:spLocks/>
          </p:cNvSpPr>
          <p:nvPr/>
        </p:nvSpPr>
        <p:spPr>
          <a:xfrm>
            <a:off x="10169215" y="2666412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04ADCE55-3A76-BC8D-C4B5-8DCC14153B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5756248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sonnera (sonner, 1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la cloche (3</a:t>
                      </a:r>
                      <a:r>
                        <a:rPr kumimoji="0" lang="fr-FR" sz="31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e</a:t>
                      </a: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 pers du sg)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futur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9" name="Sous-titre 2">
            <a:extLst>
              <a:ext uri="{FF2B5EF4-FFF2-40B4-BE49-F238E27FC236}">
                <a16:creationId xmlns:a16="http://schemas.microsoft.com/office/drawing/2014/main" id="{CE531BEA-5327-D904-1753-79F2E638F1CF}"/>
              </a:ext>
            </a:extLst>
          </p:cNvPr>
          <p:cNvSpPr txBox="1">
            <a:spLocks/>
          </p:cNvSpPr>
          <p:nvPr/>
        </p:nvSpPr>
        <p:spPr>
          <a:xfrm>
            <a:off x="5703322" y="176066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5F6223AD-9D82-6994-824D-FA5AB14799D1}"/>
              </a:ext>
            </a:extLst>
          </p:cNvPr>
          <p:cNvSpPr txBox="1">
            <a:spLocks/>
          </p:cNvSpPr>
          <p:nvPr/>
        </p:nvSpPr>
        <p:spPr>
          <a:xfrm>
            <a:off x="8424401" y="1760667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32D7FE91-EA0F-7DAB-9E42-CC64511595B8}"/>
              </a:ext>
            </a:extLst>
          </p:cNvPr>
          <p:cNvSpPr txBox="1">
            <a:spLocks/>
          </p:cNvSpPr>
          <p:nvPr/>
        </p:nvSpPr>
        <p:spPr>
          <a:xfrm>
            <a:off x="1450117" y="176066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D379F807-EE99-8E65-2594-49CEBFE43AD0}"/>
              </a:ext>
            </a:extLst>
          </p:cNvPr>
          <p:cNvSpPr txBox="1">
            <a:spLocks/>
          </p:cNvSpPr>
          <p:nvPr/>
        </p:nvSpPr>
        <p:spPr>
          <a:xfrm>
            <a:off x="7168100" y="176066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5CCDDAA5-6F0E-C66E-DBBC-85C68AF964C4}"/>
              </a:ext>
            </a:extLst>
          </p:cNvPr>
          <p:cNvSpPr txBox="1">
            <a:spLocks/>
          </p:cNvSpPr>
          <p:nvPr/>
        </p:nvSpPr>
        <p:spPr>
          <a:xfrm>
            <a:off x="7983432" y="2666412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58670B4C-1CAD-8363-4042-F492FD5D2A14}"/>
              </a:ext>
            </a:extLst>
          </p:cNvPr>
          <p:cNvSpPr txBox="1">
            <a:spLocks/>
          </p:cNvSpPr>
          <p:nvPr/>
        </p:nvSpPr>
        <p:spPr>
          <a:xfrm>
            <a:off x="3264482" y="176066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11DC2710-95B9-DDED-1790-361092639B23}"/>
              </a:ext>
            </a:extLst>
          </p:cNvPr>
          <p:cNvSpPr txBox="1">
            <a:spLocks/>
          </p:cNvSpPr>
          <p:nvPr/>
        </p:nvSpPr>
        <p:spPr>
          <a:xfrm>
            <a:off x="10318054" y="1760667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154426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E1AE6F4-B1A9-A3C9-E86A-587AE6E87E3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6A4EEDA9-58FD-B6EB-07CF-BABE747C8D20}"/>
              </a:ext>
            </a:extLst>
          </p:cNvPr>
          <p:cNvSpPr txBox="1">
            <a:spLocks/>
          </p:cNvSpPr>
          <p:nvPr/>
        </p:nvSpPr>
        <p:spPr>
          <a:xfrm>
            <a:off x="969264" y="2321005"/>
            <a:ext cx="11222736" cy="221599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13800" b="1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Explications</a:t>
            </a:r>
            <a:endParaRPr kumimoji="0" lang="fr-FR" sz="13800" b="1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199127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F1CBE3C-E6B4-15F2-A437-4074AFBBE3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BAEC918A-B722-DB9C-A8A2-E99501587725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337BA31-3EDC-768B-CF12-CE4108DF90D7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Dans quelques minutes,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la cloche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sonnera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1F2EEAA8-9AF1-3C2F-FD6D-B9D932498C8B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5264CF08-75AC-FBF2-FB8D-05B08BB70D5B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kumimoji="0" lang="fr-FR" sz="2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négative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28A0236D-F7CD-C53B-9DC6-632979783A8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72B1A418-C56C-B1F7-50A3-FC46B8951201}"/>
              </a:ext>
            </a:extLst>
          </p:cNvPr>
          <p:cNvSpPr txBox="1">
            <a:spLocks/>
          </p:cNvSpPr>
          <p:nvPr/>
        </p:nvSpPr>
        <p:spPr>
          <a:xfrm>
            <a:off x="10169215" y="2666412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3E0115A0-B125-2140-C042-C03CD03EBD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8965468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sonnera (sonner, 1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la cloche (3</a:t>
                      </a:r>
                      <a:r>
                        <a:rPr kumimoji="0" lang="fr-FR" sz="31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e</a:t>
                      </a: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 pers du sg)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futur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100" u="sng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083E4CD5-609C-1064-3334-3F5DD8D951C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9" name="Sous-titre 2">
            <a:extLst>
              <a:ext uri="{FF2B5EF4-FFF2-40B4-BE49-F238E27FC236}">
                <a16:creationId xmlns:a16="http://schemas.microsoft.com/office/drawing/2014/main" id="{88034C09-870E-0035-B3F7-4A0147E4AD24}"/>
              </a:ext>
            </a:extLst>
          </p:cNvPr>
          <p:cNvSpPr txBox="1">
            <a:spLocks/>
          </p:cNvSpPr>
          <p:nvPr/>
        </p:nvSpPr>
        <p:spPr>
          <a:xfrm>
            <a:off x="5703322" y="176066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0AC3CC11-E74F-CDC4-3383-677D84EF6BB2}"/>
              </a:ext>
            </a:extLst>
          </p:cNvPr>
          <p:cNvSpPr txBox="1">
            <a:spLocks/>
          </p:cNvSpPr>
          <p:nvPr/>
        </p:nvSpPr>
        <p:spPr>
          <a:xfrm>
            <a:off x="8424401" y="1760667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BC75C0C1-D97A-E47B-E7FA-0171275DAFC8}"/>
              </a:ext>
            </a:extLst>
          </p:cNvPr>
          <p:cNvSpPr txBox="1">
            <a:spLocks/>
          </p:cNvSpPr>
          <p:nvPr/>
        </p:nvSpPr>
        <p:spPr>
          <a:xfrm>
            <a:off x="1450117" y="176066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C5674DCE-0BF3-90E6-DE98-3AD0A70E96B0}"/>
              </a:ext>
            </a:extLst>
          </p:cNvPr>
          <p:cNvSpPr txBox="1">
            <a:spLocks/>
          </p:cNvSpPr>
          <p:nvPr/>
        </p:nvSpPr>
        <p:spPr>
          <a:xfrm>
            <a:off x="7168100" y="176066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05BCA72B-3EB6-9683-D201-D6E0DB355285}"/>
              </a:ext>
            </a:extLst>
          </p:cNvPr>
          <p:cNvSpPr txBox="1">
            <a:spLocks/>
          </p:cNvSpPr>
          <p:nvPr/>
        </p:nvSpPr>
        <p:spPr>
          <a:xfrm>
            <a:off x="7983432" y="2666412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8EC7EB0B-B6CF-C152-EB5F-48C91D783D83}"/>
              </a:ext>
            </a:extLst>
          </p:cNvPr>
          <p:cNvSpPr txBox="1">
            <a:spLocks/>
          </p:cNvSpPr>
          <p:nvPr/>
        </p:nvSpPr>
        <p:spPr>
          <a:xfrm>
            <a:off x="3264482" y="176066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FBDF9959-C4D2-F3F8-0CB6-353715F70472}"/>
              </a:ext>
            </a:extLst>
          </p:cNvPr>
          <p:cNvSpPr txBox="1">
            <a:spLocks/>
          </p:cNvSpPr>
          <p:nvPr/>
        </p:nvSpPr>
        <p:spPr>
          <a:xfrm>
            <a:off x="10318054" y="1760667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8523903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710E492-4B7B-B365-8EF9-08EBCB1931C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7362B408-8D8D-6A59-175D-B16531923227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A25C999-83BE-D606-F83A-2D6EC00D8F3E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Dans quelques minutes,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la cloche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sonnera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C72C4708-CA6A-873D-EF3F-EA70A2EC15A4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F0FDE62D-D9C7-4C96-8478-C0C69874FBDA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kumimoji="0" lang="fr-FR" sz="2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négative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60ADAED3-9CD3-6D73-A041-2549D655962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50783E89-6FA1-47FF-2C52-C309480A4834}"/>
              </a:ext>
            </a:extLst>
          </p:cNvPr>
          <p:cNvSpPr txBox="1">
            <a:spLocks/>
          </p:cNvSpPr>
          <p:nvPr/>
        </p:nvSpPr>
        <p:spPr>
          <a:xfrm>
            <a:off x="10169215" y="2666412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745D8E9B-B7C5-D1E3-5A66-EEA55A021640}"/>
              </a:ext>
            </a:extLst>
          </p:cNvPr>
          <p:cNvGraphicFramePr>
            <a:graphicFrameLocks noGrp="1"/>
          </p:cNvGraphicFramePr>
          <p:nvPr/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sonnera (sonner, 1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la cloche (3</a:t>
                      </a:r>
                      <a:r>
                        <a:rPr kumimoji="0" lang="fr-FR" sz="31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e</a:t>
                      </a: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 pers du sg)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futur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1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   Dans quelques minutes, la cloche 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ne</a:t>
                      </a:r>
                      <a:r>
                        <a:rPr lang="fr-FR" sz="31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sonnera 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pas</a:t>
                      </a:r>
                      <a:r>
                        <a:rPr lang="fr-FR" sz="31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.</a:t>
                      </a:r>
                      <a:endParaRPr lang="fr-FR" sz="3100" u="sng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7169D5D5-66C9-18B5-13F9-45025FF9DB1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9" name="Sous-titre 2">
            <a:extLst>
              <a:ext uri="{FF2B5EF4-FFF2-40B4-BE49-F238E27FC236}">
                <a16:creationId xmlns:a16="http://schemas.microsoft.com/office/drawing/2014/main" id="{C9F3AF82-05B6-33C2-CDCC-2C92FF145F54}"/>
              </a:ext>
            </a:extLst>
          </p:cNvPr>
          <p:cNvSpPr txBox="1">
            <a:spLocks/>
          </p:cNvSpPr>
          <p:nvPr/>
        </p:nvSpPr>
        <p:spPr>
          <a:xfrm>
            <a:off x="5703322" y="176066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2A7A1862-0F10-EBB1-F1F0-BA813F27FBC3}"/>
              </a:ext>
            </a:extLst>
          </p:cNvPr>
          <p:cNvSpPr txBox="1">
            <a:spLocks/>
          </p:cNvSpPr>
          <p:nvPr/>
        </p:nvSpPr>
        <p:spPr>
          <a:xfrm>
            <a:off x="8424401" y="1760667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A9FC6AE0-A849-9F69-A446-1130C329EB93}"/>
              </a:ext>
            </a:extLst>
          </p:cNvPr>
          <p:cNvSpPr txBox="1">
            <a:spLocks/>
          </p:cNvSpPr>
          <p:nvPr/>
        </p:nvSpPr>
        <p:spPr>
          <a:xfrm>
            <a:off x="1450117" y="176066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17AD2175-CF78-5EF5-DFEF-56AB44BF30A5}"/>
              </a:ext>
            </a:extLst>
          </p:cNvPr>
          <p:cNvSpPr txBox="1">
            <a:spLocks/>
          </p:cNvSpPr>
          <p:nvPr/>
        </p:nvSpPr>
        <p:spPr>
          <a:xfrm>
            <a:off x="7168100" y="176066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8BD66305-6AA2-86CF-B74E-BA705EC7D734}"/>
              </a:ext>
            </a:extLst>
          </p:cNvPr>
          <p:cNvSpPr txBox="1">
            <a:spLocks/>
          </p:cNvSpPr>
          <p:nvPr/>
        </p:nvSpPr>
        <p:spPr>
          <a:xfrm>
            <a:off x="7983432" y="2666412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6FE23C6A-04F9-8093-9A82-AD574CA6A179}"/>
              </a:ext>
            </a:extLst>
          </p:cNvPr>
          <p:cNvSpPr txBox="1">
            <a:spLocks/>
          </p:cNvSpPr>
          <p:nvPr/>
        </p:nvSpPr>
        <p:spPr>
          <a:xfrm>
            <a:off x="3264482" y="176066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B2FC066F-8046-76A0-F4F7-FD9A9523BC6C}"/>
              </a:ext>
            </a:extLst>
          </p:cNvPr>
          <p:cNvSpPr txBox="1">
            <a:spLocks/>
          </p:cNvSpPr>
          <p:nvPr/>
        </p:nvSpPr>
        <p:spPr>
          <a:xfrm>
            <a:off x="10318054" y="1760667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5293973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D602D4F-B6B4-21D6-6526-8FF5E002007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60262DDA-662F-6876-A489-2B6AFB77759F}"/>
              </a:ext>
            </a:extLst>
          </p:cNvPr>
          <p:cNvSpPr txBox="1">
            <a:spLocks/>
          </p:cNvSpPr>
          <p:nvPr/>
        </p:nvSpPr>
        <p:spPr>
          <a:xfrm>
            <a:off x="1277208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3C079EA-FFA6-2D99-152F-D2283967471B}"/>
              </a:ext>
            </a:extLst>
          </p:cNvPr>
          <p:cNvSpPr txBox="1">
            <a:spLocks/>
          </p:cNvSpPr>
          <p:nvPr/>
        </p:nvSpPr>
        <p:spPr>
          <a:xfrm>
            <a:off x="969264" y="2028617"/>
            <a:ext cx="11222736" cy="280076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8800" i="1" dirty="0">
                <a:solidFill>
                  <a:schemeClr val="tx1"/>
                </a:solidFill>
                <a:latin typeface="Calibri"/>
              </a:rPr>
              <a:t>C’est </a:t>
            </a:r>
            <a:br>
              <a:rPr lang="fr-FR" sz="8800" i="1" dirty="0">
                <a:solidFill>
                  <a:schemeClr val="tx1"/>
                </a:solidFill>
                <a:latin typeface="Calibri"/>
              </a:rPr>
            </a:br>
            <a:r>
              <a:rPr lang="fr-FR" sz="8800" i="1" dirty="0">
                <a:solidFill>
                  <a:schemeClr val="tx1"/>
                </a:solidFill>
                <a:latin typeface="Calibri"/>
              </a:rPr>
              <a:t>terminé !</a:t>
            </a:r>
            <a:endParaRPr kumimoji="0" lang="fr-FR" sz="8800" i="1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8533679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38B5CFA-C921-148F-B19A-629E90B0415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5EEC2FC7-D92E-F5B4-C5DD-2486C53A4717}"/>
              </a:ext>
            </a:extLst>
          </p:cNvPr>
          <p:cNvSpPr txBox="1">
            <a:spLocks/>
          </p:cNvSpPr>
          <p:nvPr/>
        </p:nvSpPr>
        <p:spPr>
          <a:xfrm>
            <a:off x="969264" y="2321005"/>
            <a:ext cx="11222736" cy="221599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13800" b="1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Jour 3</a:t>
            </a:r>
            <a:endParaRPr kumimoji="0" lang="fr-FR" sz="13800" b="1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2265436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DAF3109-6488-4D29-1D7F-3309C9581C6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42B20BB0-6A3A-160D-AFD0-CD76934EF60A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F10F584-121D-C6B4-E485-9F49C08C3C1B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Léa et Sandrine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m’aident à porter ce sac lourd.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FF657E3D-87A9-02EA-498E-F3129A8CE0E6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exclamative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2F91EE04-34A2-9F5E-B8FD-6056E2D65D8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197292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F0AB72C-E20D-235F-B88F-E64439A1394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1F5EAB28-3A43-D40E-38B9-78D22CD5A70D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ABF03CE-4270-22D6-A42B-E670DD5F1529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Léa et Sandrine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m’aident à porter ce sac lourd.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ABAA211B-89B3-8DE7-D7F1-4951BA961813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E54E5788-79D7-58BF-6725-CF4DFED460DE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exclamative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FBA6F664-B66C-FBC8-33EE-4F1F362875A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582859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EC058C2-CA11-B14E-059B-0B2C5352EB8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7C1FFA10-9CF3-5E95-F262-A0EFC4B00BDE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697D558-570D-49FD-4EF4-6F5C66A51FEC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Léa et Sandrine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m’aident à porter ce sac lourd.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82431029-B63A-69AB-12C9-4C59199772F2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DC964389-0805-B244-7290-127CFC8B5252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Verbe conjugué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exclamative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D4348556-7857-64E1-45C0-6B536606C87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1BEE0B66-799D-CF8B-6881-CB041ABFBE3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8910861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9321330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056E64C-D82E-CD61-FBA8-77BD32EBB09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0540C308-3563-B21C-F279-801B5440D1F9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C57361D-87CF-BAA9-6282-C4AE1BF0070A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Léa et Sandrine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m’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aident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à porter ce sac lourd.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16B826DE-197D-D6F2-4AD0-A69735767A20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37DAF680-7140-11BF-1AC4-83EAD9FE514E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Verbe conjugué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exclamative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89E98304-1589-FF11-6ABD-9539461A99B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A26DA7CB-D397-9DF9-EA34-15FC6F7D0ADE}"/>
              </a:ext>
            </a:extLst>
          </p:cNvPr>
          <p:cNvSpPr txBox="1">
            <a:spLocks/>
          </p:cNvSpPr>
          <p:nvPr/>
        </p:nvSpPr>
        <p:spPr>
          <a:xfrm>
            <a:off x="5636532" y="2597588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0C1697E6-1845-AE8A-5CCB-3BDBD5BDD40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8723299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aident (aider, 1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96216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9DF9C46-2B9D-B674-320E-9FBB25D57AD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E280262C-C858-C032-7BF0-5987BE9FD342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66322E9-22E9-C16D-0EDF-559C58B90258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Léa et Sandrine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m’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aident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à porter ce sac lourd.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A6FD409B-677B-3E24-18A4-C6A1FA152FCB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159C442E-4821-9BD7-A8C5-56DBD53085A6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Verbe conjugué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exclamative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B40CE736-730D-BD5C-EEA2-ADD206395FE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4371849C-8418-4212-2EFC-7F9BA430E792}"/>
              </a:ext>
            </a:extLst>
          </p:cNvPr>
          <p:cNvSpPr txBox="1">
            <a:spLocks/>
          </p:cNvSpPr>
          <p:nvPr/>
        </p:nvSpPr>
        <p:spPr>
          <a:xfrm>
            <a:off x="5636532" y="2597588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5F9AE9B0-B990-0FEB-1B12-98EFE6DCA6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7517117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aident (aider, 1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</a:t>
                      </a:r>
                      <a:endParaRPr lang="fr-FR" sz="3100" b="1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8262651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DBDF36F-AAC7-EE4A-BB72-09671ADBE71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F5247F6C-8470-0609-ECDB-EB409A4EDD49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6A86E21-44D7-3D1B-1B9C-2AE7684FBEC8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Léa et Sandrine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m’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aident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à porter ce sac lourd.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8B7A46DE-2D00-C733-52EA-EF74D664EA73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01C751F4-C458-D384-A057-B62B3D9D245C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Verbe conjugué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exclamative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6E799958-71D2-F290-1BF5-93AB330F898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D48B663D-6BAA-BCAD-0C04-B7BD4B92A5D8}"/>
              </a:ext>
            </a:extLst>
          </p:cNvPr>
          <p:cNvSpPr txBox="1">
            <a:spLocks/>
          </p:cNvSpPr>
          <p:nvPr/>
        </p:nvSpPr>
        <p:spPr>
          <a:xfrm>
            <a:off x="5636532" y="2597588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1D17DCF0-5B74-E05B-0277-311293B06C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4589776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aident (aider, 1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Léa et Sandrine (3</a:t>
                      </a:r>
                      <a:r>
                        <a:rPr kumimoji="0" lang="fr-FR" sz="31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e</a:t>
                      </a: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 pers du pl)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4" name="Sous-titre 2">
            <a:extLst>
              <a:ext uri="{FF2B5EF4-FFF2-40B4-BE49-F238E27FC236}">
                <a16:creationId xmlns:a16="http://schemas.microsoft.com/office/drawing/2014/main" id="{D3C900A5-B402-DD8C-1CD5-BF94C827EA42}"/>
              </a:ext>
            </a:extLst>
          </p:cNvPr>
          <p:cNvSpPr txBox="1">
            <a:spLocks/>
          </p:cNvSpPr>
          <p:nvPr/>
        </p:nvSpPr>
        <p:spPr>
          <a:xfrm>
            <a:off x="2379026" y="2597588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61858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ECAF046-4890-3BB1-4A94-39F88B1BF9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ous-titre 2">
            <a:extLst>
              <a:ext uri="{FF2B5EF4-FFF2-40B4-BE49-F238E27FC236}">
                <a16:creationId xmlns:a16="http://schemas.microsoft.com/office/drawing/2014/main" id="{A18613B9-D60D-4409-0235-5F674F6CDE2C}"/>
              </a:ext>
            </a:extLst>
          </p:cNvPr>
          <p:cNvSpPr txBox="1">
            <a:spLocks/>
          </p:cNvSpPr>
          <p:nvPr/>
        </p:nvSpPr>
        <p:spPr>
          <a:xfrm>
            <a:off x="984600" y="0"/>
            <a:ext cx="11207400" cy="6858000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noFill/>
          </a:ln>
        </p:spPr>
        <p:txBody>
          <a:bodyPr vert="horz" wrap="square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cap="small" dirty="0">
                <a:solidFill>
                  <a:schemeClr val="bg1">
                    <a:lumMod val="65000"/>
                  </a:schemeClr>
                </a:solidFill>
                <a:latin typeface="Calibri"/>
              </a:rPr>
              <a:t>Explications</a:t>
            </a:r>
            <a:r>
              <a:rPr lang="fr-FR" sz="2400" b="1" dirty="0">
                <a:solidFill>
                  <a:schemeClr val="tx1"/>
                </a:solidFill>
                <a:latin typeface="Calibri"/>
              </a:rPr>
              <a:t>			     </a:t>
            </a:r>
            <a:r>
              <a:rPr lang="fr-FR" sz="2400" b="1" u="sng" dirty="0">
                <a:solidFill>
                  <a:schemeClr val="tx1"/>
                </a:solidFill>
                <a:latin typeface="Calibri"/>
              </a:rPr>
              <a:t>Période 2</a:t>
            </a:r>
            <a:endParaRPr kumimoji="0" lang="fr-FR" sz="10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Je recopie</a:t>
            </a:r>
            <a:r>
              <a:rPr kumimoji="0" lang="fr-FR" sz="2400" i="1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la phrase, puis…</a:t>
            </a:r>
            <a:endParaRPr kumimoji="0" lang="fr-FR" sz="24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</a:t>
            </a:r>
            <a:r>
              <a:rPr kumimoji="0" lang="fr-FR" sz="2400" b="1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Verbe conjugué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 Je recopie le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verbe conjugué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, j’indique son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infinitif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 et son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groupe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.</a:t>
            </a:r>
            <a:endParaRPr kumimoji="0" lang="fr-FR" sz="2400" b="1" i="0" u="sng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b) </a:t>
            </a:r>
            <a:r>
              <a:rPr lang="fr-FR" sz="2400" b="1" u="sng" dirty="0">
                <a:solidFill>
                  <a:schemeClr val="tx1"/>
                </a:solidFill>
                <a:latin typeface="Calibri"/>
              </a:rPr>
              <a:t>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 Je recopie le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sujet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 du verbe conjugué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sym typeface="Wingdings" panose="05000000000000000000" pitchFamily="2" charset="2"/>
              </a:rPr>
              <a:t>(attention aux</a:t>
            </a:r>
            <a:r>
              <a:rPr kumimoji="0" lang="fr-FR" sz="240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sym typeface="Wingdings" panose="05000000000000000000" pitchFamily="2" charset="2"/>
              </a:rPr>
              <a:t> phrases impératives), </a:t>
            </a:r>
            <a:br>
              <a:rPr kumimoji="0" lang="fr-FR" sz="240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sym typeface="Wingdings" panose="05000000000000000000" pitchFamily="2" charset="2"/>
              </a:rPr>
            </a:br>
            <a:r>
              <a:rPr kumimoji="0" lang="fr-FR" sz="240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sym typeface="Wingdings" panose="05000000000000000000" pitchFamily="2" charset="2"/>
              </a:rPr>
              <a:t>j’indique de quelle </a:t>
            </a:r>
            <a:r>
              <a:rPr kumimoji="0" lang="fr-FR" sz="2400" b="1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sym typeface="Wingdings" panose="05000000000000000000" pitchFamily="2" charset="2"/>
              </a:rPr>
              <a:t>personne de conjugaison</a:t>
            </a:r>
            <a:r>
              <a:rPr kumimoji="0" lang="fr-FR" sz="240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sym typeface="Wingdings" panose="05000000000000000000" pitchFamily="2" charset="2"/>
              </a:rPr>
              <a:t> il s’agit.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c) </a:t>
            </a:r>
            <a:r>
              <a:rPr lang="fr-FR" sz="2400" b="1" u="sng" dirty="0">
                <a:solidFill>
                  <a:schemeClr val="tx1"/>
                </a:solidFill>
                <a:latin typeface="Calibri"/>
              </a:rPr>
              <a:t>Temps de conjugaison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 J’indique le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temps de conjugaison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 du verbe. 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d) </a:t>
            </a:r>
            <a:r>
              <a:rPr lang="fr-FR" sz="2400" b="1" u="sng" dirty="0">
                <a:solidFill>
                  <a:schemeClr val="tx1"/>
                </a:solidFill>
                <a:latin typeface="Calibri"/>
              </a:rPr>
              <a:t>Nature des mots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 J’indique la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nature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 de chaque mot de la phrase.</a:t>
            </a:r>
          </a:p>
          <a:p>
            <a:pPr lvl="0" algn="l">
              <a:defRPr/>
            </a:pPr>
            <a:endParaRPr lang="fr-FR" sz="1100" baseline="0" dirty="0">
              <a:solidFill>
                <a:schemeClr val="tx1"/>
              </a:solidFill>
              <a:latin typeface="Calibri"/>
              <a:sym typeface="Wingdings" panose="05000000000000000000" pitchFamily="2" charset="2"/>
            </a:endParaRPr>
          </a:p>
          <a:p>
            <a:pPr lvl="0" algn="l">
              <a:defRPr/>
            </a:pP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    </a:t>
            </a:r>
            <a:r>
              <a:rPr kumimoji="0" lang="fr-FR" sz="240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sym typeface="Wingdings" panose="05000000000000000000" pitchFamily="2" charset="2"/>
              </a:rPr>
              <a:t> </a:t>
            </a:r>
            <a:r>
              <a:rPr kumimoji="0" lang="fr-FR" sz="2400" b="1" i="0" u="sng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sym typeface="Wingdings" panose="05000000000000000000" pitchFamily="2" charset="2"/>
              </a:rPr>
              <a:t>Changement </a:t>
            </a:r>
            <a:r>
              <a:rPr kumimoji="0" lang="fr-FR" sz="2400" b="1" i="0" u="sng" strike="noStrike" kern="1200" cap="none" spc="0" normalizeH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sym typeface="Wingdings" panose="05000000000000000000" pitchFamily="2" charset="2"/>
              </a:rPr>
              <a:t>de forme</a:t>
            </a:r>
            <a:endParaRPr kumimoji="0" lang="fr-FR" sz="2400" b="1" i="0" u="sng" strike="noStrike" kern="1200" cap="none" spc="0" normalizeH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  <a:sym typeface="Wingdings" panose="05000000000000000000" pitchFamily="2" charset="2"/>
            </a:endParaRP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 Je transforme la phrase à la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forme demandée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.</a:t>
            </a:r>
            <a:endParaRPr kumimoji="0" lang="fr-FR" sz="24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4" name="Graphique 3" descr="Badge à suivre avec un remplissage uni">
            <a:extLst>
              <a:ext uri="{FF2B5EF4-FFF2-40B4-BE49-F238E27FC236}">
                <a16:creationId xmlns:a16="http://schemas.microsoft.com/office/drawing/2014/main" id="{A279B8D2-6E0D-1710-8FCC-9CCC179A54B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84600" y="5134562"/>
            <a:ext cx="371475" cy="371475"/>
          </a:xfrm>
          <a:prstGeom prst="rect">
            <a:avLst/>
          </a:prstGeom>
        </p:spPr>
      </p:pic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8" name="Zoom de diapositive 7">
                <a:extLst>
                  <a:ext uri="{FF2B5EF4-FFF2-40B4-BE49-F238E27FC236}">
                    <a16:creationId xmlns:a16="http://schemas.microsoft.com/office/drawing/2014/main" id="{5444B5DA-E209-FF56-FF66-208E170A3E44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455515487"/>
                  </p:ext>
                </p:extLst>
              </p:nvPr>
            </p:nvGraphicFramePr>
            <p:xfrm>
              <a:off x="10046970" y="5611648"/>
              <a:ext cx="1695186" cy="953542"/>
            </p:xfrm>
            <a:graphic>
              <a:graphicData uri="http://schemas.microsoft.com/office/powerpoint/2016/slidezoom">
                <pslz:sldZm>
                  <pslz:sldZmObj sldId="257" cId="2990151595">
                    <pslz:zmPr id="{3E721E99-97D3-4014-9A14-1BB3F85E0E2A}" returnToParent="0" transitionDur="1000">
                      <p166:blipFill xmlns:p166="http://schemas.microsoft.com/office/powerpoint/2016/6/main">
                        <a:blip r:embed="rId4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695186" cy="953542"/>
                        </a:xfrm>
                        <a:prstGeom prst="rect">
                          <a:avLst/>
                        </a:prstGeom>
                        <a:ln>
                          <a:noFill/>
                        </a:ln>
                        <a:effectLst>
                          <a:outerShdw blurRad="292100" dist="139700" dir="2700000" algn="tl" rotWithShape="0">
                            <a:srgbClr val="333333">
                              <a:alpha val="65000"/>
                            </a:srgbClr>
                          </a:outerShd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8" name="Zoom de diapositive 7">
                <a:hlinkClick r:id="rId5" action="ppaction://hlinksldjump"/>
                <a:extLst>
                  <a:ext uri="{FF2B5EF4-FFF2-40B4-BE49-F238E27FC236}">
                    <a16:creationId xmlns:a16="http://schemas.microsoft.com/office/drawing/2014/main" id="{5444B5DA-E209-FF56-FF66-208E170A3E44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0046970" y="5611648"/>
                <a:ext cx="1695186" cy="953542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51688413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77B4D1E-E43F-5FBF-94D1-0D3599E1A80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32271D90-7F4A-7E6A-3588-FA5C24220AA4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DBFBA27-00DD-D910-6273-83A5F365ED02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Léa et Sandrine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m’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aident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à porter ce sac lourd.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F03D4FD4-CBC3-55E9-87C8-7489A48F9C4F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82EC7D02-7611-4D91-5A56-DB068C8A2334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Temps de conjugaison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exclamative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862C27F3-9BB0-71FC-5B60-F0563FF1478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4482A221-A188-4F8A-73ED-083F88A7104F}"/>
              </a:ext>
            </a:extLst>
          </p:cNvPr>
          <p:cNvSpPr txBox="1">
            <a:spLocks/>
          </p:cNvSpPr>
          <p:nvPr/>
        </p:nvSpPr>
        <p:spPr>
          <a:xfrm>
            <a:off x="5636532" y="2597588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87DE051F-C551-6FD0-E3F0-BEE2F35EC4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2995827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aident (aider, 1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Léa et Sandrine (3</a:t>
                      </a:r>
                      <a:r>
                        <a:rPr kumimoji="0" lang="fr-FR" sz="31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e</a:t>
                      </a: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 pers du pl)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4" name="Sous-titre 2">
            <a:extLst>
              <a:ext uri="{FF2B5EF4-FFF2-40B4-BE49-F238E27FC236}">
                <a16:creationId xmlns:a16="http://schemas.microsoft.com/office/drawing/2014/main" id="{4839131D-9EAD-5700-9001-1DA024A85FF9}"/>
              </a:ext>
            </a:extLst>
          </p:cNvPr>
          <p:cNvSpPr txBox="1">
            <a:spLocks/>
          </p:cNvSpPr>
          <p:nvPr/>
        </p:nvSpPr>
        <p:spPr>
          <a:xfrm>
            <a:off x="2379026" y="2597588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6327757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22F473E-154B-452A-3777-CEFF9A49F09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5CC8B232-0282-16E3-A383-0411657AB1BA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2AA3E3D-6571-A623-E766-342A8FB076B5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Léa et Sandrine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m’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aident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à porter ce sac lourd.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76069385-7F55-28D1-63FD-70CDA7559EC3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7A5040C7-5A02-D4F0-F5BD-6FB3094FA3D7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exclamative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9BE85BF1-63CF-E265-CB09-8B4CDE7DFE5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3D102215-D3D7-3514-2292-C749F963C56F}"/>
              </a:ext>
            </a:extLst>
          </p:cNvPr>
          <p:cNvSpPr txBox="1">
            <a:spLocks/>
          </p:cNvSpPr>
          <p:nvPr/>
        </p:nvSpPr>
        <p:spPr>
          <a:xfrm>
            <a:off x="5636532" y="2597588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CDADC1D5-EB23-EF78-2767-00DE1BE953A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144254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aident (aider, 1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Léa et Sandrine (3</a:t>
                      </a:r>
                      <a:r>
                        <a:rPr kumimoji="0" lang="fr-FR" sz="31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e</a:t>
                      </a: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 pers du pl)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présent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4" name="Sous-titre 2">
            <a:extLst>
              <a:ext uri="{FF2B5EF4-FFF2-40B4-BE49-F238E27FC236}">
                <a16:creationId xmlns:a16="http://schemas.microsoft.com/office/drawing/2014/main" id="{AE062002-05E2-CF60-BB74-7BE912260800}"/>
              </a:ext>
            </a:extLst>
          </p:cNvPr>
          <p:cNvSpPr txBox="1">
            <a:spLocks/>
          </p:cNvSpPr>
          <p:nvPr/>
        </p:nvSpPr>
        <p:spPr>
          <a:xfrm>
            <a:off x="2379026" y="2597588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7309969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7720537-6988-F2C0-A56D-708A060CCA6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04523424-8B78-CD13-537D-C2C2BAEFF21F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58C38EE-88B5-E7FD-B841-E33D507C101A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Léa et Sandrine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m’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aident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à porter ce sac lourd.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0A872FD4-920B-623E-5BDC-6FCBF105401F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384AE0D8-2748-55BA-A9D4-873A24FBB4E9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exclamative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3600E827-9B7B-EEA8-C852-7EF056D489F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05FCE0D3-EB3C-738A-7736-A23062694621}"/>
              </a:ext>
            </a:extLst>
          </p:cNvPr>
          <p:cNvSpPr txBox="1">
            <a:spLocks/>
          </p:cNvSpPr>
          <p:nvPr/>
        </p:nvSpPr>
        <p:spPr>
          <a:xfrm>
            <a:off x="5636532" y="2597588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5C0A2855-9A2C-F4B3-F9D2-EE3CEE6699E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8109528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aident (aider, 1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Léa et Sandrine (3</a:t>
                      </a:r>
                      <a:r>
                        <a:rPr kumimoji="0" lang="fr-FR" sz="31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e</a:t>
                      </a: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 pers du pl)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présent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4" name="Sous-titre 2">
            <a:extLst>
              <a:ext uri="{FF2B5EF4-FFF2-40B4-BE49-F238E27FC236}">
                <a16:creationId xmlns:a16="http://schemas.microsoft.com/office/drawing/2014/main" id="{E1769957-999A-A25D-6218-8817D309810E}"/>
              </a:ext>
            </a:extLst>
          </p:cNvPr>
          <p:cNvSpPr txBox="1">
            <a:spLocks/>
          </p:cNvSpPr>
          <p:nvPr/>
        </p:nvSpPr>
        <p:spPr>
          <a:xfrm>
            <a:off x="2379026" y="2597588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7851121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106BAD2-BCD8-679B-0A59-4EDCA84B80B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518FB24E-B5A8-7766-D0A4-D19364421131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000472D-1B6D-1FB6-17E5-D83C09F76D63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Léa et Sandrine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m’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aident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à porter ce sac lourd.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6EBEA124-8D2A-998E-0276-41978612A83B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DE4A0D22-1B2F-007A-6936-AD2C70AAE8C3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exclamative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255BCF14-1985-0387-1060-1F43DEF130F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559F66E9-EB8E-5460-3AE0-555EA9527C33}"/>
              </a:ext>
            </a:extLst>
          </p:cNvPr>
          <p:cNvSpPr txBox="1">
            <a:spLocks/>
          </p:cNvSpPr>
          <p:nvPr/>
        </p:nvSpPr>
        <p:spPr>
          <a:xfrm>
            <a:off x="5636532" y="2597588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3A266227-D4C3-B5F5-DEC5-8BDE5A87D9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4017120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aident (aider, 1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Léa et Sandrine (3</a:t>
                      </a:r>
                      <a:r>
                        <a:rPr kumimoji="0" lang="fr-FR" sz="31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e</a:t>
                      </a: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 pers du pl)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présent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AC1161BE-E303-AB8C-7288-78ECCDD786BB}"/>
              </a:ext>
            </a:extLst>
          </p:cNvPr>
          <p:cNvSpPr txBox="1">
            <a:spLocks/>
          </p:cNvSpPr>
          <p:nvPr/>
        </p:nvSpPr>
        <p:spPr>
          <a:xfrm>
            <a:off x="1963327" y="175082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conj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B4361F1C-E8A9-3C0B-7B67-05F961E16A99}"/>
              </a:ext>
            </a:extLst>
          </p:cNvPr>
          <p:cNvSpPr txBox="1">
            <a:spLocks/>
          </p:cNvSpPr>
          <p:nvPr/>
        </p:nvSpPr>
        <p:spPr>
          <a:xfrm>
            <a:off x="4700432" y="175082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1F8B7704-4E04-3B14-158D-F173E55660ED}"/>
              </a:ext>
            </a:extLst>
          </p:cNvPr>
          <p:cNvSpPr txBox="1">
            <a:spLocks/>
          </p:cNvSpPr>
          <p:nvPr/>
        </p:nvSpPr>
        <p:spPr>
          <a:xfrm>
            <a:off x="1194478" y="175082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E95DA654-8938-7EE5-0888-B534B10DA6A1}"/>
              </a:ext>
            </a:extLst>
          </p:cNvPr>
          <p:cNvSpPr txBox="1">
            <a:spLocks/>
          </p:cNvSpPr>
          <p:nvPr/>
        </p:nvSpPr>
        <p:spPr>
          <a:xfrm>
            <a:off x="5732587" y="175082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C3055946-714C-AB1F-EEA5-71D00AA26D3C}"/>
              </a:ext>
            </a:extLst>
          </p:cNvPr>
          <p:cNvSpPr txBox="1">
            <a:spLocks/>
          </p:cNvSpPr>
          <p:nvPr/>
        </p:nvSpPr>
        <p:spPr>
          <a:xfrm>
            <a:off x="2379026" y="2597588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9EA2D3BD-19A2-742F-97F6-49CCD4BE6699}"/>
              </a:ext>
            </a:extLst>
          </p:cNvPr>
          <p:cNvSpPr txBox="1">
            <a:spLocks/>
          </p:cNvSpPr>
          <p:nvPr/>
        </p:nvSpPr>
        <p:spPr>
          <a:xfrm>
            <a:off x="3215319" y="175082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8951808E-86F0-9B25-DF99-CD5FAA34A93B}"/>
              </a:ext>
            </a:extLst>
          </p:cNvPr>
          <p:cNvSpPr txBox="1">
            <a:spLocks/>
          </p:cNvSpPr>
          <p:nvPr/>
        </p:nvSpPr>
        <p:spPr>
          <a:xfrm>
            <a:off x="9686694" y="1750827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1636F2DA-59FE-4939-172D-3B124F9640E2}"/>
              </a:ext>
            </a:extLst>
          </p:cNvPr>
          <p:cNvSpPr txBox="1">
            <a:spLocks/>
          </p:cNvSpPr>
          <p:nvPr/>
        </p:nvSpPr>
        <p:spPr>
          <a:xfrm>
            <a:off x="6797076" y="175082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414ABA69-19DA-A23C-3D5B-B3E61C8C811C}"/>
              </a:ext>
            </a:extLst>
          </p:cNvPr>
          <p:cNvSpPr txBox="1">
            <a:spLocks/>
          </p:cNvSpPr>
          <p:nvPr/>
        </p:nvSpPr>
        <p:spPr>
          <a:xfrm>
            <a:off x="7880693" y="1750827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9" name="Sous-titre 2">
            <a:extLst>
              <a:ext uri="{FF2B5EF4-FFF2-40B4-BE49-F238E27FC236}">
                <a16:creationId xmlns:a16="http://schemas.microsoft.com/office/drawing/2014/main" id="{21031455-5D62-AE3F-3845-A6F1F59CDB8F}"/>
              </a:ext>
            </a:extLst>
          </p:cNvPr>
          <p:cNvSpPr txBox="1">
            <a:spLocks/>
          </p:cNvSpPr>
          <p:nvPr/>
        </p:nvSpPr>
        <p:spPr>
          <a:xfrm>
            <a:off x="9013471" y="1750827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78D0621B-D204-800E-8EEF-ABF151B439D0}"/>
              </a:ext>
            </a:extLst>
          </p:cNvPr>
          <p:cNvSpPr txBox="1">
            <a:spLocks/>
          </p:cNvSpPr>
          <p:nvPr/>
        </p:nvSpPr>
        <p:spPr>
          <a:xfrm>
            <a:off x="10792823" y="1750827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4002141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D53DFD6-6F04-FA39-4F88-7542DEE2E4E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F7B141A2-7E5A-D572-F8E4-3F2306E7EA6F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FE32086-5039-E04D-A756-52E005FCA399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Léa et Sandrine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m’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aident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à porter ce sac lourd.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E6BF2281-5A8A-E434-55CB-67E180CE1F5D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724C63EF-1214-BA59-2B9E-7C72DE829FA8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exclamative</a:t>
            </a:r>
            <a:endParaRPr kumimoji="0" lang="fr-FR" sz="2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D7B9E0A3-E8F4-4A7F-2A04-C0512F74061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6683C1BF-0659-1CC2-4EAF-AEAFD5565351}"/>
              </a:ext>
            </a:extLst>
          </p:cNvPr>
          <p:cNvSpPr txBox="1">
            <a:spLocks/>
          </p:cNvSpPr>
          <p:nvPr/>
        </p:nvSpPr>
        <p:spPr>
          <a:xfrm>
            <a:off x="5636532" y="2597588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53CC344B-A02F-52E3-BACE-F3822F068C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8871574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aident (aider, 1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Léa et Sandrine (3</a:t>
                      </a:r>
                      <a:r>
                        <a:rPr kumimoji="0" lang="fr-FR" sz="31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e</a:t>
                      </a: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 pers du pl)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présent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100" u="sng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2766B2FA-23FB-4092-9D3E-B324D80157C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8" name="Sous-titre 2">
            <a:extLst>
              <a:ext uri="{FF2B5EF4-FFF2-40B4-BE49-F238E27FC236}">
                <a16:creationId xmlns:a16="http://schemas.microsoft.com/office/drawing/2014/main" id="{E01EB7C1-9160-AD3C-52A7-6F459D312DF3}"/>
              </a:ext>
            </a:extLst>
          </p:cNvPr>
          <p:cNvSpPr txBox="1">
            <a:spLocks/>
          </p:cNvSpPr>
          <p:nvPr/>
        </p:nvSpPr>
        <p:spPr>
          <a:xfrm>
            <a:off x="1963327" y="175082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conj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817CEA3D-A051-F58C-75AA-BD8447F94706}"/>
              </a:ext>
            </a:extLst>
          </p:cNvPr>
          <p:cNvSpPr txBox="1">
            <a:spLocks/>
          </p:cNvSpPr>
          <p:nvPr/>
        </p:nvSpPr>
        <p:spPr>
          <a:xfrm>
            <a:off x="4700432" y="175082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FBD1D51A-382F-AAF0-BD66-4F43EED67D2B}"/>
              </a:ext>
            </a:extLst>
          </p:cNvPr>
          <p:cNvSpPr txBox="1">
            <a:spLocks/>
          </p:cNvSpPr>
          <p:nvPr/>
        </p:nvSpPr>
        <p:spPr>
          <a:xfrm>
            <a:off x="1194478" y="175082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5F5576BC-CD53-CB3E-286B-2807D648B897}"/>
              </a:ext>
            </a:extLst>
          </p:cNvPr>
          <p:cNvSpPr txBox="1">
            <a:spLocks/>
          </p:cNvSpPr>
          <p:nvPr/>
        </p:nvSpPr>
        <p:spPr>
          <a:xfrm>
            <a:off x="5732587" y="175082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5B20F637-B5F4-A245-FD95-74DB2EE8E534}"/>
              </a:ext>
            </a:extLst>
          </p:cNvPr>
          <p:cNvSpPr txBox="1">
            <a:spLocks/>
          </p:cNvSpPr>
          <p:nvPr/>
        </p:nvSpPr>
        <p:spPr>
          <a:xfrm>
            <a:off x="2379026" y="2597588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FF7908E1-D515-10A1-52C2-09025E059262}"/>
              </a:ext>
            </a:extLst>
          </p:cNvPr>
          <p:cNvSpPr txBox="1">
            <a:spLocks/>
          </p:cNvSpPr>
          <p:nvPr/>
        </p:nvSpPr>
        <p:spPr>
          <a:xfrm>
            <a:off x="3215319" y="175082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B50DD534-3CD9-C63C-CE55-57D0F3578762}"/>
              </a:ext>
            </a:extLst>
          </p:cNvPr>
          <p:cNvSpPr txBox="1">
            <a:spLocks/>
          </p:cNvSpPr>
          <p:nvPr/>
        </p:nvSpPr>
        <p:spPr>
          <a:xfrm>
            <a:off x="9686694" y="1750827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14B5BCD4-4351-CFB1-5F6A-8FA7D726C638}"/>
              </a:ext>
            </a:extLst>
          </p:cNvPr>
          <p:cNvSpPr txBox="1">
            <a:spLocks/>
          </p:cNvSpPr>
          <p:nvPr/>
        </p:nvSpPr>
        <p:spPr>
          <a:xfrm>
            <a:off x="6797076" y="175082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9212F8DA-F5A1-C37D-0518-7A3F628C230D}"/>
              </a:ext>
            </a:extLst>
          </p:cNvPr>
          <p:cNvSpPr txBox="1">
            <a:spLocks/>
          </p:cNvSpPr>
          <p:nvPr/>
        </p:nvSpPr>
        <p:spPr>
          <a:xfrm>
            <a:off x="7880693" y="1750827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9" name="Sous-titre 2">
            <a:extLst>
              <a:ext uri="{FF2B5EF4-FFF2-40B4-BE49-F238E27FC236}">
                <a16:creationId xmlns:a16="http://schemas.microsoft.com/office/drawing/2014/main" id="{273E0CF9-F176-BB26-EC61-E635AA1C9358}"/>
              </a:ext>
            </a:extLst>
          </p:cNvPr>
          <p:cNvSpPr txBox="1">
            <a:spLocks/>
          </p:cNvSpPr>
          <p:nvPr/>
        </p:nvSpPr>
        <p:spPr>
          <a:xfrm>
            <a:off x="9013471" y="1750827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0A357D53-98DF-AECF-89E7-B7920C155617}"/>
              </a:ext>
            </a:extLst>
          </p:cNvPr>
          <p:cNvSpPr txBox="1">
            <a:spLocks/>
          </p:cNvSpPr>
          <p:nvPr/>
        </p:nvSpPr>
        <p:spPr>
          <a:xfrm>
            <a:off x="10792823" y="1750827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5818172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D1F6DD7-BE25-487C-E093-8F169799F4F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35CFE7AE-687C-5FFF-70C0-FA548284E576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DAE7F2D-E451-9469-DBB3-ADC1FE68FA3C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Léa et Sandrine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m’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aident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à porter ce sac lourd.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CFBA1B87-B840-4D8A-F667-EE8980D4BBD4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29465D0B-3F7C-3763-2FF5-0D42311A64C1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exclamative</a:t>
            </a:r>
            <a:endParaRPr kumimoji="0" lang="fr-FR" sz="2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19FF0556-C211-617E-F89E-2B20429DF5D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0E56975A-5C22-55AA-81EA-586C6C9AB6AF}"/>
              </a:ext>
            </a:extLst>
          </p:cNvPr>
          <p:cNvSpPr txBox="1">
            <a:spLocks/>
          </p:cNvSpPr>
          <p:nvPr/>
        </p:nvSpPr>
        <p:spPr>
          <a:xfrm>
            <a:off x="5636532" y="2597588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77F85C5C-F519-A533-69A6-9A3BC4FF6CF8}"/>
              </a:ext>
            </a:extLst>
          </p:cNvPr>
          <p:cNvGraphicFramePr>
            <a:graphicFrameLocks noGrp="1"/>
          </p:cNvGraphicFramePr>
          <p:nvPr/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aident (aider, 1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Léa et Sandrine (3</a:t>
                      </a:r>
                      <a:r>
                        <a:rPr kumimoji="0" lang="fr-FR" sz="31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e</a:t>
                      </a: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 pers du pl)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présent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1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   Léa et Sandrine m’aident à porter ce sac lourd 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!</a:t>
                      </a: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FDFCAAC9-D57D-532E-0193-C0C2D46CBAB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8" name="Sous-titre 2">
            <a:extLst>
              <a:ext uri="{FF2B5EF4-FFF2-40B4-BE49-F238E27FC236}">
                <a16:creationId xmlns:a16="http://schemas.microsoft.com/office/drawing/2014/main" id="{752A83EF-3B67-D541-E0D3-BB3DC7E1FF2C}"/>
              </a:ext>
            </a:extLst>
          </p:cNvPr>
          <p:cNvSpPr txBox="1">
            <a:spLocks/>
          </p:cNvSpPr>
          <p:nvPr/>
        </p:nvSpPr>
        <p:spPr>
          <a:xfrm>
            <a:off x="1963327" y="175082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conj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83AD12D6-A1D6-1047-ABFC-DFAD1A3C59D0}"/>
              </a:ext>
            </a:extLst>
          </p:cNvPr>
          <p:cNvSpPr txBox="1">
            <a:spLocks/>
          </p:cNvSpPr>
          <p:nvPr/>
        </p:nvSpPr>
        <p:spPr>
          <a:xfrm>
            <a:off x="4700432" y="175082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C9155096-4C08-7986-89D0-9E1C100A8099}"/>
              </a:ext>
            </a:extLst>
          </p:cNvPr>
          <p:cNvSpPr txBox="1">
            <a:spLocks/>
          </p:cNvSpPr>
          <p:nvPr/>
        </p:nvSpPr>
        <p:spPr>
          <a:xfrm>
            <a:off x="1194478" y="175082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8314BDA4-1A9E-C0F9-35DB-49ECE8D97021}"/>
              </a:ext>
            </a:extLst>
          </p:cNvPr>
          <p:cNvSpPr txBox="1">
            <a:spLocks/>
          </p:cNvSpPr>
          <p:nvPr/>
        </p:nvSpPr>
        <p:spPr>
          <a:xfrm>
            <a:off x="5732587" y="175082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229E240B-25A2-C9CD-B703-8FD911669EA9}"/>
              </a:ext>
            </a:extLst>
          </p:cNvPr>
          <p:cNvSpPr txBox="1">
            <a:spLocks/>
          </p:cNvSpPr>
          <p:nvPr/>
        </p:nvSpPr>
        <p:spPr>
          <a:xfrm>
            <a:off x="2379026" y="2597588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FD3D9569-03C6-49C0-5589-053568350023}"/>
              </a:ext>
            </a:extLst>
          </p:cNvPr>
          <p:cNvSpPr txBox="1">
            <a:spLocks/>
          </p:cNvSpPr>
          <p:nvPr/>
        </p:nvSpPr>
        <p:spPr>
          <a:xfrm>
            <a:off x="3215319" y="175082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0B68477B-E8B0-1217-B463-54CB0D791F76}"/>
              </a:ext>
            </a:extLst>
          </p:cNvPr>
          <p:cNvSpPr txBox="1">
            <a:spLocks/>
          </p:cNvSpPr>
          <p:nvPr/>
        </p:nvSpPr>
        <p:spPr>
          <a:xfrm>
            <a:off x="9686694" y="1750827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8971F64E-962C-2DCD-B87D-CADDE3815F37}"/>
              </a:ext>
            </a:extLst>
          </p:cNvPr>
          <p:cNvSpPr txBox="1">
            <a:spLocks/>
          </p:cNvSpPr>
          <p:nvPr/>
        </p:nvSpPr>
        <p:spPr>
          <a:xfrm>
            <a:off x="6797076" y="175082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C8563CE5-3247-3B65-EB8F-CB4ED05BE881}"/>
              </a:ext>
            </a:extLst>
          </p:cNvPr>
          <p:cNvSpPr txBox="1">
            <a:spLocks/>
          </p:cNvSpPr>
          <p:nvPr/>
        </p:nvSpPr>
        <p:spPr>
          <a:xfrm>
            <a:off x="7880693" y="1750827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9" name="Sous-titre 2">
            <a:extLst>
              <a:ext uri="{FF2B5EF4-FFF2-40B4-BE49-F238E27FC236}">
                <a16:creationId xmlns:a16="http://schemas.microsoft.com/office/drawing/2014/main" id="{6C9797C6-11E6-06A6-8A49-3F356CC52DCC}"/>
              </a:ext>
            </a:extLst>
          </p:cNvPr>
          <p:cNvSpPr txBox="1">
            <a:spLocks/>
          </p:cNvSpPr>
          <p:nvPr/>
        </p:nvSpPr>
        <p:spPr>
          <a:xfrm>
            <a:off x="9013471" y="1750827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CCF3A4CF-69F7-5887-11D1-E59B51496E6D}"/>
              </a:ext>
            </a:extLst>
          </p:cNvPr>
          <p:cNvSpPr txBox="1">
            <a:spLocks/>
          </p:cNvSpPr>
          <p:nvPr/>
        </p:nvSpPr>
        <p:spPr>
          <a:xfrm>
            <a:off x="10792823" y="1750827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83893248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EDD671B-EC34-CADF-6016-3C114F1306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A77D4B3A-7411-A4D5-5D49-F7E605FA9AB8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1EE569D-40F8-8140-A8A9-D17563DDFC56}"/>
              </a:ext>
            </a:extLst>
          </p:cNvPr>
          <p:cNvSpPr txBox="1">
            <a:spLocks/>
          </p:cNvSpPr>
          <p:nvPr/>
        </p:nvSpPr>
        <p:spPr>
          <a:xfrm>
            <a:off x="969264" y="2028617"/>
            <a:ext cx="11222736" cy="280076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8800" i="1" dirty="0">
                <a:solidFill>
                  <a:schemeClr val="tx1"/>
                </a:solidFill>
                <a:latin typeface="Calibri"/>
              </a:rPr>
              <a:t>C’est </a:t>
            </a:r>
            <a:br>
              <a:rPr lang="fr-FR" sz="8800" i="1" dirty="0">
                <a:solidFill>
                  <a:schemeClr val="tx1"/>
                </a:solidFill>
                <a:latin typeface="Calibri"/>
              </a:rPr>
            </a:br>
            <a:r>
              <a:rPr lang="fr-FR" sz="8800" i="1" dirty="0">
                <a:solidFill>
                  <a:schemeClr val="tx1"/>
                </a:solidFill>
                <a:latin typeface="Calibri"/>
              </a:rPr>
              <a:t>terminé !</a:t>
            </a:r>
            <a:endParaRPr kumimoji="0" lang="fr-FR" sz="8800" i="1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6195894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C9B355E-CC12-650B-EBE6-1F958698365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C69B3B9F-9453-8BE4-50DF-025101D1A8A5}"/>
              </a:ext>
            </a:extLst>
          </p:cNvPr>
          <p:cNvSpPr txBox="1">
            <a:spLocks/>
          </p:cNvSpPr>
          <p:nvPr/>
        </p:nvSpPr>
        <p:spPr>
          <a:xfrm>
            <a:off x="969264" y="2321005"/>
            <a:ext cx="11222736" cy="221599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13800" b="1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Jour 4</a:t>
            </a:r>
            <a:endParaRPr kumimoji="0" lang="fr-FR" sz="13800" b="1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1314028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9789BB1-F017-B777-C3FD-B49381D5800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66EE3CA9-C3DD-D66D-37E5-16EBA08DC3A6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ECB3518-56E9-495D-C070-D7B879DCA6C2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07886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Nous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regardions les oiseaux multicolores s’envoler.</a:t>
            </a:r>
            <a:endParaRPr kumimoji="0" lang="fr-FR" sz="40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7835DE33-8E66-AA1D-9BD2-4FAEADB11B38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négative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CE1F0179-FB16-C7F6-9431-3C7AB5AD83A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5227745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DB677B1-A76B-C1BB-46A8-4499B85277D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2DDDC6C1-1CCC-A5A8-D003-1990B7C2E713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0BE2568-126B-B893-8014-11CE6377BAC6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07886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Nous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regardions les oiseaux multicolores s’envoler.</a:t>
            </a:r>
            <a:endParaRPr kumimoji="0" lang="fr-FR" sz="40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E28F1461-BE80-DB6A-BE25-DD77DEBA365A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F0095F3A-9815-C40B-FBB7-5FCE18AFC2C5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négative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0AE3469F-4727-E051-8A55-D9C75B2C957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66656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45E5938-0E73-2310-578C-4A80E78C28C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3BCC224F-E846-E91D-276B-974C1EE1BBEC}"/>
              </a:ext>
            </a:extLst>
          </p:cNvPr>
          <p:cNvSpPr txBox="1">
            <a:spLocks/>
          </p:cNvSpPr>
          <p:nvPr/>
        </p:nvSpPr>
        <p:spPr>
          <a:xfrm>
            <a:off x="969264" y="2321005"/>
            <a:ext cx="11222736" cy="221599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13800" b="1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Jour 1</a:t>
            </a:r>
            <a:endParaRPr kumimoji="0" lang="fr-FR" sz="13800" b="1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14575646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D5210D9-8BAB-502F-0527-16E5D8C3F09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78473916-4CB7-493A-1722-1A942F438DC5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0A49625-E9F0-5698-31DF-3A10720BAE79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07886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Nous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regardions les oiseaux multicolores s’envoler.</a:t>
            </a:r>
            <a:endParaRPr kumimoji="0" lang="fr-FR" sz="40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0F4E10E2-F07D-A27F-6A6D-3DBB2DC57CF3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A29DD5C8-2C4F-C7D4-5CFC-43E4B2418E29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Verbe conjugué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négative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09CA5F2E-C505-91F6-A164-A057B443F25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3B7999CD-A758-3E24-4910-05FED0DD5B1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6466929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21829605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63CC90A-D112-4559-FD76-2D9C43E5D5D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E354F2D4-E80E-2A5C-01EB-AF65B562C4AD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34F0887-4ECB-0201-4586-87CF236B1D7F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07886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Nous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0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regardions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les oiseaux multicolores s’envoler.</a:t>
            </a:r>
            <a:endParaRPr kumimoji="0" lang="fr-FR" sz="40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5D8E93A4-FB30-EC0B-0501-F7C1383CF29E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ABA76E87-CA0D-EA56-B3AA-426200B03F51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Verbe conjugué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négative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1DE873A2-194B-FCAB-085A-537FF863BF2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3098846C-00AB-0351-E856-B35DBA5CBD9B}"/>
              </a:ext>
            </a:extLst>
          </p:cNvPr>
          <p:cNvSpPr txBox="1">
            <a:spLocks/>
          </p:cNvSpPr>
          <p:nvPr/>
        </p:nvSpPr>
        <p:spPr>
          <a:xfrm>
            <a:off x="2942484" y="2568092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05C6C09B-4B71-551D-CF6B-B61604D193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9955196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regardions (regarder, 1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62855673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EE47263-F3FE-21A0-2F28-ED65BC33DF3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5E4BB09F-115D-FBA5-3089-0177A5DFAC89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AA8FC51-A22D-59D7-3F66-EF291913ABF5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07886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Nous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0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regardions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les oiseaux multicolores s’envoler.</a:t>
            </a:r>
            <a:endParaRPr kumimoji="0" lang="fr-FR" sz="40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12777F6E-FEAC-2B5E-CEAB-793ED5624E85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7DA03002-B069-1D3B-7AFD-4C93D5C71255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Verbe conjugué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négative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C78584D5-A3F2-38F0-A498-E76E9C373FC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610DD53C-BB40-1D08-992F-DD930FC63BB9}"/>
              </a:ext>
            </a:extLst>
          </p:cNvPr>
          <p:cNvSpPr txBox="1">
            <a:spLocks/>
          </p:cNvSpPr>
          <p:nvPr/>
        </p:nvSpPr>
        <p:spPr>
          <a:xfrm>
            <a:off x="2942484" y="2568092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53EE5D02-5041-2036-E3D3-AA0DEF1E97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2839308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regardions (regarder, 1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</a:t>
                      </a:r>
                      <a:endParaRPr lang="fr-FR" sz="3100" b="1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5579823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801C0AA-549D-85C4-ECCC-9E0FF912694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93C6D392-672F-EB7E-4E49-749EF26FC086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59CA358-152A-5254-848A-3EA0C063ED77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07886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0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Nous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0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regardions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les oiseaux multicolores s’envoler.</a:t>
            </a:r>
            <a:endParaRPr kumimoji="0" lang="fr-FR" sz="40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72D1FEF8-1A8B-491A-D88F-1D1D910CA225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1A6180F2-2BEA-CDB2-D735-3BFE2A28FDBA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Verbe conjugué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négative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C5FF1B6D-150B-0C4D-4195-3E31654CEE1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F6935C92-2343-E900-1EAF-4A54BEAB0317}"/>
              </a:ext>
            </a:extLst>
          </p:cNvPr>
          <p:cNvSpPr txBox="1">
            <a:spLocks/>
          </p:cNvSpPr>
          <p:nvPr/>
        </p:nvSpPr>
        <p:spPr>
          <a:xfrm>
            <a:off x="2942484" y="2568092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789549DE-05EF-4974-6DAA-3DBC7DE290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2768249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regardions (regarder, 1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Nous (1</a:t>
                      </a:r>
                      <a:r>
                        <a:rPr kumimoji="0" lang="fr-FR" sz="31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ère</a:t>
                      </a: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 pers du pl)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4" name="Sous-titre 2">
            <a:extLst>
              <a:ext uri="{FF2B5EF4-FFF2-40B4-BE49-F238E27FC236}">
                <a16:creationId xmlns:a16="http://schemas.microsoft.com/office/drawing/2014/main" id="{40D38CE9-2EA9-2ECE-37D4-B1997AF5247E}"/>
              </a:ext>
            </a:extLst>
          </p:cNvPr>
          <p:cNvSpPr txBox="1">
            <a:spLocks/>
          </p:cNvSpPr>
          <p:nvPr/>
        </p:nvSpPr>
        <p:spPr>
          <a:xfrm>
            <a:off x="1199153" y="2568092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36998727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49A4583-08AE-DFEF-DBFD-CC3CEA1152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8945C4D7-FEEA-FABB-BC1A-BB75F94AEAB0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44A2825-ABA0-3FD0-AC30-61A8331966E3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07886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0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Nous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0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regardions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les oiseaux multicolores s’envoler.</a:t>
            </a:r>
            <a:endParaRPr kumimoji="0" lang="fr-FR" sz="40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7DF774D8-BF38-F75B-4AF0-D8B113297A1D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36E1A6F2-5E5D-833E-2C38-A471BFF52B11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Temps de conjugaison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négative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A6DF504E-1A51-4D64-127A-97FCA9A9610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D74FBEC1-0474-0143-65A6-6CECC66AEAD7}"/>
              </a:ext>
            </a:extLst>
          </p:cNvPr>
          <p:cNvSpPr txBox="1">
            <a:spLocks/>
          </p:cNvSpPr>
          <p:nvPr/>
        </p:nvSpPr>
        <p:spPr>
          <a:xfrm>
            <a:off x="2942484" y="2568092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71FA3421-F373-FA17-B0B3-042E5D52FE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8352268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regardions (regarder, 1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Nous (1</a:t>
                      </a:r>
                      <a:r>
                        <a:rPr kumimoji="0" lang="fr-FR" sz="31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ère</a:t>
                      </a: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 pers du pl)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4" name="Sous-titre 2">
            <a:extLst>
              <a:ext uri="{FF2B5EF4-FFF2-40B4-BE49-F238E27FC236}">
                <a16:creationId xmlns:a16="http://schemas.microsoft.com/office/drawing/2014/main" id="{1D5A1CFD-24B9-2B60-E8E6-07234CC596A8}"/>
              </a:ext>
            </a:extLst>
          </p:cNvPr>
          <p:cNvSpPr txBox="1">
            <a:spLocks/>
          </p:cNvSpPr>
          <p:nvPr/>
        </p:nvSpPr>
        <p:spPr>
          <a:xfrm>
            <a:off x="1199153" y="2568092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89960419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8AA5BC2-2E2E-17A8-2416-EBA88AEE5E0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1CDA24A8-B371-1CB8-677F-AA854290D0F1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5DAB31E-DCC0-9609-923C-C783820FEC3F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07886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0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Nous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0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regardions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les oiseaux multicolores s’envoler.</a:t>
            </a:r>
            <a:endParaRPr kumimoji="0" lang="fr-FR" sz="40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B849DB92-7A39-C855-316C-BFF4F53B8121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0B00D7B5-258F-A992-95FD-90E09D392CAD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Temps de conjugaison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négative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10A774C9-FD99-9AF9-3A64-438E7EF3ADF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9CF9A009-5CCA-EAF4-F297-5CB20DEAFE2C}"/>
              </a:ext>
            </a:extLst>
          </p:cNvPr>
          <p:cNvSpPr txBox="1">
            <a:spLocks/>
          </p:cNvSpPr>
          <p:nvPr/>
        </p:nvSpPr>
        <p:spPr>
          <a:xfrm>
            <a:off x="2942484" y="2568092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B772F0F7-F10F-A2AC-7159-94CE42BE05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1497029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regardions (regarder, 1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Nous (1</a:t>
                      </a:r>
                      <a:r>
                        <a:rPr kumimoji="0" lang="fr-FR" sz="31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ère</a:t>
                      </a: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 pers du pl)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imparfait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4" name="Sous-titre 2">
            <a:extLst>
              <a:ext uri="{FF2B5EF4-FFF2-40B4-BE49-F238E27FC236}">
                <a16:creationId xmlns:a16="http://schemas.microsoft.com/office/drawing/2014/main" id="{1CA969BC-6D86-31BC-7232-6FAF8E0174E6}"/>
              </a:ext>
            </a:extLst>
          </p:cNvPr>
          <p:cNvSpPr txBox="1">
            <a:spLocks/>
          </p:cNvSpPr>
          <p:nvPr/>
        </p:nvSpPr>
        <p:spPr>
          <a:xfrm>
            <a:off x="1199153" y="2568092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46487542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5233765-6ECB-DB09-53E3-0DA7BFE340A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16444BBC-D4B6-A8A0-DB02-B2A8B51F2C10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82602DD-BB51-2630-5FA9-A05F5DD533F9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07886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0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Nous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0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regardions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les oiseaux multicolores s’envoler.</a:t>
            </a:r>
            <a:endParaRPr kumimoji="0" lang="fr-FR" sz="40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E619D0B5-0468-5F4F-D1B3-4490650D56AD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4276FC0C-CA69-77C1-6509-7DF86561A790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négative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4B9F45D4-957D-BE50-9FC3-EB4611E4A5A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C47D99EF-3EC7-C6DE-BDDA-6F69E2C86D74}"/>
              </a:ext>
            </a:extLst>
          </p:cNvPr>
          <p:cNvSpPr txBox="1">
            <a:spLocks/>
          </p:cNvSpPr>
          <p:nvPr/>
        </p:nvSpPr>
        <p:spPr>
          <a:xfrm>
            <a:off x="2942484" y="2568092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F2FA51BF-C2F8-D1B9-F80B-66A8ED9DCC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5334908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regardions (regarder, 1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Nous (1</a:t>
                      </a:r>
                      <a:r>
                        <a:rPr kumimoji="0" lang="fr-FR" sz="31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ère</a:t>
                      </a: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 pers du pl)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imparfait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4" name="Sous-titre 2">
            <a:extLst>
              <a:ext uri="{FF2B5EF4-FFF2-40B4-BE49-F238E27FC236}">
                <a16:creationId xmlns:a16="http://schemas.microsoft.com/office/drawing/2014/main" id="{6F2A6784-658C-1F62-1E03-56C8E975D9D0}"/>
              </a:ext>
            </a:extLst>
          </p:cNvPr>
          <p:cNvSpPr txBox="1">
            <a:spLocks/>
          </p:cNvSpPr>
          <p:nvPr/>
        </p:nvSpPr>
        <p:spPr>
          <a:xfrm>
            <a:off x="1199153" y="2568092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61794040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280A9AE-3B74-C15D-186E-BA8EA9295C8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61A898CF-6727-FB5C-3028-F9E579FBD5E9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0D6531C-BBB4-8F57-0A5D-1F16EC9A9170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07886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0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Nous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0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regardions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les oiseaux multicolores s’envoler.</a:t>
            </a:r>
            <a:endParaRPr kumimoji="0" lang="fr-FR" sz="40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B9B09602-B4B9-56EC-475F-7DB7F8E0DB13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64447175-E1B3-510C-5AFC-C9AE7A78F3BA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négative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9A0B3071-6ABC-3CD6-AD5D-AF052C05925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F6F7AB5A-49E0-21C8-9AB8-EBD7A02B5644}"/>
              </a:ext>
            </a:extLst>
          </p:cNvPr>
          <p:cNvSpPr txBox="1">
            <a:spLocks/>
          </p:cNvSpPr>
          <p:nvPr/>
        </p:nvSpPr>
        <p:spPr>
          <a:xfrm>
            <a:off x="2942484" y="2568092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91BF4174-3452-3868-7F8E-86325F65A87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4932345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regardions (regarder, 1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Nous (1</a:t>
                      </a:r>
                      <a:r>
                        <a:rPr kumimoji="0" lang="fr-FR" sz="31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ère</a:t>
                      </a: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 pers du pl)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imparfait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9" name="Sous-titre 2">
            <a:extLst>
              <a:ext uri="{FF2B5EF4-FFF2-40B4-BE49-F238E27FC236}">
                <a16:creationId xmlns:a16="http://schemas.microsoft.com/office/drawing/2014/main" id="{B1E727B9-28A5-ED90-A355-3B87F77CC56C}"/>
              </a:ext>
            </a:extLst>
          </p:cNvPr>
          <p:cNvSpPr txBox="1">
            <a:spLocks/>
          </p:cNvSpPr>
          <p:nvPr/>
        </p:nvSpPr>
        <p:spPr>
          <a:xfrm>
            <a:off x="3117430" y="175083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E7661BE5-2A52-0194-B162-4B94979D550B}"/>
              </a:ext>
            </a:extLst>
          </p:cNvPr>
          <p:cNvSpPr txBox="1">
            <a:spLocks/>
          </p:cNvSpPr>
          <p:nvPr/>
        </p:nvSpPr>
        <p:spPr>
          <a:xfrm>
            <a:off x="5907340" y="1750834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A7A9DC38-AB02-8D6D-11B3-8209D55D18CC}"/>
              </a:ext>
            </a:extLst>
          </p:cNvPr>
          <p:cNvSpPr txBox="1">
            <a:spLocks/>
          </p:cNvSpPr>
          <p:nvPr/>
        </p:nvSpPr>
        <p:spPr>
          <a:xfrm>
            <a:off x="4631376" y="1750834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911E352B-589B-309B-921E-50891733DD0D}"/>
              </a:ext>
            </a:extLst>
          </p:cNvPr>
          <p:cNvSpPr txBox="1">
            <a:spLocks/>
          </p:cNvSpPr>
          <p:nvPr/>
        </p:nvSpPr>
        <p:spPr>
          <a:xfrm>
            <a:off x="1199153" y="2568092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8C3EAC35-3C51-2917-6D6C-C173851744AF}"/>
              </a:ext>
            </a:extLst>
          </p:cNvPr>
          <p:cNvSpPr txBox="1">
            <a:spLocks/>
          </p:cNvSpPr>
          <p:nvPr/>
        </p:nvSpPr>
        <p:spPr>
          <a:xfrm>
            <a:off x="8167610" y="1750834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6C1B7FE9-D2C2-FDFE-20AD-910C854C6C49}"/>
              </a:ext>
            </a:extLst>
          </p:cNvPr>
          <p:cNvSpPr txBox="1">
            <a:spLocks/>
          </p:cNvSpPr>
          <p:nvPr/>
        </p:nvSpPr>
        <p:spPr>
          <a:xfrm>
            <a:off x="1386519" y="175083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46081359-7D34-6B82-2C62-993427327695}"/>
              </a:ext>
            </a:extLst>
          </p:cNvPr>
          <p:cNvSpPr txBox="1">
            <a:spLocks/>
          </p:cNvSpPr>
          <p:nvPr/>
        </p:nvSpPr>
        <p:spPr>
          <a:xfrm>
            <a:off x="9641125" y="1750834"/>
            <a:ext cx="790730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84114584-9DD1-502F-154C-74CE52C1E81D}"/>
              </a:ext>
            </a:extLst>
          </p:cNvPr>
          <p:cNvSpPr txBox="1">
            <a:spLocks/>
          </p:cNvSpPr>
          <p:nvPr/>
        </p:nvSpPr>
        <p:spPr>
          <a:xfrm>
            <a:off x="10501445" y="1750834"/>
            <a:ext cx="790730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23153816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6535DD9-B784-71BA-6D44-73D6609211C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167EEE6A-CCC9-5763-FA0C-C7F6C14483E4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1C04E0B-B5F4-1B61-17E6-5EC36560E165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07886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0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Nous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0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regardions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les oiseaux multicolores s’envoler.</a:t>
            </a:r>
            <a:endParaRPr kumimoji="0" lang="fr-FR" sz="40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04D70246-A7C8-7656-4899-3D0042471B1A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E11BBB46-202B-6C2F-6DF2-40E5B19B4B8C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négative</a:t>
            </a:r>
            <a:endParaRPr kumimoji="0" lang="fr-FR" sz="2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0218778E-8BCB-80F6-EBE0-9B5E78D7DBF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C21125C4-A3A2-62DE-68C8-E7A16591AC39}"/>
              </a:ext>
            </a:extLst>
          </p:cNvPr>
          <p:cNvSpPr txBox="1">
            <a:spLocks/>
          </p:cNvSpPr>
          <p:nvPr/>
        </p:nvSpPr>
        <p:spPr>
          <a:xfrm>
            <a:off x="2942484" y="2568092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77EC52CC-4909-82A9-A760-5D4655EE77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3580607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regardions (regarder, 1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Nous (1</a:t>
                      </a:r>
                      <a:r>
                        <a:rPr kumimoji="0" lang="fr-FR" sz="31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ère</a:t>
                      </a: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 pers du pl)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imparfait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100" u="sng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25268C5B-4789-2CB7-ABE7-E225348950B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9" name="Sous-titre 2">
            <a:extLst>
              <a:ext uri="{FF2B5EF4-FFF2-40B4-BE49-F238E27FC236}">
                <a16:creationId xmlns:a16="http://schemas.microsoft.com/office/drawing/2014/main" id="{AA2E7F3B-4D86-CF98-8297-D242DA4D1FC2}"/>
              </a:ext>
            </a:extLst>
          </p:cNvPr>
          <p:cNvSpPr txBox="1">
            <a:spLocks/>
          </p:cNvSpPr>
          <p:nvPr/>
        </p:nvSpPr>
        <p:spPr>
          <a:xfrm>
            <a:off x="3117430" y="175083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FDC95382-C8F7-9898-A500-C4054FBDB125}"/>
              </a:ext>
            </a:extLst>
          </p:cNvPr>
          <p:cNvSpPr txBox="1">
            <a:spLocks/>
          </p:cNvSpPr>
          <p:nvPr/>
        </p:nvSpPr>
        <p:spPr>
          <a:xfrm>
            <a:off x="5907340" y="1750834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1D7C087F-7DE2-2F01-0A76-0C82B6881612}"/>
              </a:ext>
            </a:extLst>
          </p:cNvPr>
          <p:cNvSpPr txBox="1">
            <a:spLocks/>
          </p:cNvSpPr>
          <p:nvPr/>
        </p:nvSpPr>
        <p:spPr>
          <a:xfrm>
            <a:off x="4631376" y="1750834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820E9D1A-3ED6-D3BA-A5C6-476D78A07E25}"/>
              </a:ext>
            </a:extLst>
          </p:cNvPr>
          <p:cNvSpPr txBox="1">
            <a:spLocks/>
          </p:cNvSpPr>
          <p:nvPr/>
        </p:nvSpPr>
        <p:spPr>
          <a:xfrm>
            <a:off x="1199153" y="2568092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F60B123B-0941-5A87-C70A-80866B6DFEB9}"/>
              </a:ext>
            </a:extLst>
          </p:cNvPr>
          <p:cNvSpPr txBox="1">
            <a:spLocks/>
          </p:cNvSpPr>
          <p:nvPr/>
        </p:nvSpPr>
        <p:spPr>
          <a:xfrm>
            <a:off x="8167610" y="1750834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0F390D04-5EDD-9777-DE2C-7CF8A9B35993}"/>
              </a:ext>
            </a:extLst>
          </p:cNvPr>
          <p:cNvSpPr txBox="1">
            <a:spLocks/>
          </p:cNvSpPr>
          <p:nvPr/>
        </p:nvSpPr>
        <p:spPr>
          <a:xfrm>
            <a:off x="1386519" y="175083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6FBE3BE5-E4DE-033A-F5A5-DAD56E9B11DC}"/>
              </a:ext>
            </a:extLst>
          </p:cNvPr>
          <p:cNvSpPr txBox="1">
            <a:spLocks/>
          </p:cNvSpPr>
          <p:nvPr/>
        </p:nvSpPr>
        <p:spPr>
          <a:xfrm>
            <a:off x="9641125" y="1750834"/>
            <a:ext cx="790730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63A90048-5AA5-0269-5A55-72D86388D1B8}"/>
              </a:ext>
            </a:extLst>
          </p:cNvPr>
          <p:cNvSpPr txBox="1">
            <a:spLocks/>
          </p:cNvSpPr>
          <p:nvPr/>
        </p:nvSpPr>
        <p:spPr>
          <a:xfrm>
            <a:off x="10501445" y="1750834"/>
            <a:ext cx="790730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43879574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D096217-1FC6-CE2B-F189-2DCE0FFD863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62036E4A-209C-0BF5-3740-D40E380B154E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60EEDFA-EA54-4A6F-E8B6-2B529A4A3230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07886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0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Nous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0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regardions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les oiseaux multicolores s’envoler.</a:t>
            </a:r>
            <a:endParaRPr kumimoji="0" lang="fr-FR" sz="40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1D0C1517-C289-98AE-8077-A608536D07BE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C9C74D84-18BC-042B-4A91-1A2C1DA39A91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négative</a:t>
            </a:r>
            <a:endParaRPr kumimoji="0" lang="fr-FR" sz="2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2E9F0E98-0AF0-6F47-2C21-9315EC53BD0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C751CA7A-225A-2AFA-3CC1-93D037D14ED3}"/>
              </a:ext>
            </a:extLst>
          </p:cNvPr>
          <p:cNvSpPr txBox="1">
            <a:spLocks/>
          </p:cNvSpPr>
          <p:nvPr/>
        </p:nvSpPr>
        <p:spPr>
          <a:xfrm>
            <a:off x="2942484" y="2568092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01E1D371-E282-690B-7D30-D46F2865D143}"/>
              </a:ext>
            </a:extLst>
          </p:cNvPr>
          <p:cNvGraphicFramePr>
            <a:graphicFrameLocks noGrp="1"/>
          </p:cNvGraphicFramePr>
          <p:nvPr/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regardions (regarder, 1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Nous (1</a:t>
                      </a:r>
                      <a:r>
                        <a:rPr kumimoji="0" lang="fr-FR" sz="31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ère</a:t>
                      </a: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 pers du pl)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imparfait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1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   Nous 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ne</a:t>
                      </a:r>
                      <a:r>
                        <a:rPr lang="fr-FR" sz="31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regardions 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pas</a:t>
                      </a:r>
                      <a:r>
                        <a:rPr lang="fr-FR" sz="31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les oiseaux multicolores s’envoler.</a:t>
                      </a:r>
                      <a:endParaRPr lang="fr-FR" sz="3100" u="sng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6C65BE55-4B0D-1E17-D0CF-15746A0E8ED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9" name="Sous-titre 2">
            <a:extLst>
              <a:ext uri="{FF2B5EF4-FFF2-40B4-BE49-F238E27FC236}">
                <a16:creationId xmlns:a16="http://schemas.microsoft.com/office/drawing/2014/main" id="{39C2E201-5855-4758-A52E-3F629570B875}"/>
              </a:ext>
            </a:extLst>
          </p:cNvPr>
          <p:cNvSpPr txBox="1">
            <a:spLocks/>
          </p:cNvSpPr>
          <p:nvPr/>
        </p:nvSpPr>
        <p:spPr>
          <a:xfrm>
            <a:off x="3117430" y="175083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D30FB97A-2B9D-D09F-D1EC-83308B1ADF81}"/>
              </a:ext>
            </a:extLst>
          </p:cNvPr>
          <p:cNvSpPr txBox="1">
            <a:spLocks/>
          </p:cNvSpPr>
          <p:nvPr/>
        </p:nvSpPr>
        <p:spPr>
          <a:xfrm>
            <a:off x="5907340" y="1750834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580BBBF4-BAE5-1D71-00AE-EB70B104F988}"/>
              </a:ext>
            </a:extLst>
          </p:cNvPr>
          <p:cNvSpPr txBox="1">
            <a:spLocks/>
          </p:cNvSpPr>
          <p:nvPr/>
        </p:nvSpPr>
        <p:spPr>
          <a:xfrm>
            <a:off x="4631376" y="1750834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5BC11650-B047-D5AC-1A4A-C0C94476B8B5}"/>
              </a:ext>
            </a:extLst>
          </p:cNvPr>
          <p:cNvSpPr txBox="1">
            <a:spLocks/>
          </p:cNvSpPr>
          <p:nvPr/>
        </p:nvSpPr>
        <p:spPr>
          <a:xfrm>
            <a:off x="1199153" y="2568092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967EE241-EC3F-FB5A-A806-CC81362408ED}"/>
              </a:ext>
            </a:extLst>
          </p:cNvPr>
          <p:cNvSpPr txBox="1">
            <a:spLocks/>
          </p:cNvSpPr>
          <p:nvPr/>
        </p:nvSpPr>
        <p:spPr>
          <a:xfrm>
            <a:off x="8167610" y="1750834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550C650C-307E-8139-CD53-0CA221AB5244}"/>
              </a:ext>
            </a:extLst>
          </p:cNvPr>
          <p:cNvSpPr txBox="1">
            <a:spLocks/>
          </p:cNvSpPr>
          <p:nvPr/>
        </p:nvSpPr>
        <p:spPr>
          <a:xfrm>
            <a:off x="1386519" y="175083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E3592420-C525-7717-A6D0-821E8EE30EA5}"/>
              </a:ext>
            </a:extLst>
          </p:cNvPr>
          <p:cNvSpPr txBox="1">
            <a:spLocks/>
          </p:cNvSpPr>
          <p:nvPr/>
        </p:nvSpPr>
        <p:spPr>
          <a:xfrm>
            <a:off x="9641125" y="1750834"/>
            <a:ext cx="790730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60A4E19B-FCE4-5680-0E34-7E7C0F37213B}"/>
              </a:ext>
            </a:extLst>
          </p:cNvPr>
          <p:cNvSpPr txBox="1">
            <a:spLocks/>
          </p:cNvSpPr>
          <p:nvPr/>
        </p:nvSpPr>
        <p:spPr>
          <a:xfrm>
            <a:off x="10501445" y="1750834"/>
            <a:ext cx="790730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802863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EA74C8C-3943-AD47-FCFB-861553F5FC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F73DFD6A-070C-F282-58AA-BA6CC8617058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F6C70C8-425F-3066-C147-5594A3DD488A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gros chat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dormait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sur le canapé.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35AF17EF-5646-E06A-83A3-732D14A14700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exclamative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7E32EDB0-9BC0-26E9-6B74-AF82CE997E1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7894854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D0311DE-1FD5-3782-80C3-7588A7ACBC9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F239DFDB-CF5E-6BDB-8CCB-9EEA61126FF8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7F81463-F859-8854-7977-FE3125C9A530}"/>
              </a:ext>
            </a:extLst>
          </p:cNvPr>
          <p:cNvSpPr txBox="1">
            <a:spLocks/>
          </p:cNvSpPr>
          <p:nvPr/>
        </p:nvSpPr>
        <p:spPr>
          <a:xfrm>
            <a:off x="969264" y="2028617"/>
            <a:ext cx="11222736" cy="280076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8800" i="1" dirty="0">
                <a:solidFill>
                  <a:schemeClr val="tx1"/>
                </a:solidFill>
                <a:latin typeface="Calibri"/>
              </a:rPr>
              <a:t>C’est </a:t>
            </a:r>
            <a:br>
              <a:rPr lang="fr-FR" sz="8800" i="1" dirty="0">
                <a:solidFill>
                  <a:schemeClr val="tx1"/>
                </a:solidFill>
                <a:latin typeface="Calibri"/>
              </a:rPr>
            </a:br>
            <a:r>
              <a:rPr lang="fr-FR" sz="8800" i="1" dirty="0">
                <a:solidFill>
                  <a:schemeClr val="tx1"/>
                </a:solidFill>
                <a:latin typeface="Calibri"/>
              </a:rPr>
              <a:t>terminé !</a:t>
            </a:r>
            <a:endParaRPr kumimoji="0" lang="fr-FR" sz="8800" i="1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62308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0F95803-AAD1-BA2C-2F5A-AF078ECA7A5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F7AF5CE9-8FD4-C4C1-F609-4DE5036BCCD7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C99B529-C95D-ADF8-8AD3-B14FE56485B7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gros chat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dormait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sur le canapé.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812EF0C8-EB2E-AC33-8CC0-E8FF67604D1F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94F6B742-6B06-9B8F-C489-67C100FEED8A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exclamative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CB62E306-8899-D206-B3A3-DB6206A89C5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101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97E825F-1D52-1599-B464-F3CED2D4FDC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9432C1B3-8D2E-43CD-7685-6E4BA71C27E4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5442D65-05A4-420D-0FAF-D2C581D1F79E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gros chat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dormait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sur le canapé.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BCB9260D-C71E-0A8C-EF76-0E4CFB36EDA2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2F284AC4-8229-2880-27DD-32BB0F623D10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Verbe conjugué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exclamative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7A170E41-DAA8-2573-34A7-F4213812CC7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6B7F6B82-393D-BA73-542B-BE700649690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1528653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904113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3705ABF-09E1-F6DC-4FED-BF6A1687261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F86A7062-4593-F0A5-9547-9E3AEBA6EA95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BFAA100-B772-A870-8275-280F21DA6D9E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gros chat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dormait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sur le canapé.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24C7A62D-4AD3-99B3-08AD-0BD17045802B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CD14667C-0111-B2EF-A7E0-F675D31E2088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Verbe conjugué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exclamative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CDCA5CFC-1C61-65AC-037F-28AE7C06673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3136C917-1C84-4CCA-F634-C94FCC1E2CB9}"/>
              </a:ext>
            </a:extLst>
          </p:cNvPr>
          <p:cNvSpPr txBox="1">
            <a:spLocks/>
          </p:cNvSpPr>
          <p:nvPr/>
        </p:nvSpPr>
        <p:spPr>
          <a:xfrm>
            <a:off x="5774183" y="2666412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8181F629-D400-1439-058E-832D9D590AF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563985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dormait (dormir, 3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442465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TM03457485[[fn=Maillage]]</Template>
  <TotalTime>800</TotalTime>
  <Words>2664</Words>
  <Application>Microsoft Office PowerPoint</Application>
  <PresentationFormat>Grand écran</PresentationFormat>
  <Paragraphs>584</Paragraphs>
  <Slides>60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60</vt:i4>
      </vt:variant>
    </vt:vector>
  </HeadingPairs>
  <TitlesOfParts>
    <vt:vector size="65" baseType="lpstr">
      <vt:lpstr>Arial</vt:lpstr>
      <vt:lpstr>Aptos Display</vt:lpstr>
      <vt:lpstr>Calibri</vt:lpstr>
      <vt:lpstr>Aptos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Maxime Paul</dc:creator>
  <cp:lastModifiedBy>Maxime Paul</cp:lastModifiedBy>
  <cp:revision>36</cp:revision>
  <dcterms:created xsi:type="dcterms:W3CDTF">2024-11-28T14:19:02Z</dcterms:created>
  <dcterms:modified xsi:type="dcterms:W3CDTF">2025-07-01T11:44:18Z</dcterms:modified>
</cp:coreProperties>
</file>