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80" r:id="rId4"/>
    <p:sldId id="368" r:id="rId5"/>
    <p:sldId id="381" r:id="rId6"/>
    <p:sldId id="382" r:id="rId7"/>
    <p:sldId id="383" r:id="rId8"/>
    <p:sldId id="375" r:id="rId9"/>
    <p:sldId id="384" r:id="rId10"/>
    <p:sldId id="353" r:id="rId11"/>
    <p:sldId id="354" r:id="rId12"/>
    <p:sldId id="35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ursive standard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Proies et prédateurs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u="sng" dirty="0">
                <a:latin typeface="Cursive standard" pitchFamily="2" charset="0"/>
                <a:ea typeface="Times New Roman" panose="02020603050405020304" pitchFamily="18" charset="0"/>
              </a:rPr>
              <a:t>Les relations entre les animaux</a:t>
            </a:r>
          </a:p>
          <a:p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Certains animaux en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chassent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d’autres pour les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manger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 Celui qui chasse est appelé le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prédateur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, celui qui est chassé est appelé la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proie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400" u="sng" dirty="0">
                <a:latin typeface="Cursive standard" pitchFamily="2" charset="0"/>
                <a:ea typeface="Times New Roman" panose="02020603050405020304" pitchFamily="18" charset="0"/>
              </a:rPr>
              <a:t>ex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: l’aigle est le </a:t>
            </a:r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prédateur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 et le lapin la </a:t>
            </a:r>
          </a:p>
          <a:p>
            <a:r>
              <a:rPr lang="fr-FR" sz="44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proie</a:t>
            </a:r>
            <a:r>
              <a:rPr lang="fr-FR" sz="44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6" name="Image 2" descr="Une image contenant extérieur, arbre, ciel, oiseau&#10;&#10;Description générée automatiquement">
            <a:extLst>
              <a:ext uri="{FF2B5EF4-FFF2-40B4-BE49-F238E27FC236}">
                <a16:creationId xmlns:a16="http://schemas.microsoft.com/office/drawing/2014/main" id="{0F667E4C-6201-D781-3FF8-2AB1B57B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8952" y="5405924"/>
            <a:ext cx="2138486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5" descr="Une image contenant herbe, lagomorphe, mammifère, extérieur&#10;&#10;Description générée automatiquement">
            <a:extLst>
              <a:ext uri="{FF2B5EF4-FFF2-40B4-BE49-F238E27FC236}">
                <a16:creationId xmlns:a16="http://schemas.microsoft.com/office/drawing/2014/main" id="{5A9AD51C-7BF2-101B-EED4-AEA71296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2144" y="4859663"/>
            <a:ext cx="1309368" cy="16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4603CB4A-A87C-6C18-B704-B650ECC52DCC}"/>
              </a:ext>
            </a:extLst>
          </p:cNvPr>
          <p:cNvSpPr/>
          <p:nvPr/>
        </p:nvSpPr>
        <p:spPr>
          <a:xfrm>
            <a:off x="4857010" y="5733257"/>
            <a:ext cx="1309370" cy="29179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883BC93-264A-8958-4D29-0527A1C8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807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17C9A98-6424-B08D-BA15-04863FB2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2649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636E5ED-64AC-4DB0-10CC-8D809D3A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9888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ursive standard" pitchFamily="2" charset="0"/>
                <a:ea typeface="Times New Roman" panose="02020603050405020304" pitchFamily="18" charset="0"/>
              </a:rPr>
              <a:t>					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étudierons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chaînes alimentaires de la forêt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ce que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mangent les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Souvenons-nous de ce que nous avons appris la dernière fois.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 la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viande 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carnivore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végétaux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herbivore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graines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mange de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tout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omnivore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7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intéresser aux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relations qu’entretiennent les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Dans la nature, par exemple, le</a:t>
            </a:r>
          </a:p>
        </p:txBody>
      </p:sp>
      <p:pic>
        <p:nvPicPr>
          <p:cNvPr id="4" name="Image 3" descr="Une image contenant extérieur, ciel, mammifère, lion&#10;&#10;Description générée automatiquement">
            <a:extLst>
              <a:ext uri="{FF2B5EF4-FFF2-40B4-BE49-F238E27FC236}">
                <a16:creationId xmlns:a16="http://schemas.microsoft.com/office/drawing/2014/main" id="{2272F38A-11BA-ECB2-65F3-0CB7BD308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6" y="3573016"/>
            <a:ext cx="2420888" cy="24208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A06AFB-098C-4260-B234-79CD17462A4B}"/>
              </a:ext>
            </a:extLst>
          </p:cNvPr>
          <p:cNvSpPr txBox="1"/>
          <p:nvPr/>
        </p:nvSpPr>
        <p:spPr>
          <a:xfrm>
            <a:off x="0" y="379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							   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lion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chasse le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001818-68DB-9086-E574-FA7593459A1D}"/>
              </a:ext>
            </a:extLst>
          </p:cNvPr>
          <p:cNvSpPr txBox="1"/>
          <p:nvPr/>
        </p:nvSpPr>
        <p:spPr>
          <a:xfrm>
            <a:off x="0" y="5162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buffle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pour se nourrir.</a:t>
            </a:r>
          </a:p>
        </p:txBody>
      </p:sp>
      <p:pic>
        <p:nvPicPr>
          <p:cNvPr id="8" name="Image 7" descr="Une image contenant herbe, extérieur, champ, vache&#10;&#10;Description générée automatiquement">
            <a:extLst>
              <a:ext uri="{FF2B5EF4-FFF2-40B4-BE49-F238E27FC236}">
                <a16:creationId xmlns:a16="http://schemas.microsoft.com/office/drawing/2014/main" id="{E4EC4515-2B37-80B0-D4C8-179407F4B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73016"/>
            <a:ext cx="3631331" cy="24208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7C3EE40-57A0-C6CB-4627-F3AAB0E45051}"/>
              </a:ext>
            </a:extLst>
          </p:cNvPr>
          <p:cNvSpPr txBox="1"/>
          <p:nvPr/>
        </p:nvSpPr>
        <p:spPr>
          <a:xfrm>
            <a:off x="0" y="11247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On dit que le lion est le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896F2F-21FB-DC74-DDB1-EEF275C7DD2B}"/>
              </a:ext>
            </a:extLst>
          </p:cNvPr>
          <p:cNvSpPr txBox="1"/>
          <p:nvPr/>
        </p:nvSpPr>
        <p:spPr>
          <a:xfrm>
            <a:off x="0" y="112094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						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, et que le buffle est la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D68949-3217-348B-D44F-385C058A03AC}"/>
              </a:ext>
            </a:extLst>
          </p:cNvPr>
          <p:cNvSpPr txBox="1"/>
          <p:nvPr/>
        </p:nvSpPr>
        <p:spPr>
          <a:xfrm>
            <a:off x="551384" y="1736588"/>
            <a:ext cx="325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D23BF3-5163-7DBD-FB72-705E4F627196}"/>
              </a:ext>
            </a:extLst>
          </p:cNvPr>
          <p:cNvSpPr txBox="1"/>
          <p:nvPr/>
        </p:nvSpPr>
        <p:spPr>
          <a:xfrm>
            <a:off x="1075917" y="5987807"/>
            <a:ext cx="241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F3FCE0-F15F-E5F8-E944-23D84BCAFC6B}"/>
              </a:ext>
            </a:extLst>
          </p:cNvPr>
          <p:cNvSpPr txBox="1"/>
          <p:nvPr/>
        </p:nvSpPr>
        <p:spPr>
          <a:xfrm>
            <a:off x="6744071" y="5949280"/>
            <a:ext cx="363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518B71-5B52-3A90-2DA5-AA9C4137440B}"/>
              </a:ext>
            </a:extLst>
          </p:cNvPr>
          <p:cNvSpPr txBox="1"/>
          <p:nvPr/>
        </p:nvSpPr>
        <p:spPr>
          <a:xfrm>
            <a:off x="0" y="22769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Comme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la proie est mangée par le prédateur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, on fait une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flèche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dans ce sens entre les deux.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4603CB4A-A87C-6C18-B704-B650ECC52DCC}"/>
              </a:ext>
            </a:extLst>
          </p:cNvPr>
          <p:cNvSpPr/>
          <p:nvPr/>
        </p:nvSpPr>
        <p:spPr>
          <a:xfrm>
            <a:off x="4007768" y="4783460"/>
            <a:ext cx="2088232" cy="44574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A06AFB-098C-4260-B234-79CD17462A4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     papillon 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est mangé par la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C3EE40-57A0-C6CB-4627-F3AAB0E45051}"/>
              </a:ext>
            </a:extLst>
          </p:cNvPr>
          <p:cNvSpPr txBox="1"/>
          <p:nvPr/>
        </p:nvSpPr>
        <p:spPr>
          <a:xfrm>
            <a:off x="4546" y="7109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Où place-t-on le mot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D68949-3217-348B-D44F-385C058A03AC}"/>
              </a:ext>
            </a:extLst>
          </p:cNvPr>
          <p:cNvSpPr txBox="1"/>
          <p:nvPr/>
        </p:nvSpPr>
        <p:spPr>
          <a:xfrm>
            <a:off x="7032104" y="0"/>
            <a:ext cx="325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grenouille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D23BF3-5163-7DBD-FB72-705E4F627196}"/>
              </a:ext>
            </a:extLst>
          </p:cNvPr>
          <p:cNvSpPr txBox="1"/>
          <p:nvPr/>
        </p:nvSpPr>
        <p:spPr>
          <a:xfrm>
            <a:off x="1009100" y="5733256"/>
            <a:ext cx="241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F3FCE0-F15F-E5F8-E944-23D84BCAFC6B}"/>
              </a:ext>
            </a:extLst>
          </p:cNvPr>
          <p:cNvSpPr txBox="1"/>
          <p:nvPr/>
        </p:nvSpPr>
        <p:spPr>
          <a:xfrm>
            <a:off x="7545660" y="5733256"/>
            <a:ext cx="363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518B71-5B52-3A90-2DA5-AA9C4137440B}"/>
              </a:ext>
            </a:extLst>
          </p:cNvPr>
          <p:cNvSpPr txBox="1"/>
          <p:nvPr/>
        </p:nvSpPr>
        <p:spPr>
          <a:xfrm>
            <a:off x="-5910" y="193290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Dans quel sens fait-on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flèche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4603CB4A-A87C-6C18-B704-B650ECC52DCC}"/>
              </a:ext>
            </a:extLst>
          </p:cNvPr>
          <p:cNvSpPr/>
          <p:nvPr/>
        </p:nvSpPr>
        <p:spPr>
          <a:xfrm rot="10800000">
            <a:off x="4943872" y="4608770"/>
            <a:ext cx="2088232" cy="44574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Une image contenant insecte, jaune, orange, plante&#10;&#10;Description générée automatiquement">
            <a:extLst>
              <a:ext uri="{FF2B5EF4-FFF2-40B4-BE49-F238E27FC236}">
                <a16:creationId xmlns:a16="http://schemas.microsoft.com/office/drawing/2014/main" id="{B0274CD4-DFA3-2BBF-8779-8AB27E0C8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2" y="3930025"/>
            <a:ext cx="3445664" cy="1803231"/>
          </a:xfrm>
          <a:prstGeom prst="rect">
            <a:avLst/>
          </a:prstGeom>
        </p:spPr>
      </p:pic>
      <p:pic>
        <p:nvPicPr>
          <p:cNvPr id="19" name="Image 18" descr="Une image contenant grenouille, extérieur&#10;&#10;Description générée automatiquement">
            <a:extLst>
              <a:ext uri="{FF2B5EF4-FFF2-40B4-BE49-F238E27FC236}">
                <a16:creationId xmlns:a16="http://schemas.microsoft.com/office/drawing/2014/main" id="{3212F5CE-CABB-B2DD-29AE-7AD98385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6200" y="3931548"/>
            <a:ext cx="2930251" cy="180323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B8B9BDE-5738-4489-CC23-196955D5B84B}"/>
              </a:ext>
            </a:extLst>
          </p:cNvPr>
          <p:cNvSpPr txBox="1"/>
          <p:nvPr/>
        </p:nvSpPr>
        <p:spPr>
          <a:xfrm>
            <a:off x="-5910" y="13219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Où place-t-on le mot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546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1" animBg="1"/>
      <p:bldP spid="15" grpId="2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L’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A06AFB-098C-4260-B234-79CD17462A4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  aigle 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mange le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C3EE40-57A0-C6CB-4627-F3AAB0E45051}"/>
              </a:ext>
            </a:extLst>
          </p:cNvPr>
          <p:cNvSpPr txBox="1"/>
          <p:nvPr/>
        </p:nvSpPr>
        <p:spPr>
          <a:xfrm>
            <a:off x="4546" y="7109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Où place-t-on le mot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D68949-3217-348B-D44F-385C058A03AC}"/>
              </a:ext>
            </a:extLst>
          </p:cNvPr>
          <p:cNvSpPr txBox="1"/>
          <p:nvPr/>
        </p:nvSpPr>
        <p:spPr>
          <a:xfrm>
            <a:off x="3935760" y="0"/>
            <a:ext cx="325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lapin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D23BF3-5163-7DBD-FB72-705E4F627196}"/>
              </a:ext>
            </a:extLst>
          </p:cNvPr>
          <p:cNvSpPr txBox="1"/>
          <p:nvPr/>
        </p:nvSpPr>
        <p:spPr>
          <a:xfrm>
            <a:off x="1009100" y="5733256"/>
            <a:ext cx="241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prédateur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F3FCE0-F15F-E5F8-E944-23D84BCAFC6B}"/>
              </a:ext>
            </a:extLst>
          </p:cNvPr>
          <p:cNvSpPr txBox="1"/>
          <p:nvPr/>
        </p:nvSpPr>
        <p:spPr>
          <a:xfrm>
            <a:off x="7545660" y="5733256"/>
            <a:ext cx="363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518B71-5B52-3A90-2DA5-AA9C4137440B}"/>
              </a:ext>
            </a:extLst>
          </p:cNvPr>
          <p:cNvSpPr txBox="1"/>
          <p:nvPr/>
        </p:nvSpPr>
        <p:spPr>
          <a:xfrm>
            <a:off x="-5910" y="193290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Dans quel sens fait-on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flèche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5" name="Flèche : gauche 14">
            <a:extLst>
              <a:ext uri="{FF2B5EF4-FFF2-40B4-BE49-F238E27FC236}">
                <a16:creationId xmlns:a16="http://schemas.microsoft.com/office/drawing/2014/main" id="{4603CB4A-A87C-6C18-B704-B650ECC52DCC}"/>
              </a:ext>
            </a:extLst>
          </p:cNvPr>
          <p:cNvSpPr/>
          <p:nvPr/>
        </p:nvSpPr>
        <p:spPr>
          <a:xfrm>
            <a:off x="4943872" y="4608770"/>
            <a:ext cx="2088232" cy="44574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8B9BDE-5738-4489-CC23-196955D5B84B}"/>
              </a:ext>
            </a:extLst>
          </p:cNvPr>
          <p:cNvSpPr txBox="1"/>
          <p:nvPr/>
        </p:nvSpPr>
        <p:spPr>
          <a:xfrm>
            <a:off x="-5910" y="13219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Où place-t-on le mot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proie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81672C-4844-744F-4FA9-6F486C57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00" y="3991345"/>
            <a:ext cx="3528392" cy="1764196"/>
          </a:xfrm>
          <a:prstGeom prst="rect">
            <a:avLst/>
          </a:prstGeom>
        </p:spPr>
      </p:pic>
      <p:pic>
        <p:nvPicPr>
          <p:cNvPr id="6" name="Image 5" descr="Une image contenant herbe, lagomorphe, mammifère, extérieur&#10;&#10;Description générée automatiquement">
            <a:extLst>
              <a:ext uri="{FF2B5EF4-FFF2-40B4-BE49-F238E27FC236}">
                <a16:creationId xmlns:a16="http://schemas.microsoft.com/office/drawing/2014/main" id="{9EEAC906-7DED-3645-F34F-65CA6C500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8073" y="3024894"/>
            <a:ext cx="2186504" cy="27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à présent faire une activité à propos de ces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43F024-1B2F-A9C8-CF00-7730B623C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838" y="2852936"/>
            <a:ext cx="7156324" cy="39244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320C5C-6F4B-D834-3F46-4F2B64D8A426}"/>
              </a:ext>
            </a:extLst>
          </p:cNvPr>
          <p:cNvSpPr txBox="1"/>
          <p:nvPr/>
        </p:nvSpPr>
        <p:spPr>
          <a:xfrm>
            <a:off x="2728" y="13200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À votre avis, qui chasse qui ?</a:t>
            </a:r>
          </a:p>
        </p:txBody>
      </p:sp>
    </p:spTree>
    <p:extLst>
      <p:ext uri="{BB962C8B-B14F-4D97-AF65-F5344CB8AC3E}">
        <p14:creationId xmlns:p14="http://schemas.microsoft.com/office/powerpoint/2010/main" val="6158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Lisons ensemble les phrases.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1EABB-349B-21C0-5816-CA8EA4E35101}"/>
              </a:ext>
            </a:extLst>
          </p:cNvPr>
          <p:cNvSpPr txBox="1"/>
          <p:nvPr/>
        </p:nvSpPr>
        <p:spPr>
          <a:xfrm>
            <a:off x="1559496" y="1484784"/>
            <a:ext cx="9073008" cy="4524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- Le renard chasse le campagnol pour le manger.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Le renard est ....................................................................... 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Le campagnol est ....................................................................... 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- L’écureuil est chassé par la buse qui veut le manger.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L’écureuil est ....................................................................... 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La buse est ....................................................................... 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- Le geai chasse la chenille pour la manger.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Le geai est ....................................................................... .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effectLst/>
                <a:latin typeface="Cursive standar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chenille est ....................................................................... .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09401-8CD7-E162-E91A-F8F02CE908F3}"/>
              </a:ext>
            </a:extLst>
          </p:cNvPr>
          <p:cNvSpPr txBox="1"/>
          <p:nvPr/>
        </p:nvSpPr>
        <p:spPr>
          <a:xfrm>
            <a:off x="0" y="7044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41657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/>
      <p:bldP spid="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386</Words>
  <Application>Microsoft Office PowerPoint</Application>
  <PresentationFormat>Grand écran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Maiandra GD</vt:lpstr>
      <vt:lpstr>Cursive standard</vt:lpstr>
      <vt:lpstr>Wingdings</vt:lpstr>
      <vt:lpstr>Times New Roman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191</cp:revision>
  <dcterms:created xsi:type="dcterms:W3CDTF">2013-01-27T09:55:18Z</dcterms:created>
  <dcterms:modified xsi:type="dcterms:W3CDTF">2023-09-23T08:54:30Z</dcterms:modified>
</cp:coreProperties>
</file>