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46" r:id="rId3"/>
    <p:sldId id="385" r:id="rId4"/>
    <p:sldId id="368" r:id="rId5"/>
    <p:sldId id="381" r:id="rId6"/>
    <p:sldId id="386" r:id="rId7"/>
    <p:sldId id="387" r:id="rId8"/>
    <p:sldId id="388" r:id="rId9"/>
    <p:sldId id="384" r:id="rId10"/>
    <p:sldId id="353" r:id="rId11"/>
    <p:sldId id="354" r:id="rId12"/>
    <p:sldId id="356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ursive standard" charset="0"/>
      <p:regular r:id="rId18"/>
    </p:embeddedFont>
    <p:embeddedFont>
      <p:font typeface="Maiandra GD" panose="020E0502030308020204" pitchFamily="34" charset="0"/>
      <p:regular r:id="rId1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1919536" y="1124744"/>
            <a:ext cx="8496944" cy="3168352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000" b="1" dirty="0">
                <a:solidFill>
                  <a:srgbClr val="FF0000"/>
                </a:solidFill>
                <a:latin typeface="Maiandra GD" pitchFamily="34" charset="0"/>
              </a:rPr>
              <a:t>Les chaînes alimentaires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559496" y="285751"/>
            <a:ext cx="8064896" cy="7143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FR" sz="4400" dirty="0"/>
              <a:t>Questionner le monde CE1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4293096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indent="-685800" eaLnBrk="1" hangingPunct="1">
              <a:buFont typeface="Wingdings" panose="05000000000000000000" pitchFamily="2" charset="2"/>
              <a:buChar char="ð"/>
            </a:pP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Les chaînes alimentaires dans la forêt</a:t>
            </a:r>
          </a:p>
        </p:txBody>
      </p:sp>
    </p:spTree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Pour ne rien oublier, nous allons maintenant compléter la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leçon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31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E820245-524F-BCA4-DB94-38758E4B4F1B}"/>
              </a:ext>
            </a:extLst>
          </p:cNvPr>
          <p:cNvSpPr txBox="1"/>
          <p:nvPr/>
        </p:nvSpPr>
        <p:spPr>
          <a:xfrm>
            <a:off x="0" y="116632"/>
            <a:ext cx="1219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u="sng" dirty="0">
                <a:latin typeface="Cursive standard" pitchFamily="2" charset="0"/>
                <a:ea typeface="Times New Roman" panose="02020603050405020304" pitchFamily="18" charset="0"/>
              </a:rPr>
              <a:t>Les chaînes alimentaires</a:t>
            </a:r>
          </a:p>
          <a:p>
            <a:r>
              <a:rPr lang="fr-FR" sz="4000" dirty="0">
                <a:latin typeface="Cursive standard" pitchFamily="2" charset="0"/>
                <a:ea typeface="Times New Roman" panose="02020603050405020304" pitchFamily="18" charset="0"/>
              </a:rPr>
              <a:t>Les </a:t>
            </a:r>
            <a:r>
              <a:rPr lang="fr-FR" sz="40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êtres vivants </a:t>
            </a:r>
            <a:r>
              <a:rPr lang="fr-FR" sz="4000" dirty="0">
                <a:latin typeface="Cursive standard" pitchFamily="2" charset="0"/>
                <a:ea typeface="Times New Roman" panose="02020603050405020304" pitchFamily="18" charset="0"/>
              </a:rPr>
              <a:t>qui vivent au même endroit </a:t>
            </a:r>
          </a:p>
          <a:p>
            <a:r>
              <a:rPr lang="fr-FR" sz="4000" dirty="0">
                <a:latin typeface="Cursive standard" pitchFamily="2" charset="0"/>
                <a:ea typeface="Times New Roman" panose="02020603050405020304" pitchFamily="18" charset="0"/>
              </a:rPr>
              <a:t>se </a:t>
            </a:r>
            <a:r>
              <a:rPr lang="fr-FR" sz="40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nourrissent</a:t>
            </a:r>
            <a:r>
              <a:rPr lang="fr-FR" sz="4000" dirty="0">
                <a:latin typeface="Cursive standard" pitchFamily="2" charset="0"/>
                <a:ea typeface="Times New Roman" panose="02020603050405020304" pitchFamily="18" charset="0"/>
              </a:rPr>
              <a:t> les uns des autres. On appelle cela une </a:t>
            </a:r>
            <a:r>
              <a:rPr lang="fr-FR" sz="40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chaîne alimentaire</a:t>
            </a:r>
            <a:r>
              <a:rPr lang="fr-FR" sz="4000" dirty="0">
                <a:latin typeface="Cursive standard" pitchFamily="2" charset="0"/>
                <a:ea typeface="Times New Roman" panose="02020603050405020304" pitchFamily="18" charset="0"/>
              </a:rPr>
              <a:t>.</a:t>
            </a:r>
          </a:p>
          <a:p>
            <a:r>
              <a:rPr lang="fr-FR" sz="4000" dirty="0">
                <a:latin typeface="Cursive standard" pitchFamily="2" charset="0"/>
                <a:ea typeface="Times New Roman" panose="02020603050405020304" pitchFamily="18" charset="0"/>
              </a:rPr>
              <a:t>Dans le schéma, la flèche signifie « </a:t>
            </a:r>
            <a:r>
              <a:rPr lang="fr-FR" sz="40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est mangé(e) par </a:t>
            </a:r>
            <a:r>
              <a:rPr lang="fr-FR" sz="4000" dirty="0">
                <a:latin typeface="Cursive standard" pitchFamily="2" charset="0"/>
                <a:ea typeface="Times New Roman" panose="02020603050405020304" pitchFamily="18" charset="0"/>
              </a:rPr>
              <a:t>».</a:t>
            </a:r>
          </a:p>
          <a:p>
            <a:r>
              <a:rPr lang="fr-FR" sz="4000" dirty="0">
                <a:latin typeface="Cursive standard" pitchFamily="2" charset="0"/>
                <a:ea typeface="Times New Roman" panose="02020603050405020304" pitchFamily="18" charset="0"/>
              </a:rPr>
              <a:t>- </a:t>
            </a:r>
            <a:r>
              <a:rPr lang="fr-FR" sz="4000" u="sng" dirty="0">
                <a:latin typeface="Cursive standard" pitchFamily="2" charset="0"/>
                <a:ea typeface="Times New Roman" panose="02020603050405020304" pitchFamily="18" charset="0"/>
              </a:rPr>
              <a:t>Un exemple dans la forêt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06E9D3-37D6-6651-2DDF-899310F52B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02284"/>
            <a:ext cx="12150726" cy="197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La prochaine fois, nous étudierons les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chaînes alimentaires de la mer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33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Nous continuons à travailler sur les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relations qu’entretiennent les animaux entre eux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B5AD90-F89C-EB70-8516-3765DB67501B}"/>
              </a:ext>
            </a:extLst>
          </p:cNvPr>
          <p:cNvSpPr txBox="1"/>
          <p:nvPr/>
        </p:nvSpPr>
        <p:spPr>
          <a:xfrm>
            <a:off x="0" y="132343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Souvenons-nous de ce que nous avons appris la dernière fois.</a:t>
            </a:r>
          </a:p>
        </p:txBody>
      </p:sp>
    </p:spTree>
    <p:extLst>
      <p:ext uri="{BB962C8B-B14F-4D97-AF65-F5344CB8AC3E}">
        <p14:creationId xmlns:p14="http://schemas.microsoft.com/office/powerpoint/2010/main" val="8667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E820245-524F-BCA4-DB94-38758E4B4F1B}"/>
              </a:ext>
            </a:extLst>
          </p:cNvPr>
          <p:cNvSpPr txBox="1"/>
          <p:nvPr/>
        </p:nvSpPr>
        <p:spPr>
          <a:xfrm>
            <a:off x="0" y="116632"/>
            <a:ext cx="12192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u="sng" dirty="0">
                <a:latin typeface="Cursive standard" pitchFamily="2" charset="0"/>
                <a:ea typeface="Times New Roman" panose="02020603050405020304" pitchFamily="18" charset="0"/>
              </a:rPr>
              <a:t>Les relations entre les animaux</a:t>
            </a:r>
          </a:p>
          <a:p>
            <a:r>
              <a:rPr lang="fr-FR" sz="4400" dirty="0">
                <a:latin typeface="Cursive standard" pitchFamily="2" charset="0"/>
                <a:ea typeface="Times New Roman" panose="02020603050405020304" pitchFamily="18" charset="0"/>
              </a:rPr>
              <a:t>Certains animaux en </a:t>
            </a:r>
            <a:r>
              <a:rPr lang="fr-FR" sz="44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chassent</a:t>
            </a:r>
            <a:r>
              <a:rPr lang="fr-FR" sz="4400" dirty="0">
                <a:latin typeface="Cursive standard" pitchFamily="2" charset="0"/>
                <a:ea typeface="Times New Roman" panose="02020603050405020304" pitchFamily="18" charset="0"/>
              </a:rPr>
              <a:t> d’autres pour les </a:t>
            </a:r>
            <a:r>
              <a:rPr lang="fr-FR" sz="44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manger</a:t>
            </a:r>
            <a:r>
              <a:rPr lang="fr-FR" sz="4400" dirty="0">
                <a:latin typeface="Cursive standard" pitchFamily="2" charset="0"/>
                <a:ea typeface="Times New Roman" panose="02020603050405020304" pitchFamily="18" charset="0"/>
              </a:rPr>
              <a:t>. Celui qui chasse est appelé le </a:t>
            </a:r>
          </a:p>
          <a:p>
            <a:r>
              <a:rPr lang="fr-FR" sz="44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prédateur</a:t>
            </a:r>
            <a:r>
              <a:rPr lang="fr-FR" sz="4400" dirty="0">
                <a:latin typeface="Cursive standard" pitchFamily="2" charset="0"/>
                <a:ea typeface="Times New Roman" panose="02020603050405020304" pitchFamily="18" charset="0"/>
              </a:rPr>
              <a:t>, celui qui est chassé est appelé la </a:t>
            </a:r>
          </a:p>
          <a:p>
            <a:r>
              <a:rPr lang="fr-FR" sz="44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proie</a:t>
            </a:r>
            <a:r>
              <a:rPr lang="fr-FR" sz="4400" dirty="0">
                <a:latin typeface="Cursive standard" pitchFamily="2" charset="0"/>
                <a:ea typeface="Times New Roman" panose="02020603050405020304" pitchFamily="18" charset="0"/>
              </a:rPr>
              <a:t>.</a:t>
            </a:r>
          </a:p>
          <a:p>
            <a:r>
              <a:rPr lang="fr-FR" sz="4400" u="sng" dirty="0">
                <a:latin typeface="Cursive standard" pitchFamily="2" charset="0"/>
                <a:ea typeface="Times New Roman" panose="02020603050405020304" pitchFamily="18" charset="0"/>
              </a:rPr>
              <a:t>ex</a:t>
            </a:r>
            <a:r>
              <a:rPr lang="fr-FR" sz="4400" dirty="0">
                <a:latin typeface="Cursive standard" pitchFamily="2" charset="0"/>
                <a:ea typeface="Times New Roman" panose="02020603050405020304" pitchFamily="18" charset="0"/>
              </a:rPr>
              <a:t> : l’aigle est le </a:t>
            </a:r>
            <a:r>
              <a:rPr lang="fr-FR" sz="44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prédateur</a:t>
            </a:r>
            <a:r>
              <a:rPr lang="fr-FR" sz="4400" dirty="0">
                <a:latin typeface="Cursive standard" pitchFamily="2" charset="0"/>
                <a:ea typeface="Times New Roman" panose="02020603050405020304" pitchFamily="18" charset="0"/>
              </a:rPr>
              <a:t> et le lapin la </a:t>
            </a:r>
          </a:p>
          <a:p>
            <a:r>
              <a:rPr lang="fr-FR" sz="44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proie</a:t>
            </a:r>
            <a:r>
              <a:rPr lang="fr-FR" sz="4400" dirty="0">
                <a:latin typeface="Cursive standard" pitchFamily="2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056" name="Image 2" descr="Une image contenant extérieur, arbre, ciel, oiseau&#10;&#10;Description générée automatiquement">
            <a:extLst>
              <a:ext uri="{FF2B5EF4-FFF2-40B4-BE49-F238E27FC236}">
                <a16:creationId xmlns:a16="http://schemas.microsoft.com/office/drawing/2014/main" id="{0F667E4C-6201-D781-3FF8-2AB1B57BE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8952" y="5405924"/>
            <a:ext cx="2138486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 5" descr="Une image contenant herbe, lagomorphe, mammifère, extérieur&#10;&#10;Description générée automatiquement">
            <a:extLst>
              <a:ext uri="{FF2B5EF4-FFF2-40B4-BE49-F238E27FC236}">
                <a16:creationId xmlns:a16="http://schemas.microsoft.com/office/drawing/2014/main" id="{5A9AD51C-7BF2-101B-EED4-AEA71296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2144" y="4859663"/>
            <a:ext cx="1309368" cy="162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 : gauche 6">
            <a:extLst>
              <a:ext uri="{FF2B5EF4-FFF2-40B4-BE49-F238E27FC236}">
                <a16:creationId xmlns:a16="http://schemas.microsoft.com/office/drawing/2014/main" id="{4603CB4A-A87C-6C18-B704-B650ECC52DCC}"/>
              </a:ext>
            </a:extLst>
          </p:cNvPr>
          <p:cNvSpPr/>
          <p:nvPr/>
        </p:nvSpPr>
        <p:spPr>
          <a:xfrm>
            <a:off x="4857010" y="5733257"/>
            <a:ext cx="1309370" cy="291792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4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Aujourd’hui, nous allons nous intéresser à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ce qui se passe dans une forêt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9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Observons ensemble ce document.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13B2AA-239A-53C2-368A-A11CCC8790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6529" y="1595208"/>
            <a:ext cx="8478942" cy="526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Que comprenez-vous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9C0A20-0C17-51BE-AE2E-2156BDAB1EBF}"/>
              </a:ext>
            </a:extLst>
          </p:cNvPr>
          <p:cNvSpPr txBox="1"/>
          <p:nvPr/>
        </p:nvSpPr>
        <p:spPr>
          <a:xfrm>
            <a:off x="0" y="63086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Que signifient les flèches rouges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611331-1EA4-3026-32EB-CE7FE3C1F7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6529" y="1595208"/>
            <a:ext cx="8478942" cy="526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7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Quelqu’un peut-il citer une chaîne alimentaire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9C0A20-0C17-51BE-AE2E-2156BDAB1EBF}"/>
              </a:ext>
            </a:extLst>
          </p:cNvPr>
          <p:cNvSpPr txBox="1"/>
          <p:nvPr/>
        </p:nvSpPr>
        <p:spPr>
          <a:xfrm>
            <a:off x="0" y="63086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Quelqu’un peut-il en citer une autre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9BD4F6-0F95-5DE3-3AAF-D3529890CE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6529" y="1595208"/>
            <a:ext cx="8478942" cy="526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5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à présent faire une activité à propos des chaînes alimentaires dans la forêt.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B7349ED-FA98-5002-88AB-90FC6950E0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6529" y="1595208"/>
            <a:ext cx="8478942" cy="526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2EC5C20-0204-C2D8-A939-74A526E02A6C}"/>
              </a:ext>
            </a:extLst>
          </p:cNvPr>
          <p:cNvSpPr txBox="1"/>
          <p:nvPr/>
        </p:nvSpPr>
        <p:spPr>
          <a:xfrm>
            <a:off x="1584" y="-34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Lisons ensemble les phrases.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9109401-8CD7-E162-E91A-F8F02CE908F3}"/>
              </a:ext>
            </a:extLst>
          </p:cNvPr>
          <p:cNvSpPr txBox="1"/>
          <p:nvPr/>
        </p:nvSpPr>
        <p:spPr>
          <a:xfrm>
            <a:off x="0" y="70448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Au travail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0EFDE34-766C-B8D6-F673-CFA061BE4952}"/>
              </a:ext>
            </a:extLst>
          </p:cNvPr>
          <p:cNvSpPr txBox="1"/>
          <p:nvPr/>
        </p:nvSpPr>
        <p:spPr>
          <a:xfrm>
            <a:off x="185020" y="1997839"/>
            <a:ext cx="1182196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3600" dirty="0">
                <a:effectLst/>
                <a:latin typeface="Cursive standard" pitchFamily="2" charset="0"/>
                <a:ea typeface="Times New Roman" panose="02020603050405020304" pitchFamily="18" charset="0"/>
              </a:rPr>
              <a:t>Le chevreuil mange des ....................................................................... , il est mangé par le ....................................................................... .</a:t>
            </a:r>
            <a:endParaRPr lang="fr-F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3600" dirty="0">
                <a:effectLst/>
                <a:latin typeface="Cursive standard" pitchFamily="2" charset="0"/>
                <a:ea typeface="Times New Roman" panose="02020603050405020304" pitchFamily="18" charset="0"/>
              </a:rPr>
              <a:t>L’écureuil mange des ....................................................................... .</a:t>
            </a:r>
            <a:endParaRPr lang="fr-F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3600" dirty="0">
                <a:effectLst/>
                <a:latin typeface="Cursive standard" pitchFamily="2" charset="0"/>
                <a:ea typeface="Times New Roman" panose="02020603050405020304" pitchFamily="18" charset="0"/>
              </a:rPr>
              <a:t>La chouette mange le ....................................................................... , l’....................................................................... et le ....................................................................... .</a:t>
            </a:r>
            <a:endParaRPr lang="fr-F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9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248</Words>
  <Application>Microsoft Office PowerPoint</Application>
  <PresentationFormat>Grand écran</PresentationFormat>
  <Paragraphs>30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Cursive standard</vt:lpstr>
      <vt:lpstr>Maiandra GD</vt:lpstr>
      <vt:lpstr>Wingdings</vt:lpstr>
      <vt:lpstr>Times New Roman</vt:lpstr>
      <vt:lpstr>Thème Office</vt:lpstr>
      <vt:lpstr>Les chaînes alimentaires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193</cp:revision>
  <dcterms:created xsi:type="dcterms:W3CDTF">2013-01-27T09:55:18Z</dcterms:created>
  <dcterms:modified xsi:type="dcterms:W3CDTF">2023-09-23T08:56:30Z</dcterms:modified>
</cp:coreProperties>
</file>