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02" r:id="rId3"/>
    <p:sldId id="300" r:id="rId4"/>
    <p:sldId id="303" r:id="rId5"/>
    <p:sldId id="341" r:id="rId6"/>
    <p:sldId id="307" r:id="rId7"/>
    <p:sldId id="308" r:id="rId8"/>
    <p:sldId id="306" r:id="rId9"/>
    <p:sldId id="309" r:id="rId10"/>
    <p:sldId id="310" r:id="rId11"/>
    <p:sldId id="312" r:id="rId12"/>
    <p:sldId id="311" r:id="rId13"/>
    <p:sldId id="313" r:id="rId14"/>
    <p:sldId id="314" r:id="rId15"/>
    <p:sldId id="316" r:id="rId16"/>
    <p:sldId id="317" r:id="rId17"/>
    <p:sldId id="318" r:id="rId18"/>
    <p:sldId id="319" r:id="rId19"/>
    <p:sldId id="321" r:id="rId20"/>
    <p:sldId id="342" r:id="rId21"/>
    <p:sldId id="322" r:id="rId22"/>
    <p:sldId id="323" r:id="rId23"/>
    <p:sldId id="340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3" r:id="rId32"/>
    <p:sldId id="336" r:id="rId33"/>
    <p:sldId id="335" r:id="rId34"/>
  </p:sldIdLst>
  <p:sldSz cx="9144000" cy="6858000" type="screen4x3"/>
  <p:notesSz cx="10234613" cy="70993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7" userDrawn="1">
          <p15:clr>
            <a:srgbClr val="A4A3A4"/>
          </p15:clr>
        </p15:guide>
        <p15:guide id="2" pos="32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87567" autoAdjust="0"/>
  </p:normalViewPr>
  <p:slideViewPr>
    <p:cSldViewPr>
      <p:cViewPr varScale="1">
        <p:scale>
          <a:sx n="111" d="100"/>
          <a:sy n="111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3282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237"/>
        <p:guide pos="32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434999" cy="356197"/>
          </a:xfrm>
          <a:prstGeom prst="rect">
            <a:avLst/>
          </a:prstGeom>
        </p:spPr>
        <p:txBody>
          <a:bodyPr vert="horz" lIns="99031" tIns="49516" rIns="99031" bIns="49516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7245" y="2"/>
            <a:ext cx="4434999" cy="356197"/>
          </a:xfrm>
          <a:prstGeom prst="rect">
            <a:avLst/>
          </a:prstGeom>
        </p:spPr>
        <p:txBody>
          <a:bodyPr vert="horz" lIns="99031" tIns="49516" rIns="99031" bIns="49516" rtlCol="0"/>
          <a:lstStyle>
            <a:lvl1pPr algn="r">
              <a:defRPr sz="1300"/>
            </a:lvl1pPr>
          </a:lstStyle>
          <a:p>
            <a:fld id="{B67F7102-621C-4AAB-85C1-078F516CBFB7}" type="datetimeFigureOut">
              <a:rPr lang="fr-FR" smtClean="0"/>
              <a:t>23/08/2023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743104"/>
            <a:ext cx="4434999" cy="356196"/>
          </a:xfrm>
          <a:prstGeom prst="rect">
            <a:avLst/>
          </a:prstGeom>
        </p:spPr>
        <p:txBody>
          <a:bodyPr vert="horz" lIns="99031" tIns="49516" rIns="99031" bIns="49516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7245" y="6743104"/>
            <a:ext cx="4434999" cy="356196"/>
          </a:xfrm>
          <a:prstGeom prst="rect">
            <a:avLst/>
          </a:prstGeom>
        </p:spPr>
        <p:txBody>
          <a:bodyPr vert="horz" lIns="99031" tIns="49516" rIns="99031" bIns="49516" rtlCol="0" anchor="b"/>
          <a:lstStyle>
            <a:lvl1pPr algn="r">
              <a:defRPr sz="1300"/>
            </a:lvl1pPr>
          </a:lstStyle>
          <a:p>
            <a:fld id="{14CDE866-47BA-4DE8-B195-D17EBCABF0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173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999" cy="354965"/>
          </a:xfrm>
          <a:prstGeom prst="rect">
            <a:avLst/>
          </a:prstGeom>
        </p:spPr>
        <p:txBody>
          <a:bodyPr vert="horz" lIns="99031" tIns="49516" rIns="99031" bIns="49516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245" y="1"/>
            <a:ext cx="4434999" cy="354965"/>
          </a:xfrm>
          <a:prstGeom prst="rect">
            <a:avLst/>
          </a:prstGeom>
        </p:spPr>
        <p:txBody>
          <a:bodyPr vert="horz" lIns="99031" tIns="49516" rIns="99031" bIns="49516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F10CE6B-BE15-4E91-B4F2-E8ED76616792}" type="datetimeFigureOut">
              <a:rPr lang="fr-FR"/>
              <a:pPr>
                <a:defRPr/>
              </a:pPr>
              <a:t>23/08/2023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1" tIns="49516" rIns="99031" bIns="49516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3463" y="3372169"/>
            <a:ext cx="8187690" cy="3194685"/>
          </a:xfrm>
          <a:prstGeom prst="rect">
            <a:avLst/>
          </a:prstGeom>
        </p:spPr>
        <p:txBody>
          <a:bodyPr vert="horz" lIns="99031" tIns="49516" rIns="99031" bIns="49516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743104"/>
            <a:ext cx="4434999" cy="354965"/>
          </a:xfrm>
          <a:prstGeom prst="rect">
            <a:avLst/>
          </a:prstGeom>
        </p:spPr>
        <p:txBody>
          <a:bodyPr vert="horz" lIns="99031" tIns="49516" rIns="99031" bIns="49516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245" y="6743104"/>
            <a:ext cx="4434999" cy="354965"/>
          </a:xfrm>
          <a:prstGeom prst="rect">
            <a:avLst/>
          </a:prstGeom>
        </p:spPr>
        <p:txBody>
          <a:bodyPr vert="horz" wrap="square" lIns="99031" tIns="49516" rIns="99031" bIns="495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4A4563D6-CDFE-456C-BCCD-64D6C4655FE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Les retards doivent être justifiés d’un mot dans le cahier noir.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/>
              <a:t>L’accueil du matin permet aux élèves de noter les devoirs, de faire du rangement : il est préférable qu’ils arrivent à 8h20 qu’à 8h29.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4563D6-CDFE-456C-BCCD-64D6C4655FE7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02355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Les retards doivent être justifiés d’un mot dans le cahier noir.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/>
              <a:t>L’accueil du matin permet aux élèves de noter les devoirs, de faire du rangement : il est préférable qu’ils arrivent à 8h20 qu’à 8h29.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4563D6-CDFE-456C-BCCD-64D6C4655FE7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70973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30B0-2279-43A9-9D28-3D6B4A71C12C}" type="datetime1">
              <a:rPr lang="fr-FR" smtClean="0"/>
              <a:t>23/08/2023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9642-5AB6-4D48-B987-D96615F9231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2235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F1CA4-5C77-4639-88C0-9DD6673C6E7C}" type="datetime1">
              <a:rPr lang="fr-FR" smtClean="0"/>
              <a:t>23/08/2023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4BB41-9537-4639-9951-84131843710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8066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CCC84-CE8D-4D1F-8D80-6A04B05650EC}" type="datetime1">
              <a:rPr lang="fr-FR" smtClean="0"/>
              <a:t>23/08/2023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54EF2-9DED-4996-9228-B901AD4ECE3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133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39788-CA6C-4086-9381-43AB849B9517}" type="datetime1">
              <a:rPr lang="fr-FR" smtClean="0"/>
              <a:t>23/08/2023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ACEA7-BA0B-4099-9CD4-34496FA586F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2913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7085E-DE1D-4C52-8E9C-37C475D2D111}" type="datetime1">
              <a:rPr lang="fr-FR" smtClean="0"/>
              <a:t>23/08/2023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49FF3-E144-4E0A-A115-296C17115FC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7835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5163E-7C44-4D66-A305-000CA1D09DB4}" type="datetime1">
              <a:rPr lang="fr-FR" smtClean="0"/>
              <a:t>23/08/2023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5422F-108C-4290-9F9A-B1730953B1B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6110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9EBE8-81CF-4FAA-B6A4-416732451D61}" type="datetime1">
              <a:rPr lang="fr-FR" smtClean="0"/>
              <a:t>23/08/2023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129B-1780-42AE-A4F2-0AF25CECEDD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3185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9A163-6665-4473-807B-A2CCD34164DF}" type="datetime1">
              <a:rPr lang="fr-FR" smtClean="0"/>
              <a:t>23/08/2023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7BBCD-5956-4EF0-AE8F-FFE8164D190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6434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1CB65-7EEA-44D4-8ECB-82FDB2B9DCB6}" type="datetime1">
              <a:rPr lang="fr-FR" smtClean="0"/>
              <a:t>23/08/2023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1A3FD-A01A-49D1-A175-D3176E60BD6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495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22167-6AEF-4430-90E4-0107D4C3FB2D}" type="datetime1">
              <a:rPr lang="fr-FR" smtClean="0"/>
              <a:t>23/08/2023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657F1-A894-48EA-97B9-25DDBB7FAD1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5217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8FC90-7F35-4249-A1D4-6A01DF52F7FC}" type="datetime1">
              <a:rPr lang="fr-FR" smtClean="0"/>
              <a:t>23/08/2023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49DC7-C82D-4595-81F2-04BD45D2C15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76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5918F4-0AE0-4CD1-817C-46923CF364C2}" type="datetime1">
              <a:rPr lang="fr-FR" smtClean="0"/>
              <a:t>23/08/2023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64B4D79-280F-4FCE-BC31-0EC3EC6A400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611188" y="1066800"/>
            <a:ext cx="7772400" cy="1066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i="1" dirty="0">
                <a:solidFill>
                  <a:srgbClr val="0070C0"/>
                </a:solidFill>
                <a:latin typeface="Maiandra GD" pitchFamily="34" charset="0"/>
                <a:ea typeface="+mj-ea"/>
                <a:cs typeface="+mj-cs"/>
              </a:rPr>
              <a:t>Classe </a:t>
            </a:r>
            <a:r>
              <a:rPr lang="fr-FR" sz="5400" b="1" i="1">
                <a:solidFill>
                  <a:srgbClr val="0070C0"/>
                </a:solidFill>
                <a:latin typeface="Maiandra GD" pitchFamily="34" charset="0"/>
                <a:ea typeface="+mj-ea"/>
                <a:cs typeface="+mj-cs"/>
              </a:rPr>
              <a:t>de </a:t>
            </a:r>
            <a:r>
              <a:rPr lang="fr-FR" sz="5400" b="1" i="1">
                <a:latin typeface="Maiandra GD" pitchFamily="34" charset="0"/>
                <a:ea typeface="+mj-ea"/>
                <a:cs typeface="+mj-cs"/>
              </a:rPr>
              <a:t>[nom classe]</a:t>
            </a:r>
            <a:endParaRPr lang="fr-FR" sz="5400" b="1" i="1" dirty="0">
              <a:latin typeface="Maiandra GD" pitchFamily="34" charset="0"/>
              <a:ea typeface="+mj-ea"/>
              <a:cs typeface="+mj-cs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42863" y="285750"/>
            <a:ext cx="6400800" cy="7143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200" i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Ecole </a:t>
            </a:r>
            <a:r>
              <a:rPr lang="fr-FR" sz="3200" i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élémentaire </a:t>
            </a:r>
            <a:r>
              <a:rPr lang="fr-FR" sz="3200" i="1">
                <a:latin typeface="+mn-lt"/>
                <a:cs typeface="+mn-cs"/>
              </a:rPr>
              <a:t>[nom de l’école]</a:t>
            </a:r>
            <a:endParaRPr lang="fr-FR" sz="3200" i="1" dirty="0">
              <a:latin typeface="+mn-lt"/>
              <a:cs typeface="+mn-cs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531813" y="2205038"/>
            <a:ext cx="8072437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fr-FR" sz="8800" b="1" cap="small" dirty="0">
                <a:solidFill>
                  <a:srgbClr val="FF0000"/>
                </a:solidFill>
                <a:latin typeface="Maiandra GD" pitchFamily="34" charset="0"/>
                <a:cs typeface="Arial" charset="0"/>
                <a:sym typeface="Wingdings" pitchFamily="2" charset="2"/>
              </a:rPr>
              <a:t>Réunion de début d’année</a:t>
            </a:r>
            <a:endParaRPr lang="fr-FR" sz="8800" b="1" cap="small" dirty="0">
              <a:solidFill>
                <a:srgbClr val="FF0000"/>
              </a:solidFill>
              <a:latin typeface="Maiandra GD" pitchFamily="34" charset="0"/>
              <a:cs typeface="Arial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9BD21D4-F5F2-4218-0F74-B273D755B2C5}"/>
              </a:ext>
            </a:extLst>
          </p:cNvPr>
          <p:cNvSpPr txBox="1"/>
          <p:nvPr/>
        </p:nvSpPr>
        <p:spPr>
          <a:xfrm>
            <a:off x="7668344" y="206764"/>
            <a:ext cx="115212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/>
              <a:t>Logo école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 build="allAtOnce"/>
      <p:bldP spid="8" grpId="1" build="allAtOnce"/>
      <p:bldP spid="9" grpId="0"/>
      <p:bldP spid="9" grpId="1"/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4.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Le carnet de liaison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Petits rappels administratifs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sp>
        <p:nvSpPr>
          <p:cNvPr id="6" name="ZoneTexte 6"/>
          <p:cNvSpPr txBox="1">
            <a:spLocks noChangeArrowheads="1"/>
          </p:cNvSpPr>
          <p:nvPr/>
        </p:nvSpPr>
        <p:spPr bwMode="auto">
          <a:xfrm>
            <a:off x="2329658" y="1945112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La fiche d’urgence :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attention aux numéros de téléphone 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!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887550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2329658" y="279558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L’attestation d’assurance.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9" name="ZoneTexte 6">
            <a:extLst>
              <a:ext uri="{FF2B5EF4-FFF2-40B4-BE49-F238E27FC236}">
                <a16:creationId xmlns:a16="http://schemas.microsoft.com/office/drawing/2014/main" id="{B435C658-958A-4F91-95E0-B944AC421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9657" y="329979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L’adresse mail.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52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6" grpId="0"/>
      <p:bldP spid="6" grpId="1"/>
      <p:bldP spid="8" grpId="0"/>
      <p:bldP spid="8" grpId="1"/>
      <p:bldP spid="9" grpId="0"/>
      <p:bldP spid="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4.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Le carnet de liaison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Outil de communication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sp>
        <p:nvSpPr>
          <p:cNvPr id="6" name="ZoneTexte 6"/>
          <p:cNvSpPr txBox="1">
            <a:spLocks noChangeArrowheads="1"/>
          </p:cNvSpPr>
          <p:nvPr/>
        </p:nvSpPr>
        <p:spPr bwMode="auto">
          <a:xfrm>
            <a:off x="2329658" y="1945112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Informations diverses.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908497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2329658" y="2406777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Demande de rendez-vous.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66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8" grpId="0"/>
      <p:bldP spid="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4.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Le carnet de liaison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Les absences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sp>
        <p:nvSpPr>
          <p:cNvPr id="6" name="ZoneTexte 6"/>
          <p:cNvSpPr txBox="1">
            <a:spLocks noChangeArrowheads="1"/>
          </p:cNvSpPr>
          <p:nvPr/>
        </p:nvSpPr>
        <p:spPr bwMode="auto">
          <a:xfrm>
            <a:off x="2329658" y="1945112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Toute absence doit être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justifiée par écrit 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dès le retour de l’enfant à l’école.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854790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64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4.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Le carnet de liaison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381381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21BCBE38-6D70-18CC-7464-60074A96CBEF}"/>
              </a:ext>
            </a:extLst>
          </p:cNvPr>
          <p:cNvSpPr txBox="1"/>
          <p:nvPr/>
        </p:nvSpPr>
        <p:spPr>
          <a:xfrm>
            <a:off x="2329658" y="1412776"/>
            <a:ext cx="6202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>
                <a:latin typeface="Maiandra GD" panose="020E0502030308020204" pitchFamily="34" charset="0"/>
              </a:rPr>
              <a:t>[Indications sur le système de gestion du comportement.]</a:t>
            </a:r>
          </a:p>
        </p:txBody>
      </p:sp>
    </p:spTree>
    <p:extLst>
      <p:ext uri="{BB962C8B-B14F-4D97-AF65-F5344CB8AC3E}">
        <p14:creationId xmlns:p14="http://schemas.microsoft.com/office/powerpoint/2010/main" val="376763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69"/>
            <a:ext cx="6814342" cy="125990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5.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L’organisation pédagogique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91683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Les objectifs de l’école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598764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2339752" y="3246075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Des exigences fortes sur le comportement pour travailler dans de bonnes conditions.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3" name="ZoneTexte 6"/>
          <p:cNvSpPr txBox="1">
            <a:spLocks noChangeArrowheads="1"/>
          </p:cNvSpPr>
          <p:nvPr/>
        </p:nvSpPr>
        <p:spPr bwMode="auto">
          <a:xfrm>
            <a:off x="2339752" y="4119463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Apprendre à vivre et à travailler ensemble, apprendre à s’entraider.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5" name="ZoneTexte 6"/>
          <p:cNvSpPr txBox="1">
            <a:spLocks noChangeArrowheads="1"/>
          </p:cNvSpPr>
          <p:nvPr/>
        </p:nvSpPr>
        <p:spPr bwMode="auto">
          <a:xfrm>
            <a:off x="2329658" y="2465994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Faire progresser et réussir tous les enfants de la classe.</a:t>
            </a:r>
            <a:endParaRPr lang="fr-FR" altLang="fr-FR" sz="24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8" grpId="0"/>
      <p:bldP spid="8" grpId="1"/>
      <p:bldP spid="13" grpId="0"/>
      <p:bldP spid="13" grpId="1"/>
      <p:bldP spid="15" grpId="0"/>
      <p:bldP spid="1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69"/>
            <a:ext cx="6814342" cy="125990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5.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L’organisation pédagogique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91683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Le rythme des apprentissages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619594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5" name="ZoneTexte 6"/>
          <p:cNvSpPr txBox="1">
            <a:spLocks noChangeArrowheads="1"/>
          </p:cNvSpPr>
          <p:nvPr/>
        </p:nvSpPr>
        <p:spPr bwMode="auto">
          <a:xfrm>
            <a:off x="2329658" y="2391207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Contrôle continu 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: évaluation des acquis quand une leçon est terminée.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9" name="ZoneTexte 6"/>
          <p:cNvSpPr txBox="1">
            <a:spLocks noChangeArrowheads="1"/>
          </p:cNvSpPr>
          <p:nvPr/>
        </p:nvSpPr>
        <p:spPr bwMode="auto">
          <a:xfrm>
            <a:off x="2319148" y="3109299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Bulletins semestriels 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: un </a:t>
            </a:r>
            <a:r>
              <a:rPr lang="fr-FR" altLang="fr-FR" sz="240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bulletin deux 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fois dans l’année (fin janvier et fin juin).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pic>
        <p:nvPicPr>
          <p:cNvPr id="11" name="Image 10" descr="Une image contenant texte,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924E239B-E360-4EFA-AEF0-561E3BCEAD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1060989">
            <a:off x="4294070" y="4534061"/>
            <a:ext cx="1370341" cy="138591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22882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5" grpId="0"/>
      <p:bldP spid="15" grpId="1"/>
      <p:bldP spid="9" grpId="0"/>
      <p:bldP spid="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69"/>
            <a:ext cx="6814342" cy="125990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5.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L’organisation pédagogique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91683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Système de notation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626085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5" name="ZoneTexte 6"/>
          <p:cNvSpPr txBox="1">
            <a:spLocks noChangeArrowheads="1"/>
          </p:cNvSpPr>
          <p:nvPr/>
        </p:nvSpPr>
        <p:spPr bwMode="auto">
          <a:xfrm>
            <a:off x="2329658" y="246599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Pas de note !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9" name="ZoneTexte 6"/>
          <p:cNvSpPr txBox="1">
            <a:spLocks noChangeArrowheads="1"/>
          </p:cNvSpPr>
          <p:nvPr/>
        </p:nvSpPr>
        <p:spPr bwMode="auto">
          <a:xfrm>
            <a:off x="2329658" y="2927659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Des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appréciations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pour les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exercices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d’entraînement.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4044306" y="3861048"/>
            <a:ext cx="3385046" cy="267765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TB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→ Très bien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B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→ Bien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AB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→ Assez bien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P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→ Passable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 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→ Insuffisant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TI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→ Très Insuffisant</a:t>
            </a:r>
          </a:p>
        </p:txBody>
      </p:sp>
    </p:spTree>
    <p:extLst>
      <p:ext uri="{BB962C8B-B14F-4D97-AF65-F5344CB8AC3E}">
        <p14:creationId xmlns:p14="http://schemas.microsoft.com/office/powerpoint/2010/main" val="360478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9" grpId="0"/>
      <p:bldP spid="9" grpId="1"/>
      <p:bldP spid="11" grpId="0" animBg="1"/>
      <p:bldP spid="1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69"/>
            <a:ext cx="6814342" cy="125990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5.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L’organisation pédagogique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91683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Système de notation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477296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5" name="ZoneTexte 6"/>
          <p:cNvSpPr txBox="1">
            <a:spLocks noChangeArrowheads="1"/>
          </p:cNvSpPr>
          <p:nvPr/>
        </p:nvSpPr>
        <p:spPr bwMode="auto">
          <a:xfrm>
            <a:off x="2329658" y="246599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Pas de note !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9" name="ZoneTexte 6"/>
          <p:cNvSpPr txBox="1">
            <a:spLocks noChangeArrowheads="1"/>
          </p:cNvSpPr>
          <p:nvPr/>
        </p:nvSpPr>
        <p:spPr bwMode="auto">
          <a:xfrm>
            <a:off x="2329658" y="2927659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Des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niveaux d’acquisition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pour les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évaluations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3374566" y="4077072"/>
            <a:ext cx="4779292" cy="18158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→ Acquis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AR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→ À renforcer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ECA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→ En cours d’acquisition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NA</a:t>
            </a:r>
            <a:r>
              <a:rPr lang="fr-FR" altLang="fr-FR" sz="28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→ Non acquis</a:t>
            </a:r>
          </a:p>
        </p:txBody>
      </p:sp>
    </p:spTree>
    <p:extLst>
      <p:ext uri="{BB962C8B-B14F-4D97-AF65-F5344CB8AC3E}">
        <p14:creationId xmlns:p14="http://schemas.microsoft.com/office/powerpoint/2010/main" val="38314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 animBg="1"/>
      <p:bldP spid="1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69"/>
            <a:ext cx="6814342" cy="125990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5.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L’organisation pédagogique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91683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Système de notation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679869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5" name="ZoneTexte 6"/>
          <p:cNvSpPr txBox="1">
            <a:spLocks noChangeArrowheads="1"/>
          </p:cNvSpPr>
          <p:nvPr/>
        </p:nvSpPr>
        <p:spPr bwMode="auto">
          <a:xfrm>
            <a:off x="2329658" y="246599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Pas de note !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9" name="ZoneTexte 6"/>
          <p:cNvSpPr txBox="1">
            <a:spLocks noChangeArrowheads="1"/>
          </p:cNvSpPr>
          <p:nvPr/>
        </p:nvSpPr>
        <p:spPr bwMode="auto">
          <a:xfrm>
            <a:off x="2329658" y="2927659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Des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appréciations écrites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dans le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LSU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pic>
        <p:nvPicPr>
          <p:cNvPr id="10" name="Image 9" descr="Une image contenant texte,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6F57F57F-13E5-4527-A836-ACA6F9D3A2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1089685">
            <a:off x="2652696" y="4301970"/>
            <a:ext cx="6168265" cy="93881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6361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9" grpId="0"/>
      <p:bldP spid="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69"/>
            <a:ext cx="6814342" cy="125990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5.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L’organisation pédagogique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91683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Les leçons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649472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5" name="ZoneTexte 6"/>
          <p:cNvSpPr txBox="1">
            <a:spLocks noChangeArrowheads="1"/>
          </p:cNvSpPr>
          <p:nvPr/>
        </p:nvSpPr>
        <p:spPr bwMode="auto">
          <a:xfrm>
            <a:off x="2329658" y="246599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Leçon =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synthèse des apprentissages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0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5" grpId="0"/>
      <p:bldP spid="1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2384425" y="274638"/>
            <a:ext cx="6364288" cy="1066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u="sng" dirty="0">
                <a:solidFill>
                  <a:srgbClr val="FF0000"/>
                </a:solidFill>
                <a:latin typeface="Maiandra GD" pitchFamily="34" charset="0"/>
                <a:ea typeface="+mj-ea"/>
                <a:cs typeface="+mj-cs"/>
              </a:rPr>
              <a:t>Plan de la réunion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945063"/>
              </p:ext>
            </p:extLst>
          </p:nvPr>
        </p:nvGraphicFramePr>
        <p:xfrm>
          <a:off x="2518569" y="1248886"/>
          <a:ext cx="6096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303">
                  <a:extLst>
                    <a:ext uri="{9D8B030D-6E8A-4147-A177-3AD203B41FA5}">
                      <a16:colId xmlns:a16="http://schemas.microsoft.com/office/drawing/2014/main" val="3926169834"/>
                    </a:ext>
                  </a:extLst>
                </a:gridCol>
                <a:gridCol w="5194697">
                  <a:extLst>
                    <a:ext uri="{9D8B030D-6E8A-4147-A177-3AD203B41FA5}">
                      <a16:colId xmlns:a16="http://schemas.microsoft.com/office/drawing/2014/main" val="18357576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La classe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146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L’école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8416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Le matériel de la classe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556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Le</a:t>
                      </a:r>
                      <a:r>
                        <a:rPr lang="fr-FR" sz="2400" b="1" baseline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819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L’organisation pédagogique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4481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Les devoirs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761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Le rôle des parents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805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Les clés de la réussite scolaire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594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5838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Le</a:t>
                      </a:r>
                      <a:r>
                        <a:rPr lang="fr-FR" sz="2400" b="1" baseline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6368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L’ENT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7944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Divers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251101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301414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04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  <p:bldP spid="17" grpId="0"/>
      <p:bldP spid="1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69"/>
            <a:ext cx="6814342" cy="125990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5.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L’organisation pédagogique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91683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L’emploi du temps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036F922-791D-6B0D-E8CF-0C7049253905}"/>
              </a:ext>
            </a:extLst>
          </p:cNvPr>
          <p:cNvSpPr txBox="1"/>
          <p:nvPr/>
        </p:nvSpPr>
        <p:spPr>
          <a:xfrm>
            <a:off x="2266078" y="2501032"/>
            <a:ext cx="405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>
                <a:latin typeface="Maiandra GD" panose="020E0502030308020204" pitchFamily="34" charset="0"/>
              </a:rPr>
              <a:t>[Emploi du temps.]</a:t>
            </a:r>
          </a:p>
        </p:txBody>
      </p:sp>
    </p:spTree>
    <p:extLst>
      <p:ext uri="{BB962C8B-B14F-4D97-AF65-F5344CB8AC3E}">
        <p14:creationId xmlns:p14="http://schemas.microsoft.com/office/powerpoint/2010/main" val="195328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69"/>
            <a:ext cx="6814342" cy="125990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5.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L’organisation pédagogique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91683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La difficulté scolaire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186225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5" name="ZoneTexte 6"/>
          <p:cNvSpPr txBox="1">
            <a:spLocks noChangeArrowheads="1"/>
          </p:cNvSpPr>
          <p:nvPr/>
        </p:nvSpPr>
        <p:spPr bwMode="auto">
          <a:xfrm>
            <a:off x="2329658" y="246599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Les APC (soutien scolaire).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9" name="ZoneTexte 6"/>
          <p:cNvSpPr txBox="1">
            <a:spLocks noChangeArrowheads="1"/>
          </p:cNvSpPr>
          <p:nvPr/>
        </p:nvSpPr>
        <p:spPr bwMode="auto">
          <a:xfrm>
            <a:off x="2329658" y="2814697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	Travail en petit groupe sur des 	compétences ciblées.</a:t>
            </a:r>
            <a:endParaRPr lang="fr-FR" alt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1" name="ZoneTexte 6"/>
          <p:cNvSpPr txBox="1">
            <a:spLocks noChangeArrowheads="1"/>
          </p:cNvSpPr>
          <p:nvPr/>
        </p:nvSpPr>
        <p:spPr bwMode="auto">
          <a:xfrm>
            <a:off x="2329658" y="353810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	Activités différentes du travail de classe.</a:t>
            </a:r>
            <a:endParaRPr lang="fr-FR" alt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2" name="ZoneTexte 6"/>
          <p:cNvSpPr txBox="1">
            <a:spLocks noChangeArrowheads="1"/>
          </p:cNvSpPr>
          <p:nvPr/>
        </p:nvSpPr>
        <p:spPr bwMode="auto">
          <a:xfrm>
            <a:off x="2327567" y="3930342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 stage de remise à niveau.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3" name="ZoneTexte 6"/>
          <p:cNvSpPr txBox="1">
            <a:spLocks noChangeArrowheads="1"/>
          </p:cNvSpPr>
          <p:nvPr/>
        </p:nvSpPr>
        <p:spPr bwMode="auto">
          <a:xfrm>
            <a:off x="2311504" y="4322580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	Pendant les vacances, en avril et en août.</a:t>
            </a:r>
            <a:endParaRPr lang="fr-FR" alt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2311504" y="4740461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 PPRE : gérer les difficultés en classe.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7" name="ZoneTexte 6"/>
          <p:cNvSpPr txBox="1">
            <a:spLocks noChangeArrowheads="1"/>
          </p:cNvSpPr>
          <p:nvPr/>
        </p:nvSpPr>
        <p:spPr bwMode="auto">
          <a:xfrm>
            <a:off x="2357041" y="5140471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	Travail et aide adaptés aux difficultés 	rencontrées.</a:t>
            </a:r>
            <a:endParaRPr lang="fr-FR" alt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15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15" grpId="0"/>
      <p:bldP spid="15" grpId="1"/>
      <p:bldP spid="9" grpId="0"/>
      <p:bldP spid="9" grpId="1"/>
      <p:bldP spid="11" grpId="0"/>
      <p:bldP spid="11" grpId="1"/>
      <p:bldP spid="12" grpId="0"/>
      <p:bldP spid="12" grpId="1"/>
      <p:bldP spid="13" grpId="0"/>
      <p:bldP spid="13" grpId="1"/>
      <p:bldP spid="16" grpId="0"/>
      <p:bldP spid="16" grpId="1"/>
      <p:bldP spid="17" grpId="0"/>
      <p:bldP spid="1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80450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6.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Les devoirs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373104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2" name="ZoneTexte 6"/>
          <p:cNvSpPr txBox="1">
            <a:spLocks noChangeArrowheads="1"/>
          </p:cNvSpPr>
          <p:nvPr/>
        </p:nvSpPr>
        <p:spPr bwMode="auto">
          <a:xfrm>
            <a:off x="2209368" y="1628800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Des leçons, des poèmes 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à apprendre.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2200641" y="2178360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 temps en temps, des enquêtes, des recherches...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7" name="ZoneTexte 6"/>
          <p:cNvSpPr txBox="1">
            <a:spLocks noChangeArrowheads="1"/>
          </p:cNvSpPr>
          <p:nvPr/>
        </p:nvSpPr>
        <p:spPr bwMode="auto">
          <a:xfrm>
            <a:off x="2199688" y="3055620"/>
            <a:ext cx="6814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i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Jamais de devoirs au dernier moment !</a:t>
            </a:r>
            <a:endParaRPr lang="fr-FR" altLang="fr-FR" sz="28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4" name="ZoneTexte 6"/>
          <p:cNvSpPr txBox="1">
            <a:spLocks noChangeArrowheads="1"/>
          </p:cNvSpPr>
          <p:nvPr/>
        </p:nvSpPr>
        <p:spPr bwMode="auto">
          <a:xfrm>
            <a:off x="2209368" y="3559014"/>
            <a:ext cx="6814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i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(Presque) jamais de semaine sans devoir !</a:t>
            </a:r>
            <a:endParaRPr lang="fr-FR" altLang="fr-FR" sz="28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70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2" grpId="1"/>
      <p:bldP spid="16" grpId="0"/>
      <p:bldP spid="16" grpId="1"/>
      <p:bldP spid="17" grpId="0"/>
      <p:bldP spid="17" grpId="1"/>
      <p:bldP spid="14" grpId="0"/>
      <p:bldP spid="1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80450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6.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Les devoirs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5" name="ZoneTexte 6"/>
          <p:cNvSpPr txBox="1">
            <a:spLocks noChangeArrowheads="1"/>
          </p:cNvSpPr>
          <p:nvPr/>
        </p:nvSpPr>
        <p:spPr bwMode="auto">
          <a:xfrm>
            <a:off x="2329658" y="1412776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Les devoirs à l’école.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2771799" y="1874441"/>
            <a:ext cx="637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Aide aux devoirs.</a:t>
            </a:r>
            <a:endParaRPr lang="fr-FR" alt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7" name="ZoneTexte 6"/>
          <p:cNvSpPr txBox="1">
            <a:spLocks noChangeArrowheads="1"/>
          </p:cNvSpPr>
          <p:nvPr/>
        </p:nvSpPr>
        <p:spPr bwMode="auto">
          <a:xfrm>
            <a:off x="2329657" y="2288335"/>
            <a:ext cx="681434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i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Les devoirs ne peuvent pas être faits entièrement sur ces temps : il faut poursuivre à la maison !</a:t>
            </a:r>
            <a:endParaRPr lang="fr-FR" altLang="fr-FR" sz="28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40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80450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7.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Le rôle des parents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676024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2" name="ZoneTexte 6"/>
          <p:cNvSpPr txBox="1">
            <a:spLocks noChangeArrowheads="1"/>
          </p:cNvSpPr>
          <p:nvPr/>
        </p:nvSpPr>
        <p:spPr bwMode="auto">
          <a:xfrm>
            <a:off x="2319978" y="2541769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petit déjeuner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2329658" y="2989185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goûter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3" name="ZoneTexte 6"/>
          <p:cNvSpPr txBox="1">
            <a:spLocks noChangeArrowheads="1"/>
          </p:cNvSpPr>
          <p:nvPr/>
        </p:nvSpPr>
        <p:spPr bwMode="auto">
          <a:xfrm>
            <a:off x="2384425" y="153094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Hygiène et sommeil</a:t>
            </a:r>
          </a:p>
        </p:txBody>
      </p:sp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2329658" y="208010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sommeil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des enfants.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1" name="ZoneTexte 6"/>
          <p:cNvSpPr txBox="1">
            <a:spLocks noChangeArrowheads="1"/>
          </p:cNvSpPr>
          <p:nvPr/>
        </p:nvSpPr>
        <p:spPr bwMode="auto">
          <a:xfrm>
            <a:off x="2324818" y="3465099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Les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activités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en dehors de l’école.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1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2" grpId="1"/>
      <p:bldP spid="16" grpId="0"/>
      <p:bldP spid="16" grpId="1"/>
      <p:bldP spid="13" grpId="0"/>
      <p:bldP spid="13" grpId="1"/>
      <p:bldP spid="18" grpId="0"/>
      <p:bldP spid="18" grpId="1"/>
      <p:bldP spid="21" grpId="0"/>
      <p:bldP spid="21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80450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7.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Le rôle des parents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285849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2" name="ZoneTexte 6"/>
          <p:cNvSpPr txBox="1">
            <a:spLocks noChangeArrowheads="1"/>
          </p:cNvSpPr>
          <p:nvPr/>
        </p:nvSpPr>
        <p:spPr bwMode="auto">
          <a:xfrm>
            <a:off x="2319978" y="2541769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Signer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les cahiers.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2329658" y="2989185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Être attentif 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aux problèmes.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3" name="ZoneTexte 6"/>
          <p:cNvSpPr txBox="1">
            <a:spLocks noChangeArrowheads="1"/>
          </p:cNvSpPr>
          <p:nvPr/>
        </p:nvSpPr>
        <p:spPr bwMode="auto">
          <a:xfrm>
            <a:off x="2384425" y="1530942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Le suivi du travail scolaire</a:t>
            </a:r>
          </a:p>
        </p:txBody>
      </p:sp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2329658" y="2080104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S’intéresser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et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valoriser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le travail.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1" name="ZoneTexte 6"/>
          <p:cNvSpPr txBox="1">
            <a:spLocks noChangeArrowheads="1"/>
          </p:cNvSpPr>
          <p:nvPr/>
        </p:nvSpPr>
        <p:spPr bwMode="auto">
          <a:xfrm>
            <a:off x="2324818" y="3465099"/>
            <a:ext cx="681434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i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C’est avec grand plaisir que je reçois les parents, même pour échanger deux mots…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i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N’hésitez pas !</a:t>
            </a:r>
            <a:endParaRPr lang="fr-FR" altLang="fr-FR" b="1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40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2" grpId="1"/>
      <p:bldP spid="16" grpId="0"/>
      <p:bldP spid="16" grpId="1"/>
      <p:bldP spid="13" grpId="0"/>
      <p:bldP spid="13" grpId="1"/>
      <p:bldP spid="18" grpId="0"/>
      <p:bldP spid="18" grpId="1"/>
      <p:bldP spid="21" grpId="0"/>
      <p:bldP spid="21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48680"/>
            <a:ext cx="6814342" cy="1253865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8.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Les clés de la réussite scolaire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614528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2" name="ZoneTexte 6"/>
          <p:cNvSpPr txBox="1">
            <a:spLocks noChangeArrowheads="1"/>
          </p:cNvSpPr>
          <p:nvPr/>
        </p:nvSpPr>
        <p:spPr bwMode="auto">
          <a:xfrm>
            <a:off x="2319978" y="2450505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Les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sorties culturelles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2329658" y="2897921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Les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discussions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autour des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sujets d’actualité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2329658" y="1988840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La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lecture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2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2" grpId="0"/>
      <p:bldP spid="12" grpId="1"/>
      <p:bldP spid="16" grpId="0"/>
      <p:bldP spid="16" grpId="1"/>
      <p:bldP spid="18" grpId="0"/>
      <p:bldP spid="18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48681"/>
            <a:ext cx="6814342" cy="99274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9.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Les projets de l’année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431683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1857EEDC-5686-0C3E-2B05-4D195207160A}"/>
              </a:ext>
            </a:extLst>
          </p:cNvPr>
          <p:cNvSpPr txBox="1"/>
          <p:nvPr/>
        </p:nvSpPr>
        <p:spPr>
          <a:xfrm>
            <a:off x="2195513" y="1622393"/>
            <a:ext cx="405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>
                <a:latin typeface="Maiandra GD" panose="020E0502030308020204" pitchFamily="34" charset="0"/>
              </a:rPr>
              <a:t>[Liste des projets.]</a:t>
            </a:r>
          </a:p>
        </p:txBody>
      </p:sp>
    </p:spTree>
    <p:extLst>
      <p:ext uri="{BB962C8B-B14F-4D97-AF65-F5344CB8AC3E}">
        <p14:creationId xmlns:p14="http://schemas.microsoft.com/office/powerpoint/2010/main" val="132073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48681"/>
            <a:ext cx="6814342" cy="99274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10.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Le passage au collège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685563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2329658" y="1916832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Important d’être </a:t>
            </a:r>
            <a:r>
              <a:rPr lang="fr-FR" altLang="fr-FR" sz="24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réactif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pour la constitution des dossiers !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2329658" y="1455167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Généralement, autour de mars/avril.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88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6" grpId="0"/>
      <p:bldP spid="16" grpId="1"/>
      <p:bldP spid="18" grpId="0"/>
      <p:bldP spid="18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48681"/>
            <a:ext cx="6814342" cy="99274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11.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L’ENT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810130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2329658" y="1455167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Petite parenthèse : l’activité des enfants sur internet…</a:t>
            </a:r>
            <a:endParaRPr lang="fr-FR" alt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93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1.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La classe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u="sng" dirty="0">
                <a:solidFill>
                  <a:srgbClr val="0070C0"/>
                </a:solidFill>
                <a:latin typeface="Maiandra GD" panose="020E0502030308020204" pitchFamily="34" charset="0"/>
              </a:rPr>
              <a:t>Présentation</a:t>
            </a:r>
          </a:p>
        </p:txBody>
      </p:sp>
      <p:sp>
        <p:nvSpPr>
          <p:cNvPr id="3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sp>
        <p:nvSpPr>
          <p:cNvPr id="34" name="ZoneTexte 6"/>
          <p:cNvSpPr txBox="1">
            <a:spLocks noChangeArrowheads="1"/>
          </p:cNvSpPr>
          <p:nvPr/>
        </p:nvSpPr>
        <p:spPr bwMode="auto">
          <a:xfrm>
            <a:off x="2384425" y="1964587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u="sng" dirty="0">
                <a:solidFill>
                  <a:srgbClr val="0070C0"/>
                </a:solidFill>
                <a:latin typeface="Maiandra GD" panose="020E0502030308020204" pitchFamily="34" charset="0"/>
              </a:rPr>
              <a:t>Classe </a:t>
            </a:r>
            <a:r>
              <a:rPr lang="fr-FR" altLang="fr-FR" u="sng">
                <a:solidFill>
                  <a:srgbClr val="0070C0"/>
                </a:solidFill>
                <a:latin typeface="Maiandra GD" panose="020E0502030308020204" pitchFamily="34" charset="0"/>
              </a:rPr>
              <a:t>de </a:t>
            </a:r>
            <a:r>
              <a:rPr lang="fr-FR" altLang="fr-FR" u="sng">
                <a:latin typeface="Maiandra GD" panose="020E0502030308020204" pitchFamily="34" charset="0"/>
              </a:rPr>
              <a:t>[nom classe]</a:t>
            </a:r>
            <a:endParaRPr lang="fr-FR" altLang="fr-FR" u="sng" dirty="0">
              <a:latin typeface="Maiandra GD" panose="020E0502030308020204" pitchFamily="34" charset="0"/>
            </a:endParaRPr>
          </a:p>
        </p:txBody>
      </p:sp>
      <p:sp>
        <p:nvSpPr>
          <p:cNvPr id="36" name="ZoneTexte 6"/>
          <p:cNvSpPr txBox="1">
            <a:spLocks noChangeArrowheads="1"/>
          </p:cNvSpPr>
          <p:nvPr/>
        </p:nvSpPr>
        <p:spPr bwMode="auto">
          <a:xfrm>
            <a:off x="2384425" y="2582124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b="1" dirty="0">
                <a:solidFill>
                  <a:srgbClr val="0070C0"/>
                </a:solidFill>
                <a:latin typeface="Maiandra GD" panose="020E0502030308020204" pitchFamily="34" charset="0"/>
              </a:rPr>
              <a:t>	</a:t>
            </a:r>
            <a:r>
              <a:rPr lang="fr-FR" altLang="fr-FR" i="1" dirty="0">
                <a:solidFill>
                  <a:srgbClr val="0070C0"/>
                </a:solidFill>
                <a:latin typeface="Maiandra GD" panose="020E0502030308020204" pitchFamily="34" charset="0"/>
              </a:rPr>
              <a:t>23 élèves : 11 CM1 et 12 CM2</a:t>
            </a:r>
          </a:p>
        </p:txBody>
      </p:sp>
      <p:sp>
        <p:nvSpPr>
          <p:cNvPr id="37" name="ZoneTexte 6"/>
          <p:cNvSpPr txBox="1">
            <a:spLocks noChangeArrowheads="1"/>
          </p:cNvSpPr>
          <p:nvPr/>
        </p:nvSpPr>
        <p:spPr bwMode="auto">
          <a:xfrm>
            <a:off x="2384425" y="3199661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b="1" dirty="0">
                <a:solidFill>
                  <a:srgbClr val="0070C0"/>
                </a:solidFill>
                <a:latin typeface="Maiandra GD" panose="020E0502030308020204" pitchFamily="34" charset="0"/>
              </a:rPr>
              <a:t>	</a:t>
            </a:r>
            <a:r>
              <a:rPr lang="fr-FR" altLang="fr-FR" i="1" dirty="0">
                <a:solidFill>
                  <a:srgbClr val="0070C0"/>
                </a:solidFill>
                <a:latin typeface="Maiandra GD" panose="020E0502030308020204" pitchFamily="34" charset="0"/>
              </a:rPr>
              <a:t>12 filles et 11 garçons</a:t>
            </a:r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451777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73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34" grpId="0"/>
      <p:bldP spid="34" grpId="1"/>
      <p:bldP spid="36" grpId="0"/>
      <p:bldP spid="36" grpId="1"/>
      <p:bldP spid="37" grpId="0"/>
      <p:bldP spid="37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48681"/>
            <a:ext cx="6814342" cy="99274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11.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L’ENT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195514" y="1419200"/>
            <a:ext cx="5616846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	</a:t>
            </a:r>
            <a:r>
              <a:rPr lang="fr-FR" altLang="fr-FR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</a:t>
            </a:r>
            <a:r>
              <a:rPr lang="fr-FR" altLang="fr-FR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</a:t>
            </a:r>
            <a:r>
              <a:rPr lang="fr-FR" altLang="fr-FR" i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 outil « en plus »</a:t>
            </a:r>
            <a:r>
              <a:rPr lang="fr-FR" altLang="fr-FR" i="1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altLang="fr-FR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72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8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48681"/>
            <a:ext cx="6814342" cy="99274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12.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Divers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779557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195513" y="1419200"/>
            <a:ext cx="69484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3600" i="1" u="sng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Premiers constats</a:t>
            </a:r>
            <a:endParaRPr lang="fr-FR" altLang="fr-FR" sz="3600" i="1" u="sng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329658" y="1980704"/>
            <a:ext cx="681434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Une classe agréable.</a:t>
            </a:r>
            <a:endParaRPr lang="fr-FR" altLang="fr-FR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2330097" y="2525650"/>
            <a:ext cx="681434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Une bonne ambiance de travail.</a:t>
            </a:r>
            <a:endParaRPr lang="fr-FR" altLang="fr-FR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92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8" grpId="1"/>
      <p:bldP spid="9" grpId="0"/>
      <p:bldP spid="9" grpId="1"/>
      <p:bldP spid="12" grpId="0"/>
      <p:bldP spid="12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48681"/>
            <a:ext cx="6814342" cy="99274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latin typeface="Maiandra GD" pitchFamily="34" charset="0"/>
                <a:ea typeface="+mj-ea"/>
                <a:cs typeface="+mj-cs"/>
              </a:rPr>
              <a:t>12. </a:t>
            </a:r>
            <a:r>
              <a:rPr lang="fr-FR" sz="4400" b="1" i="1" u="sng" dirty="0">
                <a:latin typeface="Maiandra GD" pitchFamily="34" charset="0"/>
                <a:ea typeface="+mj-ea"/>
                <a:cs typeface="+mj-cs"/>
              </a:rPr>
              <a:t>Divers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195513" y="1419200"/>
            <a:ext cx="69484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3600" i="1" u="sng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Vos questions...</a:t>
            </a:r>
            <a:endParaRPr lang="fr-FR" altLang="fr-FR" sz="3600" i="1" u="sng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66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8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413989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195513" y="1403350"/>
            <a:ext cx="694848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200" b="1" i="1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Merci pour votre présence, bonne soirée et à bientôt !</a:t>
            </a:r>
            <a:endParaRPr lang="fr-FR" altLang="fr-FR" sz="7200" b="1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54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2.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L’école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Les horaires de l’école</a:t>
            </a:r>
          </a:p>
        </p:txBody>
      </p:sp>
      <p:sp>
        <p:nvSpPr>
          <p:cNvPr id="3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sp>
        <p:nvSpPr>
          <p:cNvPr id="34" name="ZoneTexte 6"/>
          <p:cNvSpPr txBox="1">
            <a:spLocks noChangeArrowheads="1"/>
          </p:cNvSpPr>
          <p:nvPr/>
        </p:nvSpPr>
        <p:spPr bwMode="auto">
          <a:xfrm>
            <a:off x="2329659" y="1964587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- </a:t>
            </a:r>
            <a:r>
              <a:rPr lang="fr-FR" altLang="fr-FR" sz="2400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Matin</a:t>
            </a:r>
            <a:r>
              <a:rPr lang="fr-FR" altLang="fr-FR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	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</a:rPr>
              <a:t>Accueil de 8h20 à 8h30.</a:t>
            </a:r>
            <a:endParaRPr lang="fr-FR" altLang="fr-FR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153701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2329658" y="4469441"/>
            <a:ext cx="681434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ATTENTION AUX RETARDS !</a:t>
            </a:r>
          </a:p>
        </p:txBody>
      </p:sp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2329658" y="2351291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		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</a:rPr>
              <a:t>Fin des cours à 12h00.</a:t>
            </a:r>
            <a:endParaRPr lang="fr-FR" altLang="fr-FR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9" name="ZoneTexte 6"/>
          <p:cNvSpPr txBox="1">
            <a:spLocks noChangeArrowheads="1"/>
          </p:cNvSpPr>
          <p:nvPr/>
        </p:nvSpPr>
        <p:spPr bwMode="auto">
          <a:xfrm>
            <a:off x="2329659" y="2843119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- </a:t>
            </a:r>
            <a:r>
              <a:rPr lang="fr-FR" altLang="fr-FR" sz="2400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Après-midi</a:t>
            </a:r>
            <a:r>
              <a:rPr lang="fr-FR" altLang="fr-FR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	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</a:rPr>
              <a:t>Accueil de 13h50 à 14h00.</a:t>
            </a:r>
            <a:endParaRPr lang="fr-FR" altLang="fr-FR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0" name="ZoneTexte 6"/>
          <p:cNvSpPr txBox="1">
            <a:spLocks noChangeArrowheads="1"/>
          </p:cNvSpPr>
          <p:nvPr/>
        </p:nvSpPr>
        <p:spPr bwMode="auto">
          <a:xfrm>
            <a:off x="2329658" y="3229823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		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</a:rPr>
              <a:t>Fin des cours à 16h30.</a:t>
            </a:r>
            <a:endParaRPr lang="fr-FR" altLang="fr-FR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1" name="ZoneTexte 6"/>
          <p:cNvSpPr txBox="1">
            <a:spLocks noChangeArrowheads="1"/>
          </p:cNvSpPr>
          <p:nvPr/>
        </p:nvSpPr>
        <p:spPr bwMode="auto">
          <a:xfrm>
            <a:off x="2258377" y="3727165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- </a:t>
            </a:r>
            <a:r>
              <a:rPr lang="fr-FR" altLang="fr-FR" sz="2400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Soutien</a:t>
            </a:r>
            <a:r>
              <a:rPr lang="fr-FR" altLang="fr-FR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	</a:t>
            </a: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</a:rPr>
              <a:t>De 16h30 à 17h30 (vendredi).</a:t>
            </a:r>
            <a:endParaRPr lang="fr-FR" altLang="fr-FR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78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5" grpId="1"/>
      <p:bldP spid="34" grpId="0"/>
      <p:bldP spid="34" grpId="1"/>
      <p:bldP spid="16" grpId="0"/>
      <p:bldP spid="16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2.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L’école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La sécurité à l’école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sp>
        <p:nvSpPr>
          <p:cNvPr id="6" name="ZoneTexte 6"/>
          <p:cNvSpPr txBox="1">
            <a:spLocks noChangeArrowheads="1"/>
          </p:cNvSpPr>
          <p:nvPr/>
        </p:nvSpPr>
        <p:spPr bwMode="auto">
          <a:xfrm>
            <a:off x="2329659" y="1964587"/>
            <a:ext cx="68143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</a:rPr>
              <a:t>Interdiction de pénétrer dans l’école sans y être invité par le personnel.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10" name="ZoneTexte 6"/>
          <p:cNvSpPr txBox="1">
            <a:spLocks noChangeArrowheads="1"/>
          </p:cNvSpPr>
          <p:nvPr/>
        </p:nvSpPr>
        <p:spPr bwMode="auto">
          <a:xfrm>
            <a:off x="2329659" y="2843119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</a:rPr>
              <a:t>Plan Vigipirate : les abords de l’école.</a:t>
            </a:r>
          </a:p>
        </p:txBody>
      </p:sp>
    </p:spTree>
    <p:extLst>
      <p:ext uri="{BB962C8B-B14F-4D97-AF65-F5344CB8AC3E}">
        <p14:creationId xmlns:p14="http://schemas.microsoft.com/office/powerpoint/2010/main" val="262535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6" grpId="0"/>
      <p:bldP spid="6" grpId="1"/>
      <p:bldP spid="10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3.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Le matériel de la classe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Les manuels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08117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6B42BDB-B84F-78D1-49C6-1E152EC06600}"/>
              </a:ext>
            </a:extLst>
          </p:cNvPr>
          <p:cNvSpPr txBox="1"/>
          <p:nvPr/>
        </p:nvSpPr>
        <p:spPr>
          <a:xfrm>
            <a:off x="2384425" y="1988840"/>
            <a:ext cx="405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>
                <a:latin typeface="Maiandra GD" panose="020E0502030308020204" pitchFamily="34" charset="0"/>
              </a:rPr>
              <a:t>[Liste des manuels utilisés.]</a:t>
            </a:r>
          </a:p>
        </p:txBody>
      </p:sp>
    </p:spTree>
    <p:extLst>
      <p:ext uri="{BB962C8B-B14F-4D97-AF65-F5344CB8AC3E}">
        <p14:creationId xmlns:p14="http://schemas.microsoft.com/office/powerpoint/2010/main" val="231028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3.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Le matériel de la classe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Le petit matériel des élèves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sp>
        <p:nvSpPr>
          <p:cNvPr id="6" name="ZoneTexte 6"/>
          <p:cNvSpPr txBox="1">
            <a:spLocks noChangeArrowheads="1"/>
          </p:cNvSpPr>
          <p:nvPr/>
        </p:nvSpPr>
        <p:spPr bwMode="auto">
          <a:xfrm>
            <a:off x="2329659" y="1964587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La réserve de classe.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797403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2329658" y="2465201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Pendant l’année : demandez à votre enfant.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99"/>
          <a:stretch/>
        </p:blipFill>
        <p:spPr>
          <a:xfrm rot="21211537">
            <a:off x="2807892" y="3514473"/>
            <a:ext cx="5518071" cy="222946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4697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3.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Le matériel de la classe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Les cahiers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972632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CF65611F-4E84-E055-F0BC-F241FA57C363}"/>
              </a:ext>
            </a:extLst>
          </p:cNvPr>
          <p:cNvSpPr txBox="1"/>
          <p:nvPr/>
        </p:nvSpPr>
        <p:spPr>
          <a:xfrm>
            <a:off x="2384425" y="1988840"/>
            <a:ext cx="405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>
                <a:latin typeface="Maiandra GD" panose="020E0502030308020204" pitchFamily="34" charset="0"/>
              </a:rPr>
              <a:t>[Liste des cahiers.]</a:t>
            </a:r>
          </a:p>
        </p:txBody>
      </p:sp>
    </p:spTree>
    <p:extLst>
      <p:ext uri="{BB962C8B-B14F-4D97-AF65-F5344CB8AC3E}">
        <p14:creationId xmlns:p14="http://schemas.microsoft.com/office/powerpoint/2010/main" val="23480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9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329658" y="562670"/>
            <a:ext cx="6814342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i="1" dirty="0">
                <a:latin typeface="Maiandra GD" pitchFamily="34" charset="0"/>
                <a:ea typeface="+mj-ea"/>
                <a:cs typeface="+mj-cs"/>
              </a:rPr>
              <a:t>3. </a:t>
            </a:r>
            <a:r>
              <a:rPr lang="fr-FR" sz="4800" b="1" i="1" u="sng" dirty="0">
                <a:latin typeface="Maiandra GD" pitchFamily="34" charset="0"/>
                <a:ea typeface="+mj-ea"/>
                <a:cs typeface="+mj-cs"/>
              </a:rPr>
              <a:t>Le matériel de la classe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195513" y="549275"/>
            <a:ext cx="0" cy="619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384425" y="1341438"/>
            <a:ext cx="675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u="sng" dirty="0">
                <a:solidFill>
                  <a:srgbClr val="0070C0"/>
                </a:solidFill>
                <a:latin typeface="Maiandra GD" panose="020E0502030308020204" pitchFamily="34" charset="0"/>
              </a:rPr>
              <a:t>Prêt de livres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" y="0"/>
            <a:ext cx="5868144" cy="4349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Classe 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de </a:t>
            </a:r>
            <a:r>
              <a:rPr lang="fr-FR" sz="2000" i="1">
                <a:latin typeface="Maiandra GD" panose="020E0502030308020204" pitchFamily="34" charset="0"/>
                <a:cs typeface="+mn-cs"/>
              </a:rPr>
              <a:t>[nom classe]</a:t>
            </a:r>
            <a:r>
              <a:rPr lang="fr-FR" sz="2000" i="1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 </a:t>
            </a:r>
            <a:r>
              <a:rPr lang="fr-FR" sz="2000" i="1" dirty="0">
                <a:solidFill>
                  <a:schemeClr val="tx1">
                    <a:tint val="75000"/>
                  </a:schemeClr>
                </a:solidFill>
                <a:latin typeface="Maiandra GD" panose="020E0502030308020204" pitchFamily="34" charset="0"/>
                <a:cs typeface="+mn-cs"/>
              </a:rPr>
              <a:t>– Réunion de début d’année</a:t>
            </a:r>
          </a:p>
        </p:txBody>
      </p:sp>
      <p:sp>
        <p:nvSpPr>
          <p:cNvPr id="6" name="ZoneTexte 6"/>
          <p:cNvSpPr txBox="1">
            <a:spLocks noChangeArrowheads="1"/>
          </p:cNvSpPr>
          <p:nvPr/>
        </p:nvSpPr>
        <p:spPr bwMode="auto">
          <a:xfrm>
            <a:off x="2329659" y="1964587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La BCD.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616838"/>
              </p:ext>
            </p:extLst>
          </p:nvPr>
        </p:nvGraphicFramePr>
        <p:xfrm>
          <a:off x="1" y="1248886"/>
          <a:ext cx="20613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368">
                  <a:extLst>
                    <a:ext uri="{9D8B030D-6E8A-4147-A177-3AD203B41FA5}">
                      <a16:colId xmlns:a16="http://schemas.microsoft.com/office/drawing/2014/main" val="3289963152"/>
                    </a:ext>
                  </a:extLst>
                </a:gridCol>
              </a:tblGrid>
              <a:tr h="129208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1.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8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2. L’école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79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3. Le matériel de la classe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82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4.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carnet de liaison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28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5. L’organisation pédagogique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78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6. Les devoirs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7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7. Le rôle des parents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8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8. Les clés de la réussite scolaire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6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9.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Les projets de l’année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10. Le</a:t>
                      </a:r>
                      <a:r>
                        <a:rPr lang="fr-FR" sz="12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 passage au collège</a:t>
                      </a:r>
                      <a:endParaRPr lang="fr-FR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7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11. L’ENT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58878"/>
                  </a:ext>
                </a:extLst>
              </a:tr>
              <a:tr h="14512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aiandra GD" panose="020E0502030308020204" pitchFamily="34" charset="0"/>
                        </a:rPr>
                        <a:t>12. Divers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829511"/>
                  </a:ext>
                </a:extLst>
              </a:tr>
            </a:tbl>
          </a:graphicData>
        </a:graphic>
      </p:graphicFrame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2329658" y="2465201"/>
            <a:ext cx="6814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Les livres de la classe.</a:t>
            </a:r>
            <a:endParaRPr lang="fr-FR" altLang="fr-FR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91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6" grpId="0"/>
      <p:bldP spid="6" grpId="1"/>
      <p:bldP spid="8" grpId="0"/>
      <p:bldP spid="8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3203</Words>
  <Application>Microsoft Office PowerPoint</Application>
  <PresentationFormat>Affichage à l'écran (4:3)</PresentationFormat>
  <Paragraphs>584</Paragraphs>
  <Slides>33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7" baseType="lpstr">
      <vt:lpstr>Arial</vt:lpstr>
      <vt:lpstr>Calibri</vt:lpstr>
      <vt:lpstr>Maiandra GD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Maxime Paul</dc:creator>
  <cp:lastModifiedBy>Maxime Paul</cp:lastModifiedBy>
  <cp:revision>119</cp:revision>
  <cp:lastPrinted>2020-08-29T09:12:46Z</cp:lastPrinted>
  <dcterms:created xsi:type="dcterms:W3CDTF">2010-05-26T13:44:33Z</dcterms:created>
  <dcterms:modified xsi:type="dcterms:W3CDTF">2023-08-23T11:36:01Z</dcterms:modified>
</cp:coreProperties>
</file>