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292" r:id="rId3"/>
    <p:sldId id="412" r:id="rId4"/>
    <p:sldId id="430" r:id="rId5"/>
    <p:sldId id="431" r:id="rId6"/>
    <p:sldId id="432" r:id="rId7"/>
    <p:sldId id="433" r:id="rId8"/>
    <p:sldId id="434" r:id="rId9"/>
    <p:sldId id="435" r:id="rId10"/>
    <p:sldId id="429" r:id="rId1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Maiandra GD" panose="020E0502030308020204" pitchFamily="34" charset="0"/>
      <p:regular r:id="rId17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4" autoAdjust="0"/>
  </p:normalViewPr>
  <p:slideViewPr>
    <p:cSldViewPr>
      <p:cViewPr>
        <p:scale>
          <a:sx n="100" d="100"/>
          <a:sy n="100" d="100"/>
        </p:scale>
        <p:origin x="1914" y="-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21/04/2023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masses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Grandeurs et mesures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500063" y="4357688"/>
            <a:ext cx="83924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</a:t>
            </a:r>
            <a:r>
              <a:rPr lang="fr-FR" sz="4800" i="1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Comment manipuler 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les unités de masse ?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9F43F3EC-FCBD-4249-B49A-DAE5CBE0AF8D}"/>
              </a:ext>
            </a:extLst>
          </p:cNvPr>
          <p:cNvSpPr txBox="1"/>
          <p:nvPr/>
        </p:nvSpPr>
        <p:spPr>
          <a:xfrm>
            <a:off x="0" y="15696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Maintenant, au travail !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45FBDB6-B903-4274-871C-6AC5A5F2785D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En résumé, pour pouvoir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manipuler plusieurs masses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dans une même situation, il faut qu’elles soient toutes dans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même unité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5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BB86A1F-6F39-4476-8B92-0B4881CD9FDA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continuons à travailler sur une grandeur : 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masse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E871CDB-77D8-47BB-A91D-5CF8C2057B2B}"/>
              </a:ext>
            </a:extLst>
          </p:cNvPr>
          <p:cNvSpPr txBox="1"/>
          <p:nvPr/>
        </p:nvSpPr>
        <p:spPr>
          <a:xfrm>
            <a:off x="0" y="10772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Quelqu’un se souvient-il de ce qu’est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masse d’un objet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3404307-4B92-4C53-B787-1C65E9DDFFB3}"/>
              </a:ext>
            </a:extLst>
          </p:cNvPr>
          <p:cNvSpPr txBox="1"/>
          <p:nvPr/>
        </p:nvSpPr>
        <p:spPr>
          <a:xfrm>
            <a:off x="0" y="2154436"/>
            <a:ext cx="2843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La masse, c’est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99F671A-1590-4961-9817-F6F81BB3BF80}"/>
              </a:ext>
            </a:extLst>
          </p:cNvPr>
          <p:cNvSpPr txBox="1"/>
          <p:nvPr/>
        </p:nvSpPr>
        <p:spPr>
          <a:xfrm>
            <a:off x="2843808" y="2154436"/>
            <a:ext cx="630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poids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d’un objet.</a:t>
            </a:r>
          </a:p>
        </p:txBody>
      </p:sp>
    </p:spTree>
    <p:extLst>
      <p:ext uri="{BB962C8B-B14F-4D97-AF65-F5344CB8AC3E}">
        <p14:creationId xmlns:p14="http://schemas.microsoft.com/office/powerpoint/2010/main" val="7652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BB86A1F-6F39-4476-8B92-0B4881CD9FDA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Jusqu’à présent, nous avons vu :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94E9D13-AD20-426D-9B13-69283A78A68A}"/>
              </a:ext>
            </a:extLst>
          </p:cNvPr>
          <p:cNvSpPr txBox="1"/>
          <p:nvPr/>
        </p:nvSpPr>
        <p:spPr>
          <a:xfrm>
            <a:off x="0" y="58214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ce qu’est la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 masse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d’un objet ;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F33F661-632E-4BB5-B250-AD0F793D8323}"/>
              </a:ext>
            </a:extLst>
          </p:cNvPr>
          <p:cNvSpPr txBox="1"/>
          <p:nvPr/>
        </p:nvSpPr>
        <p:spPr>
          <a:xfrm>
            <a:off x="0" y="116692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quelles sont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unités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(et ce qu’elles représentent) ;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09F850B-D734-4A02-BC31-6F0725AB2839}"/>
              </a:ext>
            </a:extLst>
          </p:cNvPr>
          <p:cNvSpPr txBox="1"/>
          <p:nvPr/>
        </p:nvSpPr>
        <p:spPr>
          <a:xfrm>
            <a:off x="0" y="224413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quels sont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rapports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qu’on doit connaitre (car ils permettent de faire des conversions de tête) ;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DF5E0D6-D033-4733-A67F-FFD2B7054590}"/>
              </a:ext>
            </a:extLst>
          </p:cNvPr>
          <p:cNvSpPr txBox="1"/>
          <p:nvPr/>
        </p:nvSpPr>
        <p:spPr>
          <a:xfrm>
            <a:off x="0" y="332135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comment utiliser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tableau de conversion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900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/>
      <p:bldP spid="3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BB86A1F-6F39-4476-8B92-0B4881CD9FDA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ne faut pas oublier que dans la vie de tous les jours (et même à l’école), quand on rencontre des masses, c’est dans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situation définie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A978843-7788-45B8-907C-205EBA8CDE71}"/>
              </a:ext>
            </a:extLst>
          </p:cNvPr>
          <p:cNvSpPr txBox="1"/>
          <p:nvPr/>
        </p:nvSpPr>
        <p:spPr>
          <a:xfrm>
            <a:off x="0" y="15696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a parfois besoin de :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F2679D1-46C0-4CFF-B9E6-26B49BD91CAF}"/>
              </a:ext>
            </a:extLst>
          </p:cNvPr>
          <p:cNvSpPr txBox="1"/>
          <p:nvPr/>
        </p:nvSpPr>
        <p:spPr>
          <a:xfrm>
            <a:off x="1547664" y="3431707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comparer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9BD6BD2-CAD1-47BB-B73E-BB05F41844E1}"/>
              </a:ext>
            </a:extLst>
          </p:cNvPr>
          <p:cNvSpPr txBox="1"/>
          <p:nvPr/>
        </p:nvSpPr>
        <p:spPr>
          <a:xfrm>
            <a:off x="5580112" y="2579697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additionner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BB499C6-5FE1-4D2B-9A14-A1FA3BD6A748}"/>
              </a:ext>
            </a:extLst>
          </p:cNvPr>
          <p:cNvSpPr txBox="1"/>
          <p:nvPr/>
        </p:nvSpPr>
        <p:spPr>
          <a:xfrm>
            <a:off x="3851920" y="472907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ranger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57FF08B-0896-4327-93FD-6169785FC15E}"/>
              </a:ext>
            </a:extLst>
          </p:cNvPr>
          <p:cNvSpPr txBox="1"/>
          <p:nvPr/>
        </p:nvSpPr>
        <p:spPr>
          <a:xfrm>
            <a:off x="4768974" y="385190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soustraire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F9E003A-38A1-411B-8D4D-589D01241F4D}"/>
              </a:ext>
            </a:extLst>
          </p:cNvPr>
          <p:cNvSpPr txBox="1"/>
          <p:nvPr/>
        </p:nvSpPr>
        <p:spPr>
          <a:xfrm>
            <a:off x="683568" y="522920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répartir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5DCB247-A640-4352-B10F-7747D0DB0CA8}"/>
              </a:ext>
            </a:extLst>
          </p:cNvPr>
          <p:cNvSpPr txBox="1"/>
          <p:nvPr/>
        </p:nvSpPr>
        <p:spPr>
          <a:xfrm>
            <a:off x="2670473" y="2446823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classer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0229F58-E6F9-41E4-9DF7-C965163F35D3}"/>
              </a:ext>
            </a:extLst>
          </p:cNvPr>
          <p:cNvSpPr txBox="1"/>
          <p:nvPr/>
        </p:nvSpPr>
        <p:spPr>
          <a:xfrm>
            <a:off x="5864163" y="5606235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comparer</a:t>
            </a:r>
          </a:p>
        </p:txBody>
      </p:sp>
    </p:spTree>
    <p:extLst>
      <p:ext uri="{BB962C8B-B14F-4D97-AF65-F5344CB8AC3E}">
        <p14:creationId xmlns:p14="http://schemas.microsoft.com/office/powerpoint/2010/main" val="186633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BB86A1F-6F39-4476-8B92-0B4881CD9FDA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ne faut pas oublier que dans la vie de tous les jours (et même à l’école), quand on rencontre des masses, c’est dans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situation définie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A978843-7788-45B8-907C-205EBA8CDE71}"/>
              </a:ext>
            </a:extLst>
          </p:cNvPr>
          <p:cNvSpPr txBox="1"/>
          <p:nvPr/>
        </p:nvSpPr>
        <p:spPr>
          <a:xfrm>
            <a:off x="0" y="15696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Quel que soit le travail à faire, quand on a plusieurs mesures à traiter ensemble, avant de pouvoir le faire, il faut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63B9E3E-A95C-4DBD-8A84-BFBCE0F1BED7}"/>
              </a:ext>
            </a:extLst>
          </p:cNvPr>
          <p:cNvSpPr txBox="1"/>
          <p:nvPr/>
        </p:nvSpPr>
        <p:spPr>
          <a:xfrm>
            <a:off x="20935" y="256490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			   qu’elles soient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dans la même unité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281076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8" grpId="0"/>
      <p:bldP spid="8" grpId="1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096F5E8-2FC8-4003-8397-4424A1C36521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Voyons quelques exemples.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BE8824-DB6E-4BC3-8033-0F63AE4A3E2A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Compare les masses suivantes.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D8DEC2-2514-4CD4-AD41-2449B2A3E083}"/>
              </a:ext>
            </a:extLst>
          </p:cNvPr>
          <p:cNvSpPr txBox="1"/>
          <p:nvPr/>
        </p:nvSpPr>
        <p:spPr>
          <a:xfrm>
            <a:off x="0" y="11695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37 kg			3 500 g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4DCF90-8216-4744-A876-8348C02CE244}"/>
              </a:ext>
            </a:extLst>
          </p:cNvPr>
          <p:cNvSpPr txBox="1"/>
          <p:nvPr/>
        </p:nvSpPr>
        <p:spPr>
          <a:xfrm>
            <a:off x="0" y="278092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pouvoir les comparer, il faut que les deux masses aient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même unité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D86650B-8CB1-47AC-92B1-F829D570451A}"/>
              </a:ext>
            </a:extLst>
          </p:cNvPr>
          <p:cNvSpPr txBox="1"/>
          <p:nvPr/>
        </p:nvSpPr>
        <p:spPr>
          <a:xfrm>
            <a:off x="0" y="375739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Avant de les comparer, il faut donc 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convertir une des deux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 par exemple, convertir 37 kg en g.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DE32238-C99D-4607-BE08-3A02BD91AFA8}"/>
              </a:ext>
            </a:extLst>
          </p:cNvPr>
          <p:cNvSpPr txBox="1"/>
          <p:nvPr/>
        </p:nvSpPr>
        <p:spPr>
          <a:xfrm>
            <a:off x="0" y="18536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37 000 g</a:t>
            </a:r>
            <a:r>
              <a:rPr lang="fr-FR" sz="3200" dirty="0">
                <a:latin typeface="Maiandra GD" panose="020E0502030308020204" pitchFamily="34" charset="0"/>
              </a:rPr>
              <a:t>			3 500 g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E75CACC-5938-4378-9DD1-D7E80BFCD6EF}"/>
              </a:ext>
            </a:extLst>
          </p:cNvPr>
          <p:cNvSpPr txBox="1"/>
          <p:nvPr/>
        </p:nvSpPr>
        <p:spPr>
          <a:xfrm>
            <a:off x="0" y="483460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peut maintenant les comparer.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5727E2D-949E-45E8-8DE9-49553E4D9FAA}"/>
              </a:ext>
            </a:extLst>
          </p:cNvPr>
          <p:cNvSpPr txBox="1"/>
          <p:nvPr/>
        </p:nvSpPr>
        <p:spPr>
          <a:xfrm>
            <a:off x="2339752" y="185362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6406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9" grpId="1"/>
      <p:bldP spid="10" grpId="0"/>
      <p:bldP spid="10" grpId="1"/>
      <p:bldP spid="11" grpId="0"/>
      <p:bldP spid="12" grpId="0"/>
      <p:bldP spid="12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096F5E8-2FC8-4003-8397-4424A1C36521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Voyons quelques exemples.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BE8824-DB6E-4BC3-8033-0F63AE4A3E2A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Compare les masses suivantes.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FD8DEC2-2514-4CD4-AD41-2449B2A3E083}"/>
              </a:ext>
            </a:extLst>
          </p:cNvPr>
          <p:cNvSpPr txBox="1"/>
          <p:nvPr/>
        </p:nvSpPr>
        <p:spPr>
          <a:xfrm>
            <a:off x="0" y="11695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37 kg			3 500 g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DE32238-C99D-4607-BE08-3A02BD91AFA8}"/>
              </a:ext>
            </a:extLst>
          </p:cNvPr>
          <p:cNvSpPr txBox="1"/>
          <p:nvPr/>
        </p:nvSpPr>
        <p:spPr>
          <a:xfrm>
            <a:off x="0" y="18536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37 000 g</a:t>
            </a:r>
            <a:r>
              <a:rPr lang="fr-FR" sz="3200" dirty="0">
                <a:latin typeface="Maiandra GD" panose="020E0502030308020204" pitchFamily="34" charset="0"/>
              </a:rPr>
              <a:t>			3 500 g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5727E2D-949E-45E8-8DE9-49553E4D9FAA}"/>
              </a:ext>
            </a:extLst>
          </p:cNvPr>
          <p:cNvSpPr txBox="1"/>
          <p:nvPr/>
        </p:nvSpPr>
        <p:spPr>
          <a:xfrm>
            <a:off x="2339752" y="185362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&gt;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E09D0C7-5125-4E91-9F2D-5939912B37C9}"/>
              </a:ext>
            </a:extLst>
          </p:cNvPr>
          <p:cNvSpPr txBox="1"/>
          <p:nvPr/>
        </p:nvSpPr>
        <p:spPr>
          <a:xfrm>
            <a:off x="0" y="28889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58 hg			6,5 kg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D58EC69-17B7-4CC8-8E14-34FD64D22125}"/>
              </a:ext>
            </a:extLst>
          </p:cNvPr>
          <p:cNvSpPr txBox="1"/>
          <p:nvPr/>
        </p:nvSpPr>
        <p:spPr>
          <a:xfrm>
            <a:off x="0" y="357301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58 hg			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65 hg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48A3526-20E0-48AB-9F3D-854FCB5DE6AE}"/>
              </a:ext>
            </a:extLst>
          </p:cNvPr>
          <p:cNvSpPr txBox="1"/>
          <p:nvPr/>
        </p:nvSpPr>
        <p:spPr>
          <a:xfrm>
            <a:off x="2339752" y="357301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394565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7" grpId="1"/>
      <p:bldP spid="11" grpId="1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096F5E8-2FC8-4003-8397-4424A1C36521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Voyons quelques exemples.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82F815B-588A-4FDB-8647-A82543B87A30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Range les masses suivantes dans l’ordre croissant.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DBFAB9E-4FF0-46D5-8196-C452F346DEBF}"/>
              </a:ext>
            </a:extLst>
          </p:cNvPr>
          <p:cNvSpPr txBox="1"/>
          <p:nvPr/>
        </p:nvSpPr>
        <p:spPr>
          <a:xfrm>
            <a:off x="0" y="11695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451 dag / 38,9 hg / 4 080 g / 39 520 dg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C1EF324-5598-4C2F-8917-5C82900E8D6B}"/>
              </a:ext>
            </a:extLst>
          </p:cNvPr>
          <p:cNvSpPr txBox="1"/>
          <p:nvPr/>
        </p:nvSpPr>
        <p:spPr>
          <a:xfrm>
            <a:off x="0" y="18536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4 510 g / 3 890 g / </a:t>
            </a:r>
            <a:r>
              <a:rPr lang="fr-FR" sz="3200" dirty="0">
                <a:latin typeface="Maiandra GD" panose="020E0502030308020204" pitchFamily="34" charset="0"/>
              </a:rPr>
              <a:t>4 080 g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/ 3 952 g</a:t>
            </a:r>
            <a:endParaRPr lang="fr-FR" sz="3200" dirty="0">
              <a:latin typeface="Maiandra GD" panose="020E0502030308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E49AF4F-CC87-47A8-A649-606DF29B9529}"/>
              </a:ext>
            </a:extLst>
          </p:cNvPr>
          <p:cNvSpPr txBox="1"/>
          <p:nvPr/>
        </p:nvSpPr>
        <p:spPr>
          <a:xfrm>
            <a:off x="0" y="334238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pouvoir les ranger, il faut que toutes les masses aient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même unité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D9FADA2-EE1B-4317-9D12-DDF8F97E378E}"/>
              </a:ext>
            </a:extLst>
          </p:cNvPr>
          <p:cNvSpPr txBox="1"/>
          <p:nvPr/>
        </p:nvSpPr>
        <p:spPr>
          <a:xfrm>
            <a:off x="0" y="431884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va, par exemple, tout convertir 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grammes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5B92618-5248-4B99-A526-B9B279AF0CA2}"/>
              </a:ext>
            </a:extLst>
          </p:cNvPr>
          <p:cNvSpPr txBox="1"/>
          <p:nvPr/>
        </p:nvSpPr>
        <p:spPr>
          <a:xfrm>
            <a:off x="0" y="483460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peut maintenant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ranger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E417D8B-5819-4090-B69A-D8E5D58311AD}"/>
              </a:ext>
            </a:extLst>
          </p:cNvPr>
          <p:cNvSpPr txBox="1"/>
          <p:nvPr/>
        </p:nvSpPr>
        <p:spPr>
          <a:xfrm>
            <a:off x="11460" y="25975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3 890 g &lt; 3 952 g &lt; 4 080 g &lt; 4 510 g</a:t>
            </a:r>
            <a:endParaRPr lang="fr-FR" sz="3200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0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7" grpId="0"/>
      <p:bldP spid="17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096F5E8-2FC8-4003-8397-4424A1C36521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Voyons quelques exemples.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82F815B-588A-4FDB-8647-A82543B87A30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</a:rPr>
              <a:t>Résous le problème suivant.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8D5A5DB-FE5E-452F-A53B-8BC73B11D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38" y="1158115"/>
            <a:ext cx="5335524" cy="208483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E30F048F-6CC5-401A-914B-71F04C3DF8DD}"/>
              </a:ext>
            </a:extLst>
          </p:cNvPr>
          <p:cNvSpPr txBox="1"/>
          <p:nvPr/>
        </p:nvSpPr>
        <p:spPr>
          <a:xfrm>
            <a:off x="0" y="33423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faut :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FB83B53-E58F-4263-8FB3-8E31C53FBDA6}"/>
              </a:ext>
            </a:extLst>
          </p:cNvPr>
          <p:cNvSpPr txBox="1"/>
          <p:nvPr/>
        </p:nvSpPr>
        <p:spPr>
          <a:xfrm>
            <a:off x="0" y="392715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additionner les masses des objets ;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0BD986E-E162-4ABC-AC2C-CBE62ED287CD}"/>
              </a:ext>
            </a:extLst>
          </p:cNvPr>
          <p:cNvSpPr txBox="1"/>
          <p:nvPr/>
        </p:nvSpPr>
        <p:spPr>
          <a:xfrm>
            <a:off x="0" y="4511934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dirty="0">
                <a:solidFill>
                  <a:srgbClr val="FF0000"/>
                </a:solidFill>
                <a:latin typeface="Maiandra GD" panose="020E0502030308020204" pitchFamily="34" charset="0"/>
              </a:rPr>
              <a:t>750 g + 750 g + 500 g + 500 g + 500 g + 250 g = 3 250 g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86FA109-0412-47B1-A60E-C7AAB8DE75EA}"/>
              </a:ext>
            </a:extLst>
          </p:cNvPr>
          <p:cNvSpPr txBox="1"/>
          <p:nvPr/>
        </p:nvSpPr>
        <p:spPr>
          <a:xfrm>
            <a:off x="0" y="503515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- convertir le résultat en kg, pour pouvoir le comparer avec ce qui est écrit sur le sac.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7394011-7189-45EA-8128-D8764D693C01}"/>
              </a:ext>
            </a:extLst>
          </p:cNvPr>
          <p:cNvSpPr txBox="1"/>
          <p:nvPr/>
        </p:nvSpPr>
        <p:spPr>
          <a:xfrm>
            <a:off x="19812" y="609999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FF0000"/>
                </a:solidFill>
                <a:latin typeface="Maiandra GD" panose="020E0502030308020204" pitchFamily="34" charset="0"/>
              </a:rPr>
              <a:t>3 250 g = 3,250 kg</a:t>
            </a:r>
          </a:p>
        </p:txBody>
      </p:sp>
      <p:sp>
        <p:nvSpPr>
          <p:cNvPr id="4" name="Croix 3">
            <a:extLst>
              <a:ext uri="{FF2B5EF4-FFF2-40B4-BE49-F238E27FC236}">
                <a16:creationId xmlns:a16="http://schemas.microsoft.com/office/drawing/2014/main" id="{9B996095-CE45-4D91-9D69-6847D0D009C7}"/>
              </a:ext>
            </a:extLst>
          </p:cNvPr>
          <p:cNvSpPr/>
          <p:nvPr/>
        </p:nvSpPr>
        <p:spPr>
          <a:xfrm rot="2820968">
            <a:off x="5063576" y="2912464"/>
            <a:ext cx="288032" cy="288032"/>
          </a:xfrm>
          <a:prstGeom prst="plus">
            <a:avLst>
              <a:gd name="adj" fmla="val 481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80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10" grpId="0"/>
      <p:bldP spid="10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8" grpId="0"/>
      <p:bldP spid="18" grpId="1"/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509</Words>
  <Application>Microsoft Office PowerPoint</Application>
  <PresentationFormat>Affichage à l'écran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Maiandra GD</vt:lpstr>
      <vt:lpstr>Calibri</vt:lpstr>
      <vt:lpstr>Arial</vt:lpstr>
      <vt:lpstr>Thème Office</vt:lpstr>
      <vt:lpstr>Les masses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lieu où je vis</dc:title>
  <dc:creator>Maxime Paul</dc:creator>
  <cp:lastModifiedBy>Maxime Paul</cp:lastModifiedBy>
  <cp:revision>241</cp:revision>
  <dcterms:created xsi:type="dcterms:W3CDTF">2013-01-30T16:02:59Z</dcterms:created>
  <dcterms:modified xsi:type="dcterms:W3CDTF">2023-04-21T13:22:55Z</dcterms:modified>
</cp:coreProperties>
</file>