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399" r:id="rId4"/>
    <p:sldId id="400" r:id="rId5"/>
    <p:sldId id="401" r:id="rId6"/>
    <p:sldId id="402" r:id="rId7"/>
    <p:sldId id="398" r:id="rId8"/>
    <p:sldId id="403" r:id="rId9"/>
    <p:sldId id="404" r:id="rId10"/>
    <p:sldId id="405" r:id="rId11"/>
    <p:sldId id="386" r:id="rId12"/>
    <p:sldId id="406" r:id="rId13"/>
    <p:sldId id="353" r:id="rId14"/>
    <p:sldId id="29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iandra GD" panose="020E0502030308020204" pitchFamily="34" charset="0"/>
      <p:regular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82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100" d="100"/>
          <a:sy n="100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BB188-888D-44A5-8A60-0743048A6C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14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BB188-888D-44A5-8A60-0743048A6C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BB188-888D-44A5-8A60-0743048A6C0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77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Les capacités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Grandeurs et mesures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Qu’est-ce que la capacité ?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D19F7A58-55AC-413E-A29C-E58A3D43FC79}"/>
              </a:ext>
            </a:extLst>
          </p:cNvPr>
          <p:cNvSpPr txBox="1"/>
          <p:nvPr/>
        </p:nvSpPr>
        <p:spPr>
          <a:xfrm>
            <a:off x="0" y="-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À l’aide du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contenu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et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objets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vous allez donc pouvoir réaliser cette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fiche d’activité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9F3DB3-99E1-42C5-8078-D435C5B1AE62}"/>
              </a:ext>
            </a:extLst>
          </p:cNvPr>
          <p:cNvSpPr txBox="1"/>
          <p:nvPr/>
        </p:nvSpPr>
        <p:spPr>
          <a:xfrm>
            <a:off x="0" y="10728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D89C72-7CAC-4D98-B6F2-9D2909C0A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2" t="24761" r="18501" b="15416"/>
          <a:stretch/>
        </p:blipFill>
        <p:spPr>
          <a:xfrm>
            <a:off x="4283968" y="2060848"/>
            <a:ext cx="4661642" cy="35283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40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93E8F0-B143-4DEC-8B5E-EE3669653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52" t="24761" r="20687" b="34950"/>
          <a:stretch/>
        </p:blipFill>
        <p:spPr>
          <a:xfrm>
            <a:off x="251595" y="836757"/>
            <a:ext cx="8640809" cy="5184485"/>
          </a:xfrm>
          <a:prstGeom prst="rect">
            <a:avLst/>
          </a:prstGeom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A71080-1B1F-4582-8AEB-CA27E5F0CE3F}"/>
              </a:ext>
            </a:extLst>
          </p:cNvPr>
          <p:cNvSpPr txBox="1"/>
          <p:nvPr/>
        </p:nvSpPr>
        <p:spPr>
          <a:xfrm>
            <a:off x="4932040" y="119675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&lt;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9F6602-9E1D-4FE7-9FD2-2DD471DEB238}"/>
              </a:ext>
            </a:extLst>
          </p:cNvPr>
          <p:cNvSpPr txBox="1"/>
          <p:nvPr/>
        </p:nvSpPr>
        <p:spPr>
          <a:xfrm>
            <a:off x="4932040" y="178152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&gt;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BD84DD-44FB-432E-83C6-CBFDFF8B78D8}"/>
              </a:ext>
            </a:extLst>
          </p:cNvPr>
          <p:cNvSpPr txBox="1"/>
          <p:nvPr/>
        </p:nvSpPr>
        <p:spPr>
          <a:xfrm>
            <a:off x="4940027" y="236630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&lt;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6C2256-910E-455F-9719-322F434E63FE}"/>
              </a:ext>
            </a:extLst>
          </p:cNvPr>
          <p:cNvSpPr txBox="1"/>
          <p:nvPr/>
        </p:nvSpPr>
        <p:spPr>
          <a:xfrm>
            <a:off x="4932040" y="291067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&gt;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F7CE9A-787B-4666-9295-14966215925D}"/>
              </a:ext>
            </a:extLst>
          </p:cNvPr>
          <p:cNvSpPr txBox="1"/>
          <p:nvPr/>
        </p:nvSpPr>
        <p:spPr>
          <a:xfrm>
            <a:off x="4932040" y="345986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&gt;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5BF562-24BB-44BA-A523-F0CBB41ECB4D}"/>
              </a:ext>
            </a:extLst>
          </p:cNvPr>
          <p:cNvSpPr txBox="1"/>
          <p:nvPr/>
        </p:nvSpPr>
        <p:spPr>
          <a:xfrm>
            <a:off x="4940027" y="403981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&lt;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046DAB-A7A7-4458-8243-C845AE0EE73F}"/>
              </a:ext>
            </a:extLst>
          </p:cNvPr>
          <p:cNvSpPr txBox="1"/>
          <p:nvPr/>
        </p:nvSpPr>
        <p:spPr>
          <a:xfrm>
            <a:off x="4940027" y="45796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&gt;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059D92-4728-4E90-B704-FBE328F8D210}"/>
              </a:ext>
            </a:extLst>
          </p:cNvPr>
          <p:cNvSpPr txBox="1"/>
          <p:nvPr/>
        </p:nvSpPr>
        <p:spPr>
          <a:xfrm>
            <a:off x="4940027" y="515485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378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3DA169-2C63-4D64-8D52-CA6FEBB25D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51" y="2312876"/>
            <a:ext cx="9083498" cy="2232248"/>
          </a:xfrm>
          <a:prstGeom prst="rect">
            <a:avLst/>
          </a:prstGeom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4DDD1C6-AC28-4359-8D9F-4CD99AFEE45D}"/>
              </a:ext>
            </a:extLst>
          </p:cNvPr>
          <p:cNvSpPr txBox="1"/>
          <p:nvPr/>
        </p:nvSpPr>
        <p:spPr>
          <a:xfrm>
            <a:off x="1691680" y="321297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B6FC7B-EF08-4027-AFF8-A78013C37021}"/>
              </a:ext>
            </a:extLst>
          </p:cNvPr>
          <p:cNvSpPr txBox="1"/>
          <p:nvPr/>
        </p:nvSpPr>
        <p:spPr>
          <a:xfrm>
            <a:off x="2987824" y="321297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E70E60-7854-4082-8CBF-02CFD8C340C1}"/>
              </a:ext>
            </a:extLst>
          </p:cNvPr>
          <p:cNvSpPr txBox="1"/>
          <p:nvPr/>
        </p:nvSpPr>
        <p:spPr>
          <a:xfrm>
            <a:off x="4430606" y="321297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28C659-C436-44B4-88B7-1AFF6609FDD5}"/>
              </a:ext>
            </a:extLst>
          </p:cNvPr>
          <p:cNvSpPr txBox="1"/>
          <p:nvPr/>
        </p:nvSpPr>
        <p:spPr>
          <a:xfrm>
            <a:off x="5796136" y="32171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C2D5BA-4484-486C-A04D-EF12EC7A452E}"/>
              </a:ext>
            </a:extLst>
          </p:cNvPr>
          <p:cNvSpPr txBox="1"/>
          <p:nvPr/>
        </p:nvSpPr>
        <p:spPr>
          <a:xfrm>
            <a:off x="7092280" y="321297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2FFE73-0F64-4A70-84A8-67F08BEB1FE3}"/>
              </a:ext>
            </a:extLst>
          </p:cNvPr>
          <p:cNvSpPr txBox="1"/>
          <p:nvPr/>
        </p:nvSpPr>
        <p:spPr>
          <a:xfrm>
            <a:off x="1698551" y="379775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EC34639-7C21-44E1-9A6C-4ACCCE026359}"/>
              </a:ext>
            </a:extLst>
          </p:cNvPr>
          <p:cNvSpPr txBox="1"/>
          <p:nvPr/>
        </p:nvSpPr>
        <p:spPr>
          <a:xfrm>
            <a:off x="2994695" y="379774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7F4F17-3FC6-450F-85C9-3FC916E5A443}"/>
              </a:ext>
            </a:extLst>
          </p:cNvPr>
          <p:cNvSpPr txBox="1"/>
          <p:nvPr/>
        </p:nvSpPr>
        <p:spPr>
          <a:xfrm>
            <a:off x="4443040" y="379774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C61F58-48B2-4A08-BDD9-BFBA29770307}"/>
              </a:ext>
            </a:extLst>
          </p:cNvPr>
          <p:cNvSpPr txBox="1"/>
          <p:nvPr/>
        </p:nvSpPr>
        <p:spPr>
          <a:xfrm>
            <a:off x="5790672" y="379774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7CF7D00-033A-40D3-9053-68897F7C3819}"/>
              </a:ext>
            </a:extLst>
          </p:cNvPr>
          <p:cNvSpPr txBox="1"/>
          <p:nvPr/>
        </p:nvSpPr>
        <p:spPr>
          <a:xfrm>
            <a:off x="7086816" y="379241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419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D5B0F7A-7B0E-4E86-8C3A-2AE0FD9E9D8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En résumé...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0264-4888-43D0-A46F-0CF5966B8AF7}"/>
              </a:ext>
            </a:extLst>
          </p:cNvPr>
          <p:cNvSpPr txBox="1"/>
          <p:nvPr/>
        </p:nvSpPr>
        <p:spPr>
          <a:xfrm>
            <a:off x="0" y="58477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d’un objet, c’est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place qu’il occupe dans l’espace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 On parle aussi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contenance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ou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volume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32C315-9163-4A58-A4BA-B7254486D205}"/>
              </a:ext>
            </a:extLst>
          </p:cNvPr>
          <p:cNvSpPr txBox="1"/>
          <p:nvPr/>
        </p:nvSpPr>
        <p:spPr>
          <a:xfrm>
            <a:off x="0" y="215443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Pour comparer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d’objets, je peux utiliser un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contenu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(de l’eau, de la farine, du sable…) et le transvaser dans les différents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contenants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7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mesurerons la capacité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 différents contenants en utilisant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unité de mesure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4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commencer à travailler sur une grandeur : 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871CDB-77D8-47BB-A91D-5CF8C2057B2B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Quelqu’un pourrait-il expliquer ce qu’est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 d’un objet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404307-4B92-4C53-B787-1C65E9DDFFB3}"/>
              </a:ext>
            </a:extLst>
          </p:cNvPr>
          <p:cNvSpPr txBox="1"/>
          <p:nvPr/>
        </p:nvSpPr>
        <p:spPr>
          <a:xfrm>
            <a:off x="0" y="2154436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capacité, c’est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9F671A-1590-4961-9817-F6F81BB3BF80}"/>
              </a:ext>
            </a:extLst>
          </p:cNvPr>
          <p:cNvSpPr txBox="1"/>
          <p:nvPr/>
        </p:nvSpPr>
        <p:spPr>
          <a:xfrm>
            <a:off x="3059832" y="2154436"/>
            <a:ext cx="608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volume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d’un objet, c’est-à-dire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846A82-2EE2-48E6-BC65-30165814CDBD}"/>
              </a:ext>
            </a:extLst>
          </p:cNvPr>
          <p:cNvSpPr txBox="1"/>
          <p:nvPr/>
        </p:nvSpPr>
        <p:spPr>
          <a:xfrm>
            <a:off x="2654" y="2646879"/>
            <a:ext cx="914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place qu’occupe cet objet dans l’espace.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6B8DD36E-5A55-43E7-B6E2-DF750E0EC9C4}"/>
              </a:ext>
            </a:extLst>
          </p:cNvPr>
          <p:cNvSpPr/>
          <p:nvPr/>
        </p:nvSpPr>
        <p:spPr>
          <a:xfrm>
            <a:off x="2123728" y="3933056"/>
            <a:ext cx="3384376" cy="230425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2AC7720-BCED-4E2D-8913-6A45FC6EEF61}"/>
              </a:ext>
            </a:extLst>
          </p:cNvPr>
          <p:cNvCxnSpPr>
            <a:cxnSpLocks/>
          </p:cNvCxnSpPr>
          <p:nvPr/>
        </p:nvCxnSpPr>
        <p:spPr>
          <a:xfrm>
            <a:off x="2339752" y="6453336"/>
            <a:ext cx="2448272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D1722DC-3118-451B-B96D-F7B1C3B80616}"/>
              </a:ext>
            </a:extLst>
          </p:cNvPr>
          <p:cNvCxnSpPr>
            <a:cxnSpLocks/>
          </p:cNvCxnSpPr>
          <p:nvPr/>
        </p:nvCxnSpPr>
        <p:spPr>
          <a:xfrm flipV="1">
            <a:off x="5148064" y="5692117"/>
            <a:ext cx="720080" cy="658341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1BC94B1-C51F-4876-B2B3-5F3D301E9F47}"/>
              </a:ext>
            </a:extLst>
          </p:cNvPr>
          <p:cNvCxnSpPr>
            <a:cxnSpLocks/>
          </p:cNvCxnSpPr>
          <p:nvPr/>
        </p:nvCxnSpPr>
        <p:spPr>
          <a:xfrm>
            <a:off x="4599434" y="4581128"/>
            <a:ext cx="0" cy="150984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9" grpId="0"/>
      <p:bldP spid="9" grpId="1"/>
      <p:bldP spid="10" grpId="0"/>
      <p:bldP spid="10" grpId="1"/>
      <p:bldP spid="6" grpId="0"/>
      <p:bldP spid="6" grpId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Prenons quelques exemples.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871CDB-77D8-47BB-A91D-5CF8C2057B2B}"/>
              </a:ext>
            </a:extLst>
          </p:cNvPr>
          <p:cNvSpPr txBox="1"/>
          <p:nvPr/>
        </p:nvSpPr>
        <p:spPr>
          <a:xfrm>
            <a:off x="0" y="5075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d’une bouteille d’eau, c’est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volume d’eau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qu’on peut mettre à l’intérieur. </a:t>
            </a:r>
          </a:p>
        </p:txBody>
      </p:sp>
      <p:pic>
        <p:nvPicPr>
          <p:cNvPr id="13" name="Image 12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37C6C1A8-7463-4C22-B03E-11D219000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97" y="1584760"/>
            <a:ext cx="3179005" cy="47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Prenons quelques exemples.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871CDB-77D8-47BB-A91D-5CF8C2057B2B}"/>
              </a:ext>
            </a:extLst>
          </p:cNvPr>
          <p:cNvSpPr txBox="1"/>
          <p:nvPr/>
        </p:nvSpPr>
        <p:spPr>
          <a:xfrm>
            <a:off x="0" y="5075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d’un pot de mayonnaise, c’est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volume de mayonnaise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qu’on peut mettre à l’intérieur.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DA5150-842F-40B6-8CE1-9C506D726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7845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Prenons quelques exemples.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871CDB-77D8-47BB-A91D-5CF8C2057B2B}"/>
              </a:ext>
            </a:extLst>
          </p:cNvPr>
          <p:cNvSpPr txBox="1"/>
          <p:nvPr/>
        </p:nvSpPr>
        <p:spPr>
          <a:xfrm>
            <a:off x="0" y="5075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d’une valise, c’est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volume d’affaires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qu’on peut mettre à l’intérieur.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4FD083-586B-4EA0-88B4-A7678AB7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2" y="2094609"/>
            <a:ext cx="349431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Prenons quelques exemples.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871CDB-77D8-47BB-A91D-5CF8C2057B2B}"/>
              </a:ext>
            </a:extLst>
          </p:cNvPr>
          <p:cNvSpPr txBox="1"/>
          <p:nvPr/>
        </p:nvSpPr>
        <p:spPr>
          <a:xfrm>
            <a:off x="0" y="5075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capacité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d’une piscine, c’est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volume d’eau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qu’on doit mettre pour la remplir. </a:t>
            </a:r>
          </a:p>
        </p:txBody>
      </p:sp>
      <p:pic>
        <p:nvPicPr>
          <p:cNvPr id="3" name="Image 2" descr="Une image contenant conteneur, en bois&#10;&#10;Description générée automatiquement">
            <a:extLst>
              <a:ext uri="{FF2B5EF4-FFF2-40B4-BE49-F238E27FC236}">
                <a16:creationId xmlns:a16="http://schemas.microsoft.com/office/drawing/2014/main" id="{08077D5C-8429-4B09-957A-1B71DBEF8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000" y="2092302"/>
            <a:ext cx="7366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10005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Mais comparer la capacité d’objets 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difficile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surtout quand ils n’ont pas la même forme.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79076C-6A73-4D7C-B0A9-6A3AC648D12B}"/>
              </a:ext>
            </a:extLst>
          </p:cNvPr>
          <p:cNvSpPr txBox="1"/>
          <p:nvPr/>
        </p:nvSpPr>
        <p:spPr>
          <a:xfrm>
            <a:off x="3932287" y="2077735"/>
            <a:ext cx="12794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9F7A58-55AC-413E-A29C-E58A3D43FC79}"/>
              </a:ext>
            </a:extLst>
          </p:cNvPr>
          <p:cNvSpPr txBox="1"/>
          <p:nvPr/>
        </p:nvSpPr>
        <p:spPr>
          <a:xfrm>
            <a:off x="0" y="-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nous amuser à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comparer la capacité d’objets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DEC21D-8E9D-434C-8DCF-D64EA642C5F2}"/>
              </a:ext>
            </a:extLst>
          </p:cNvPr>
          <p:cNvSpPr txBox="1"/>
          <p:nvPr/>
        </p:nvSpPr>
        <p:spPr>
          <a:xfrm>
            <a:off x="0" y="47596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Laquelle des deux boites peut contenir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plus grand volume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?</a:t>
            </a:r>
          </a:p>
        </p:txBody>
      </p:sp>
      <p:pic>
        <p:nvPicPr>
          <p:cNvPr id="18" name="Image 17" descr="Une image contenant boîte, brique&#10;&#10;Description générée automatiquement">
            <a:extLst>
              <a:ext uri="{FF2B5EF4-FFF2-40B4-BE49-F238E27FC236}">
                <a16:creationId xmlns:a16="http://schemas.microsoft.com/office/drawing/2014/main" id="{427AFDED-2A18-438D-AC39-BC0E46374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94" y="2524406"/>
            <a:ext cx="2923790" cy="2217746"/>
          </a:xfrm>
          <a:prstGeom prst="rect">
            <a:avLst/>
          </a:prstGeom>
        </p:spPr>
      </p:pic>
      <p:pic>
        <p:nvPicPr>
          <p:cNvPr id="20" name="Image 19" descr="Une image contenant conteneur, boîte, brique&#10;&#10;Description générée automatiquement">
            <a:extLst>
              <a:ext uri="{FF2B5EF4-FFF2-40B4-BE49-F238E27FC236}">
                <a16:creationId xmlns:a16="http://schemas.microsoft.com/office/drawing/2014/main" id="{86B1D3A1-57C0-4C77-9E37-3DFD3A1F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7616" y="2691382"/>
            <a:ext cx="2923790" cy="18002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294DE0A-B427-49E9-A2D5-000F07C3959C}"/>
              </a:ext>
            </a:extLst>
          </p:cNvPr>
          <p:cNvSpPr txBox="1"/>
          <p:nvPr/>
        </p:nvSpPr>
        <p:spPr>
          <a:xfrm>
            <a:off x="0" y="57769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Impossible à dire comme ça...</a:t>
            </a:r>
          </a:p>
        </p:txBody>
      </p:sp>
    </p:spTree>
    <p:extLst>
      <p:ext uri="{BB962C8B-B14F-4D97-AF65-F5344CB8AC3E}">
        <p14:creationId xmlns:p14="http://schemas.microsoft.com/office/powerpoint/2010/main" val="25340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  <p:bldP spid="14" grpId="0"/>
      <p:bldP spid="16" grpId="0"/>
      <p:bldP spid="16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10005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Alors comment allons-nous faire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9F7A58-55AC-413E-A29C-E58A3D43FC79}"/>
              </a:ext>
            </a:extLst>
          </p:cNvPr>
          <p:cNvSpPr txBox="1"/>
          <p:nvPr/>
        </p:nvSpPr>
        <p:spPr>
          <a:xfrm>
            <a:off x="0" y="-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nous amuser à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comparer la capacité d’objets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pic>
        <p:nvPicPr>
          <p:cNvPr id="18" name="Image 17" descr="Une image contenant boîte, brique&#10;&#10;Description générée automatiquement">
            <a:extLst>
              <a:ext uri="{FF2B5EF4-FFF2-40B4-BE49-F238E27FC236}">
                <a16:creationId xmlns:a16="http://schemas.microsoft.com/office/drawing/2014/main" id="{427AFDED-2A18-438D-AC39-BC0E46374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94" y="2524406"/>
            <a:ext cx="2923790" cy="2217746"/>
          </a:xfrm>
          <a:prstGeom prst="rect">
            <a:avLst/>
          </a:prstGeom>
        </p:spPr>
      </p:pic>
      <p:pic>
        <p:nvPicPr>
          <p:cNvPr id="20" name="Image 19" descr="Une image contenant conteneur, boîte, brique&#10;&#10;Description générée automatiquement">
            <a:extLst>
              <a:ext uri="{FF2B5EF4-FFF2-40B4-BE49-F238E27FC236}">
                <a16:creationId xmlns:a16="http://schemas.microsoft.com/office/drawing/2014/main" id="{86B1D3A1-57C0-4C77-9E37-3DFD3A1F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7616" y="2691382"/>
            <a:ext cx="2923790" cy="1800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F61520-7DDC-4132-B804-D8031C6E51B0}"/>
              </a:ext>
            </a:extLst>
          </p:cNvPr>
          <p:cNvSpPr txBox="1"/>
          <p:nvPr/>
        </p:nvSpPr>
        <p:spPr>
          <a:xfrm>
            <a:off x="6228184" y="1000516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idées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108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BB86A1F-6F39-4476-8B92-0B4881CD9FDA}"/>
              </a:ext>
            </a:extLst>
          </p:cNvPr>
          <p:cNvSpPr txBox="1"/>
          <p:nvPr/>
        </p:nvSpPr>
        <p:spPr>
          <a:xfrm>
            <a:off x="0" y="10005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Alors comment allons-nous faire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9F7A58-55AC-413E-A29C-E58A3D43FC79}"/>
              </a:ext>
            </a:extLst>
          </p:cNvPr>
          <p:cNvSpPr txBox="1"/>
          <p:nvPr/>
        </p:nvSpPr>
        <p:spPr>
          <a:xfrm>
            <a:off x="0" y="-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nous amuser à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comparer la capacité d’objets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F61520-7DDC-4132-B804-D8031C6E51B0}"/>
              </a:ext>
            </a:extLst>
          </p:cNvPr>
          <p:cNvSpPr txBox="1"/>
          <p:nvPr/>
        </p:nvSpPr>
        <p:spPr>
          <a:xfrm>
            <a:off x="6228184" y="1000516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idées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10F1D1-BA4A-44C4-B333-30F137DE867C}"/>
              </a:ext>
            </a:extLst>
          </p:cNvPr>
          <p:cNvSpPr txBox="1"/>
          <p:nvPr/>
        </p:nvSpPr>
        <p:spPr>
          <a:xfrm>
            <a:off x="0" y="15852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devoir utiliser un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contenu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c’est-à-dire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BC684F-4DD5-4401-A38E-F2D8DE833C5C}"/>
              </a:ext>
            </a:extLst>
          </p:cNvPr>
          <p:cNvSpPr txBox="1"/>
          <p:nvPr/>
        </p:nvSpPr>
        <p:spPr>
          <a:xfrm>
            <a:off x="0" y="207773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quelque chose qui nous servira à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remplir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les objets, afin de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CE6153-86FE-4C4F-B6DA-C836F4684D6C}"/>
              </a:ext>
            </a:extLst>
          </p:cNvPr>
          <p:cNvSpPr txBox="1"/>
          <p:nvPr/>
        </p:nvSpPr>
        <p:spPr>
          <a:xfrm>
            <a:off x="2627784" y="2570177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comparer leur volume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Image 2" descr="Une image contenant fruit, noix, alimentation, pile&#10;&#10;Description générée automatiquement">
            <a:extLst>
              <a:ext uri="{FF2B5EF4-FFF2-40B4-BE49-F238E27FC236}">
                <a16:creationId xmlns:a16="http://schemas.microsoft.com/office/drawing/2014/main" id="{AFF0791E-04FA-4B67-8EF9-FD7B9B5EF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10" y="3429000"/>
            <a:ext cx="525018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4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4322</TotalTime>
  <Words>375</Words>
  <Application>Microsoft Office PowerPoint</Application>
  <PresentationFormat>Affichage à l'écran (4:3)</PresentationFormat>
  <Paragraphs>59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Calibri</vt:lpstr>
      <vt:lpstr>Maiandra GD</vt:lpstr>
      <vt:lpstr>Arial</vt:lpstr>
      <vt:lpstr>Thème Office</vt:lpstr>
      <vt:lpstr>Les capacités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229</cp:revision>
  <dcterms:created xsi:type="dcterms:W3CDTF">2013-01-30T16:02:59Z</dcterms:created>
  <dcterms:modified xsi:type="dcterms:W3CDTF">2021-04-21T06:07:44Z</dcterms:modified>
</cp:coreProperties>
</file>