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FD91-D4DB-40CE-8625-D903060F017D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06A6-19B9-4722-BFB3-6C4CE80C6A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58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06A6-19B9-4722-BFB3-6C4CE80C6A4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83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7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6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45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1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86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0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96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9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30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4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80B1-6271-4092-8D76-811DD1FB9308}" type="datetimeFigureOut">
              <a:rPr lang="fr-FR" smtClean="0"/>
              <a:t>04/09/2016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0B8A-52CD-4D4E-971A-2D99F7978C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7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longueurs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- </a:t>
            </a:r>
            <a:r>
              <a:rPr lang="fr-FR" i="1" dirty="0"/>
              <a:t>Mesure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9512" y="4357688"/>
            <a:ext cx="87129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Utiliser des rapports connus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5496" y="-27384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Il sait que…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851" y="1613216"/>
            <a:ext cx="1965869" cy="1023695"/>
          </a:xfrm>
          <a:prstGeom prst="wedgeRoundRectCallout">
            <a:avLst>
              <a:gd name="adj1" fmla="val 64717"/>
              <a:gd name="adj2" fmla="val 15571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7504" y="1700808"/>
            <a:ext cx="198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km =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1 000 m</a:t>
            </a:r>
          </a:p>
        </p:txBody>
      </p:sp>
    </p:spTree>
    <p:extLst>
      <p:ext uri="{BB962C8B-B14F-4D97-AF65-F5344CB8AC3E}">
        <p14:creationId xmlns:p14="http://schemas.microsoft.com/office/powerpoint/2010/main" val="22282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5496" y="-27384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cette connaissance, il peut faire des conversions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sans utiliser de tableau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!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85851" y="1613216"/>
            <a:ext cx="1965869" cy="1023695"/>
          </a:xfrm>
          <a:prstGeom prst="wedgeRoundRectCallout">
            <a:avLst>
              <a:gd name="adj1" fmla="val 64717"/>
              <a:gd name="adj2" fmla="val 15571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7504" y="1700808"/>
            <a:ext cx="198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km =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1 000 m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358690" y="1700808"/>
            <a:ext cx="4896544" cy="1440160"/>
          </a:xfrm>
          <a:prstGeom prst="wedgeRoundRectCallout">
            <a:avLst>
              <a:gd name="adj1" fmla="val -44065"/>
              <a:gd name="adj2" fmla="val 9484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369517" y="1844824"/>
            <a:ext cx="4874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2 km c’est 2 fois 1 km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donc 2 km c’est 2 fois 1 000 m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Maiandra GD" panose="020E0502030308020204" pitchFamily="34" charset="0"/>
              </a:rPr>
              <a:t>2 km = 2 000 m </a:t>
            </a:r>
            <a:r>
              <a:rPr lang="fr-FR" sz="2400" b="1" dirty="0">
                <a:latin typeface="Maiandra GD" panose="020E0502030308020204" pitchFamily="34" charset="0"/>
              </a:rPr>
              <a:t>!</a:t>
            </a:r>
          </a:p>
          <a:p>
            <a:pPr algn="ctr"/>
            <a:endParaRPr lang="fr-FR" sz="2400" b="1" dirty="0">
              <a:latin typeface="Maiandra GD" panose="020E0502030308020204" pitchFamily="34" charset="0"/>
            </a:endParaRPr>
          </a:p>
          <a:p>
            <a:pPr algn="ctr"/>
            <a:endParaRPr lang="fr-FR" sz="2400" b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5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9" grpId="0"/>
      <p:bldP spid="10" grpId="0" animBg="1"/>
      <p:bldP spid="10" grpId="1" animBg="1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-27384"/>
            <a:ext cx="9108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Dans la vie de tous les jours, on ne se promène pas avec un tableau de conversion. Pour pouvoir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faire les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courantes, il faut donc connaître par cœur </a:t>
            </a:r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certains rapports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2769360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7896" y="3286725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386104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32112" y="2769359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32541" y="3286725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91680" y="3861047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</p:spTree>
    <p:extLst>
      <p:ext uri="{BB962C8B-B14F-4D97-AF65-F5344CB8AC3E}">
        <p14:creationId xmlns:p14="http://schemas.microsoft.com/office/powerpoint/2010/main" val="5755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27826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cm = 10 mm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2136338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= ? mm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3437384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c’est 32 x 1 cm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68827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32 cm c’est 32 x 10 mm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47268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32 cm c’est 320 mm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1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27826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m = 100 cm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2136338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895 m = ? cm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3437384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895 m c’est 895 x 1 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68827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895 m c’est 895 x 100 cm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47268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895 m c’est 89 500 cm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1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27826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km =1 000 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2136338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3,5 km = ? 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3437384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3,5 km c’est 3,5 x 1 km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68827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3,5 km c’est 3,5 x 1 000 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47268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3,5 km c’est 3 500 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93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Grâce à ces rapports, on peut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effectuer des conversions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27826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m = 100 cm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2136338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= ? 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3437384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c’est 6 x 100 cm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68827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c’est 6 x 1 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47268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600 cm c’est 6 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0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À vous de jouer !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9512" y="2782669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Je sais que 1 m = 100 cm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2136338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= ? m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9512" y="3437384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c’est 6 x 100 cm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9512" y="4068827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600 cm c’est 6 x 1 m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9512" y="4726885"/>
            <a:ext cx="557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600 cm c’est 6 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5575976" cy="3380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144" y="2136338"/>
            <a:ext cx="8816336" cy="453302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53197" y="2291161"/>
            <a:ext cx="4490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a) 14 cm = 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254 cm =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6,7 cm =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36 m =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54,7 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132,5 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56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13,8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1,2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0" y="2271741"/>
            <a:ext cx="4552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b) 70 mm = 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180 mm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300 cm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650 cm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67 000 m = 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3 500 m = 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4572000" y="2136338"/>
            <a:ext cx="0" cy="45330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78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7896" y="188641"/>
            <a:ext cx="380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cm = 		mm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896" y="706006"/>
            <a:ext cx="4240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m = 		cm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128032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km = 		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32112" y="188640"/>
            <a:ext cx="9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932541" y="706006"/>
            <a:ext cx="127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91680" y="1280328"/>
            <a:ext cx="14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1 000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27984" y="162506"/>
            <a:ext cx="4696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144" y="2136338"/>
            <a:ext cx="8816336" cy="453302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3197" y="2291161"/>
            <a:ext cx="4490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a) 14 cm = 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254 cm =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6,7 cm =	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36 m =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54,7 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132,5 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56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13,8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1,2 km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2271741"/>
            <a:ext cx="4552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b) 70 mm = 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180 mm = 	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300 cm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650 cm = 	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67 000 m = 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3 500 m = 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572000" y="2136338"/>
            <a:ext cx="0" cy="45330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53196" y="2276872"/>
            <a:ext cx="4490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a) 14 cm = 140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254 cm =	2 540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6,7 cm = 67		mm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36 m = 3 600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54,7 m = 5 470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132,5 m = 13 250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56 km = 56 000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13,8 km = 13 800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1,2 km = 1 200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2263512"/>
            <a:ext cx="45520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b) 70 mm = 7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180 mm = 	18		cm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300 cm = 	3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650 cm = 	6,5		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67 000 m = 67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  <a:p>
            <a:r>
              <a:rPr lang="en-US" sz="2800" dirty="0">
                <a:solidFill>
                  <a:srgbClr val="00B050"/>
                </a:solidFill>
                <a:latin typeface="Maiandra GD" panose="020E0502030308020204" pitchFamily="34" charset="0"/>
              </a:rPr>
              <a:t>3 500 m = 3,5		km</a:t>
            </a:r>
            <a:endParaRPr lang="fr-FR" sz="28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26" grpId="0"/>
      <p:bldP spid="26" grpId="1"/>
      <p:bldP spid="27" grpId="0"/>
      <p:bldP spid="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90107" y="938548"/>
            <a:ext cx="2149645" cy="1012206"/>
          </a:xfrm>
          <a:prstGeom prst="wedgeRoundRectCallout">
            <a:avLst>
              <a:gd name="adj1" fmla="val 63503"/>
              <a:gd name="adj2" fmla="val 22940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90107" y="102915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OK, c’est parti !</a:t>
            </a:r>
          </a:p>
        </p:txBody>
      </p:sp>
    </p:spTree>
    <p:extLst>
      <p:ext uri="{BB962C8B-B14F-4D97-AF65-F5344CB8AC3E}">
        <p14:creationId xmlns:p14="http://schemas.microsoft.com/office/powerpoint/2010/main" val="17114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2" grpId="0" animBg="1"/>
      <p:bldP spid="12" grpId="1" animBg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27584" y="955587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Euh… Ça fait combien de tours tout ça ??</a:t>
            </a:r>
          </a:p>
        </p:txBody>
      </p:sp>
      <p:sp>
        <p:nvSpPr>
          <p:cNvPr id="11" name="Pensées 10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99592" y="10045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Alors, un tour c’est 400 m et je dois courir 2 km.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5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2 km, ça doit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2 000 m.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5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2 000 c’est… 5 fois 400.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56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50408" y="978646"/>
            <a:ext cx="3600400" cy="194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Pour t’échauffer, tu vas faire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des tours de piste. 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Tu dois courir 2km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Allez, c’est parti !!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73334" y="116676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Je dois donc faire 5 tours de piste !</a:t>
            </a:r>
          </a:p>
        </p:txBody>
      </p:sp>
      <p:sp>
        <p:nvSpPr>
          <p:cNvPr id="9" name="Pensées 8"/>
          <p:cNvSpPr/>
          <p:nvPr/>
        </p:nvSpPr>
        <p:spPr>
          <a:xfrm>
            <a:off x="190108" y="188641"/>
            <a:ext cx="4659330" cy="2734222"/>
          </a:xfrm>
          <a:prstGeom prst="cloudCallout">
            <a:avLst>
              <a:gd name="adj1" fmla="val 8638"/>
              <a:gd name="adj2" fmla="val 798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7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gol.fr/images/coure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87784"/>
            <a:ext cx="3607911" cy="29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rkin.com/wp-content/uploads/2013/01/entraineur_300x225_kjhmq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712155"/>
            <a:ext cx="2686422" cy="282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5350407" y="801065"/>
            <a:ext cx="3610863" cy="2299378"/>
          </a:xfrm>
          <a:prstGeom prst="wedgeRoundRectCallout">
            <a:avLst>
              <a:gd name="adj1" fmla="val 8935"/>
              <a:gd name="adj2" fmla="val 7763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65255" y="1292567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C’est ça champion, tu as tout compris !</a:t>
            </a:r>
          </a:p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Alors, AU TRAVAIL !!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90107" y="938548"/>
            <a:ext cx="2149645" cy="1554348"/>
          </a:xfrm>
          <a:prstGeom prst="wedgeRoundRectCallout">
            <a:avLst>
              <a:gd name="adj1" fmla="val 75853"/>
              <a:gd name="adj2" fmla="val 13262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90107" y="102915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C’est parti pour 5 tours de piste !</a:t>
            </a:r>
          </a:p>
        </p:txBody>
      </p:sp>
    </p:spTree>
    <p:extLst>
      <p:ext uri="{BB962C8B-B14F-4D97-AF65-F5344CB8AC3E}">
        <p14:creationId xmlns:p14="http://schemas.microsoft.com/office/powerpoint/2010/main" val="354846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-2.22222E-6 C 0.00972 -0.00301 0.00434 -0.00278 0.01615 0.00232 C 0.02899 0.00787 0.04306 0.0037 0.05642 0.00463 C 0.09028 0.0037 0.12413 0.00463 0.15799 0.00232 C 0.17517 0.00093 0.1941 -0.00764 0.21128 -0.01042 C 0.2191 -0.01389 0.22517 -0.01759 0.23229 -0.02338 C 0.23455 -0.02523 0.23628 -0.02847 0.23872 -0.02986 C 0.24219 -0.03218 0.24635 -0.03218 0.25 -0.03426 C 0.26337 -0.04236 0.27535 -0.05393 0.28872 -0.06204 C 0.30608 -0.07292 0.28368 -0.05486 0.30156 -0.06852 C 0.3125 -0.07708 0.32448 -0.08588 0.33715 -0.09005 C 0.35035 -0.10069 0.3651 -0.10856 0.37882 -0.11805 C 0.38872 -0.12477 0.39722 -0.13588 0.40625 -0.14375 C 0.41024 -0.14722 0.41753 -0.15185 0.42083 -0.15671 C 0.425 -0.16273 0.42726 -0.17106 0.43212 -0.17616 C 0.43472 -0.17893 0.43785 -0.18148 0.44028 -0.18472 C 0.44514 -0.1912 0.44635 -0.19954 0.45156 -0.20625 C 0.45399 -0.21528 0.45677 -0.22037 0.46285 -0.22546 C 0.46875 -0.24097 0.47274 -0.25833 0.48229 -0.2706 C 0.48576 -0.28032 0.48715 -0.28796 0.49201 -0.29653 C 0.49392 -0.31574 0.49878 -0.33426 0.5033 -0.35278 C 0.50573 -0.3625 0.50556 -0.37268 0.50799 -0.38264 C 0.51215 -0.41829 0.51649 -0.39167 0.51128 -0.4493 C 0.51059 -0.45787 0.50122 -0.47639 0.49844 -0.48356 C 0.49132 -0.50208 0.48368 -0.52477 0.47257 -0.53958 C 0.46997 -0.54792 0.46806 -0.55741 0.46458 -0.56528 C 0.4625 -0.56968 0.45799 -0.57824 0.45799 -0.57824 C 0.45226 -0.60231 0.43073 -0.6081 0.41458 -0.61481 C 0.40799 -0.61759 0.40174 -0.62268 0.39497 -0.62338 C 0.38872 -0.62407 0.38229 -0.62477 0.37587 -0.62546 C 0.35 -0.63287 0.36094 -0.63009 0.34358 -0.63426 C 0.28924 -0.63356 0.23507 -0.63333 0.18073 -0.63194 C 0.16424 -0.63148 0.14306 -0.61065 0.12587 -0.60625 C 0.11771 -0.60185 0.1099 -0.59699 0.10139 -0.59329 C 0.0908 -0.58843 0.07899 -0.58611 0.06927 -0.57824 C 0.06632 -0.57593 0.06424 -0.57222 0.06128 -0.56968 C 0.05122 -0.56111 0.03715 -0.55301 0.02587 -0.54815 C 0.01111 -0.53356 -0.00573 -0.51944 -0.01927 -0.50301 C -0.02118 -0.50069 -0.02222 -0.49699 -0.02413 -0.49444 C -0.02882 -0.48773 -0.03872 -0.475 -0.03872 -0.475 C -0.0434 -0.46018 -0.05052 -0.44699 -0.05486 -0.43194 C -0.05625 -0.42708 -0.05712 -0.42199 -0.05799 -0.4169 C -0.05868 -0.41343 -0.05885 -0.40972 -0.05972 -0.40625 C -0.06163 -0.39954 -0.06649 -0.38912 -0.06927 -0.38264 C -0.07222 -0.36134 -0.07743 -0.34352 -0.08073 -0.32222 C -0.08299 -0.28495 -0.0934 -0.23634 -0.06771 -0.21042 C -0.06667 -0.20625 -0.06667 -0.20116 -0.06458 -0.19768 C -0.06302 -0.19514 -0.0599 -0.19537 -0.05799 -0.19329 C -0.0566 -0.19167 -0.05625 -0.18866 -0.05486 -0.1868 C -0.05243 -0.18356 -0.04913 -0.18171 -0.0467 -0.17824 C -0.04253 -0.17222 -0.04045 -0.16343 -0.03542 -0.1588 C -0.02795 -0.15208 -0.02031 -0.14606 -0.01285 -0.13958 C -0.0059 -0.12523 -0.01406 -0.13912 -0.00486 -0.13102 C 0.00833 -0.11921 0.01979 -0.1044 0.03542 -0.09884 C 0.04688 -0.08773 0.05729 -0.08218 0.07101 -0.07708 C 0.10729 -0.04768 0.15122 -0.04792 0.19201 -0.04514 C 0.22795 -0.0456 0.26406 -0.0456 0.3 -0.04699 C 0.34288 -0.04884 0.38594 -0.06505 0.42899 -0.0706 C 0.45191 -0.07963 0.47795 -0.08218 0.50156 -0.08356 C 0.55972 -0.09514 0.47934 -0.08032 0.55972 -0.09005 C 0.56719 -0.09097 0.59444 -0.09954 0.6 -0.10093 C 0.63056 -0.1081 0.66146 -0.11273 0.69201 -0.12014 C 0.70868 -0.12407 0.72326 -0.13102 0.74028 -0.1331 C 0.76927 -0.14143 0.79809 -0.14954 0.82726 -0.15671 C 0.84896 -0.16204 0.86997 -0.1706 0.89184 -0.17384 C 0.91128 -0.17986 0.9316 -0.18403 0.95156 -0.1868 C 1.00556 -0.20301 1.06146 -0.21782 1.11615 -0.22778 C 1.1349 -0.23125 1.15365 -0.2368 1.17257 -0.24051 C 1.19635 -0.24514 1.18368 -0.24491 1.19201 -0.24491 " pathEditMode="relative" ptsTypes="ffffffffffffffffffffffffffffffffffffffffffffffffffffffffffffffffffffA">
                                      <p:cBhvr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 animBg="1"/>
      <p:bldP spid="8" grpId="1" animBg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496" y="-27384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Mais comment a-t-il fait pour trouver la solution </a:t>
            </a:r>
            <a:r>
              <a:rPr lang="fr-FR" sz="3600" i="1" dirty="0">
                <a:solidFill>
                  <a:srgbClr val="FF0000"/>
                </a:solidFill>
                <a:latin typeface="Maiandra GD" pitchFamily="34" charset="0"/>
              </a:rPr>
              <a:t>de tête 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496" y="1054477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A-t-il sorti sa leçon de mesure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49598" y="1054476"/>
            <a:ext cx="1966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Non !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96" y="163054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A-t-il sorti son tableau de conversion 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636530" y="1630540"/>
            <a:ext cx="1615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Non 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496" y="2204864"/>
            <a:ext cx="9108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Il s’est simplement servi d’un </a:t>
            </a:r>
            <a:r>
              <a:rPr lang="fr-FR" sz="3600" b="1" i="1" dirty="0">
                <a:solidFill>
                  <a:srgbClr val="FF0000"/>
                </a:solidFill>
                <a:latin typeface="Maiandra GD" pitchFamily="34" charset="0"/>
              </a:rPr>
              <a:t>rapport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, d’une </a:t>
            </a:r>
            <a:r>
              <a:rPr lang="fr-FR" sz="3600" i="1" u="sng" dirty="0">
                <a:solidFill>
                  <a:srgbClr val="0070C0"/>
                </a:solidFill>
                <a:latin typeface="Maiandra GD" pitchFamily="34" charset="0"/>
              </a:rPr>
              <a:t>conversion</a:t>
            </a:r>
            <a:r>
              <a:rPr lang="fr-FR" sz="3600" i="1" dirty="0">
                <a:solidFill>
                  <a:srgbClr val="0070C0"/>
                </a:solidFill>
                <a:latin typeface="Maiandra GD" pitchFamily="34" charset="0"/>
              </a:rPr>
              <a:t> qu’il connait par cœur…</a:t>
            </a:r>
          </a:p>
        </p:txBody>
      </p:sp>
    </p:spTree>
    <p:extLst>
      <p:ext uri="{BB962C8B-B14F-4D97-AF65-F5344CB8AC3E}">
        <p14:creationId xmlns:p14="http://schemas.microsoft.com/office/powerpoint/2010/main" val="39804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698</Words>
  <Application>Microsoft Office PowerPoint</Application>
  <PresentationFormat>Affichage à l'écran (4:3)</PresentationFormat>
  <Paragraphs>179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Maiandra GD</vt:lpstr>
      <vt:lpstr>Wingdings</vt:lpstr>
      <vt:lpstr>Thème Office</vt:lpstr>
      <vt:lpstr>Les longueurs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Rapports entre contenants</dc:title>
  <dc:creator>Maxime Paul</dc:creator>
  <cp:keywords>Mesure, capacités</cp:keywords>
  <cp:lastModifiedBy>Maxime Paul</cp:lastModifiedBy>
  <cp:revision>56</cp:revision>
  <dcterms:created xsi:type="dcterms:W3CDTF">2013-02-02T12:39:06Z</dcterms:created>
  <dcterms:modified xsi:type="dcterms:W3CDTF">2016-09-04T15:28:53Z</dcterms:modified>
  <cp:category>Mesure</cp:category>
</cp:coreProperties>
</file>