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8" r:id="rId2"/>
    <p:sldId id="299" r:id="rId3"/>
    <p:sldId id="392" r:id="rId4"/>
    <p:sldId id="356" r:id="rId5"/>
    <p:sldId id="374" r:id="rId6"/>
    <p:sldId id="375" r:id="rId7"/>
    <p:sldId id="377" r:id="rId8"/>
    <p:sldId id="302" r:id="rId9"/>
    <p:sldId id="393" r:id="rId10"/>
    <p:sldId id="353" r:id="rId11"/>
    <p:sldId id="394" r:id="rId12"/>
    <p:sldId id="354" r:id="rId1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65" autoAdjust="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B18738-3B46-45B8-9F51-DC30949D3C90}" type="datetimeFigureOut">
              <a:rPr lang="fr-FR" smtClean="0"/>
              <a:t>03/06/2020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E09886-3185-42E2-A4F3-204E355253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8160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03/06/2020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3659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03/06/2020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6627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03/06/2020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9914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03/06/2020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4157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03/06/2020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6374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03/06/2020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6790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03/06/2020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2028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03/06/2020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5703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03/06/2020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5316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03/06/2020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0927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03/06/2020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6032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ABD257-7008-4E73-BB0B-F57FEA8C2E5E}" type="datetimeFigureOut">
              <a:rPr lang="fr-FR" smtClean="0"/>
              <a:t>03/06/2020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9326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ctrTitle"/>
          </p:nvPr>
        </p:nvSpPr>
        <p:spPr>
          <a:xfrm>
            <a:off x="215516" y="1772817"/>
            <a:ext cx="8712968" cy="2232248"/>
          </a:xfrm>
        </p:spPr>
        <p:txBody>
          <a:bodyPr>
            <a:noAutofit/>
          </a:bodyPr>
          <a:lstStyle/>
          <a:p>
            <a:pPr eaLnBrk="1" hangingPunct="1"/>
            <a:r>
              <a:rPr lang="fr-FR" sz="6600" b="1" dirty="0">
                <a:solidFill>
                  <a:srgbClr val="FF0000"/>
                </a:solidFill>
                <a:latin typeface="Maiandra GD" pitchFamily="34" charset="0"/>
              </a:rPr>
              <a:t>Seigneurs et paysans</a:t>
            </a:r>
          </a:p>
        </p:txBody>
      </p:sp>
      <p:sp>
        <p:nvSpPr>
          <p:cNvPr id="5" name="Sous-titre 2"/>
          <p:cNvSpPr>
            <a:spLocks noGrp="1"/>
          </p:cNvSpPr>
          <p:nvPr>
            <p:ph type="subTitle" idx="1"/>
          </p:nvPr>
        </p:nvSpPr>
        <p:spPr>
          <a:xfrm>
            <a:off x="535782" y="285750"/>
            <a:ext cx="6700514" cy="7143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r-FR" dirty="0"/>
              <a:t>Découverte du monde </a:t>
            </a:r>
            <a:r>
              <a:rPr lang="fr-FR"/>
              <a:t>- </a:t>
            </a:r>
            <a:r>
              <a:rPr lang="fr-FR" i="1"/>
              <a:t>Histoire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314" y="216345"/>
            <a:ext cx="740441" cy="687552"/>
          </a:xfrm>
          <a:prstGeom prst="rect">
            <a:avLst/>
          </a:prstGeom>
        </p:spPr>
      </p:pic>
      <p:sp>
        <p:nvSpPr>
          <p:cNvPr id="6" name="ZoneTexte 5"/>
          <p:cNvSpPr txBox="1">
            <a:spLocks noChangeArrowheads="1"/>
          </p:cNvSpPr>
          <p:nvPr/>
        </p:nvSpPr>
        <p:spPr bwMode="auto">
          <a:xfrm>
            <a:off x="500063" y="4357688"/>
            <a:ext cx="839241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4800" dirty="0">
                <a:solidFill>
                  <a:srgbClr val="0070C0"/>
                </a:solidFill>
                <a:latin typeface="Maiandra GD" pitchFamily="34" charset="0"/>
                <a:sym typeface="Wingdings"/>
              </a:rPr>
              <a:t></a:t>
            </a:r>
            <a:r>
              <a:rPr lang="fr-FR" sz="4800" i="1" dirty="0">
                <a:solidFill>
                  <a:srgbClr val="0070C0"/>
                </a:solidFill>
                <a:latin typeface="Maiandra GD" pitchFamily="34" charset="0"/>
                <a:sym typeface="Wingdings" pitchFamily="2" charset="2"/>
              </a:rPr>
              <a:t> Les paysans</a:t>
            </a:r>
            <a:endParaRPr lang="fr-FR" sz="4800" i="1" dirty="0">
              <a:solidFill>
                <a:srgbClr val="0070C0"/>
              </a:solidFill>
              <a:latin typeface="Maiandra GD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97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build="p"/>
      <p:bldP spid="5" grpId="1" build="p"/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3D5B0F7A-7B0E-4E86-8C3A-2AE0FD9E9D8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En résumé...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EB80264-4888-43D0-A46F-0CF5966B8AF7}"/>
              </a:ext>
            </a:extLst>
          </p:cNvPr>
          <p:cNvSpPr txBox="1"/>
          <p:nvPr/>
        </p:nvSpPr>
        <p:spPr>
          <a:xfrm>
            <a:off x="0" y="492461"/>
            <a:ext cx="9144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Les paysans se divisaient en deux catégories : les </a:t>
            </a:r>
            <a:r>
              <a:rPr lang="fr-FR" sz="3200" dirty="0">
                <a:solidFill>
                  <a:srgbClr val="FF0000"/>
                </a:solidFill>
                <a:latin typeface="Maiandra GD" panose="020E0502030308020204" pitchFamily="34" charset="0"/>
              </a:rPr>
              <a:t>serfs</a:t>
            </a:r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 et les </a:t>
            </a:r>
            <a:r>
              <a:rPr lang="fr-FR" sz="3200" dirty="0">
                <a:solidFill>
                  <a:srgbClr val="FF0000"/>
                </a:solidFill>
                <a:latin typeface="Maiandra GD" panose="020E0502030308020204" pitchFamily="34" charset="0"/>
              </a:rPr>
              <a:t>vilains</a:t>
            </a:r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.</a:t>
            </a:r>
          </a:p>
          <a:p>
            <a:pPr lvl="0"/>
            <a:endParaRPr lang="fr-FR" sz="3200" dirty="0">
              <a:solidFill>
                <a:srgbClr val="0070C0"/>
              </a:solidFill>
              <a:latin typeface="Maiandra GD" panose="020E0502030308020204" pitchFamily="34" charset="0"/>
            </a:endParaRPr>
          </a:p>
          <a:p>
            <a:pPr lvl="0"/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Les </a:t>
            </a:r>
            <a:r>
              <a:rPr lang="fr-FR" sz="3200" dirty="0">
                <a:solidFill>
                  <a:srgbClr val="FF0000"/>
                </a:solidFill>
                <a:latin typeface="Maiandra GD" panose="020E0502030308020204" pitchFamily="34" charset="0"/>
              </a:rPr>
              <a:t>serfs</a:t>
            </a:r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 n’étaient pas </a:t>
            </a:r>
            <a:r>
              <a:rPr lang="fr-FR" sz="3200" dirty="0">
                <a:solidFill>
                  <a:srgbClr val="FF0000"/>
                </a:solidFill>
                <a:latin typeface="Maiandra GD" panose="020E0502030308020204" pitchFamily="34" charset="0"/>
              </a:rPr>
              <a:t>libres</a:t>
            </a:r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 et pouvaient être vendus avec les terres. Les </a:t>
            </a:r>
            <a:r>
              <a:rPr lang="fr-FR" sz="3200" dirty="0">
                <a:solidFill>
                  <a:srgbClr val="FF0000"/>
                </a:solidFill>
                <a:latin typeface="Maiandra GD" panose="020E0502030308020204" pitchFamily="34" charset="0"/>
              </a:rPr>
              <a:t>vilains</a:t>
            </a:r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 étaient des </a:t>
            </a:r>
            <a:r>
              <a:rPr lang="fr-FR" sz="3200" dirty="0">
                <a:solidFill>
                  <a:srgbClr val="FF0000"/>
                </a:solidFill>
                <a:latin typeface="Maiandra GD" panose="020E0502030308020204" pitchFamily="34" charset="0"/>
              </a:rPr>
              <a:t>paysans libres</a:t>
            </a:r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25747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1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3D5B0F7A-7B0E-4E86-8C3A-2AE0FD9E9D8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En résumé...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EB80264-4888-43D0-A46F-0CF5966B8AF7}"/>
              </a:ext>
            </a:extLst>
          </p:cNvPr>
          <p:cNvSpPr txBox="1"/>
          <p:nvPr/>
        </p:nvSpPr>
        <p:spPr>
          <a:xfrm>
            <a:off x="0" y="492461"/>
            <a:ext cx="9144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Les paysans cultivaient une terre attribuée par le seigneur et lui devaient la </a:t>
            </a:r>
            <a:r>
              <a:rPr lang="fr-FR" sz="3200" dirty="0">
                <a:solidFill>
                  <a:srgbClr val="FF0000"/>
                </a:solidFill>
                <a:latin typeface="Maiandra GD" panose="020E0502030308020204" pitchFamily="34" charset="0"/>
              </a:rPr>
              <a:t>corvée</a:t>
            </a:r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 (travail obligatoire dû au seigneur) ainsi que des impôts (</a:t>
            </a:r>
            <a:r>
              <a:rPr lang="fr-FR" sz="3200" u="sng" dirty="0">
                <a:solidFill>
                  <a:srgbClr val="0070C0"/>
                </a:solidFill>
                <a:latin typeface="Maiandra GD" panose="020E0502030308020204" pitchFamily="34" charset="0"/>
              </a:rPr>
              <a:t>ex</a:t>
            </a:r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 : </a:t>
            </a:r>
            <a:r>
              <a:rPr lang="fr-FR" sz="3200" dirty="0">
                <a:solidFill>
                  <a:srgbClr val="FF0000"/>
                </a:solidFill>
                <a:latin typeface="Maiandra GD" panose="020E0502030308020204" pitchFamily="34" charset="0"/>
              </a:rPr>
              <a:t>la taille</a:t>
            </a:r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, </a:t>
            </a:r>
            <a:r>
              <a:rPr lang="fr-FR" sz="3200" dirty="0">
                <a:solidFill>
                  <a:srgbClr val="FF0000"/>
                </a:solidFill>
                <a:latin typeface="Maiandra GD" panose="020E0502030308020204" pitchFamily="34" charset="0"/>
              </a:rPr>
              <a:t>le cens</a:t>
            </a:r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). </a:t>
            </a:r>
          </a:p>
          <a:p>
            <a:pPr lvl="0"/>
            <a:endParaRPr lang="fr-FR" sz="3200" dirty="0">
              <a:solidFill>
                <a:srgbClr val="0070C0"/>
              </a:solidFill>
              <a:latin typeface="Maiandra GD" panose="020E0502030308020204" pitchFamily="34" charset="0"/>
            </a:endParaRPr>
          </a:p>
          <a:p>
            <a:pPr lvl="0"/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À partir de l’an 1 000, de nouveaux outils (</a:t>
            </a:r>
            <a:r>
              <a:rPr lang="fr-FR" sz="3200" dirty="0">
                <a:solidFill>
                  <a:srgbClr val="FF0000"/>
                </a:solidFill>
                <a:latin typeface="Maiandra GD" panose="020E0502030308020204" pitchFamily="34" charset="0"/>
              </a:rPr>
              <a:t>charrue</a:t>
            </a:r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, </a:t>
            </a:r>
            <a:r>
              <a:rPr lang="fr-FR" sz="3200" dirty="0">
                <a:solidFill>
                  <a:srgbClr val="FF0000"/>
                </a:solidFill>
                <a:latin typeface="Maiandra GD" panose="020E0502030308020204" pitchFamily="34" charset="0"/>
              </a:rPr>
              <a:t>herse</a:t>
            </a:r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) améliorent l’agriculture. Grâce aux </a:t>
            </a:r>
            <a:r>
              <a:rPr lang="fr-FR" sz="3200" dirty="0">
                <a:solidFill>
                  <a:srgbClr val="FF0000"/>
                </a:solidFill>
                <a:latin typeface="Maiandra GD" panose="020E0502030308020204" pitchFamily="34" charset="0"/>
              </a:rPr>
              <a:t>défrichements</a:t>
            </a:r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 (fait de transformer des terres en champs pour l’’agriculture) de nouvelles terres sont cultivées.</a:t>
            </a:r>
          </a:p>
        </p:txBody>
      </p:sp>
    </p:spTree>
    <p:extLst>
      <p:ext uri="{BB962C8B-B14F-4D97-AF65-F5344CB8AC3E}">
        <p14:creationId xmlns:p14="http://schemas.microsoft.com/office/powerpoint/2010/main" val="113914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ZoneTexte 32">
            <a:extLst>
              <a:ext uri="{FF2B5EF4-FFF2-40B4-BE49-F238E27FC236}">
                <a16:creationId xmlns:a16="http://schemas.microsoft.com/office/drawing/2014/main" id="{4A23A271-06FA-49E4-A709-A6C5F3F958D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Notre séance portait sur la période du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9790CB0-CF00-4969-850D-B33FB21B198B}"/>
              </a:ext>
            </a:extLst>
          </p:cNvPr>
          <p:cNvSpPr txBox="1"/>
          <p:nvPr/>
        </p:nvSpPr>
        <p:spPr>
          <a:xfrm>
            <a:off x="0" y="584775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moyen âge</a:t>
            </a:r>
            <a:r>
              <a:rPr kumimoji="0" lang="fr-FR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.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aiandra GD" panose="020E0502030308020204" pitchFamily="34" charset="0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2F4B71C-F5A4-4C3D-8B16-C7C9840DD7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44" r="28147"/>
          <a:stretch/>
        </p:blipFill>
        <p:spPr>
          <a:xfrm>
            <a:off x="-1017" y="3789040"/>
            <a:ext cx="9145017" cy="216024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7F6E9653-4F3E-4372-8564-6D1170D0D677}"/>
              </a:ext>
            </a:extLst>
          </p:cNvPr>
          <p:cNvSpPr txBox="1"/>
          <p:nvPr/>
        </p:nvSpPr>
        <p:spPr>
          <a:xfrm>
            <a:off x="0" y="116955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Entourons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 ce que nous avons 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évoqué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1103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  <p:bldP spid="9" grpId="0"/>
      <p:bldP spid="9" grpId="1"/>
      <p:bldP spid="10" grpId="0"/>
      <p:bldP spid="1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ZoneTexte 32">
            <a:extLst>
              <a:ext uri="{FF2B5EF4-FFF2-40B4-BE49-F238E27FC236}">
                <a16:creationId xmlns:a16="http://schemas.microsoft.com/office/drawing/2014/main" id="{4A23A271-06FA-49E4-A709-A6C5F3F958D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Nous </a:t>
            </a:r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poursuivons notre 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leçon d’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histoire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 !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94A4702-EECA-430B-81E3-C796AB89CA58}"/>
              </a:ext>
            </a:extLst>
          </p:cNvPr>
          <p:cNvSpPr txBox="1"/>
          <p:nvPr/>
        </p:nvSpPr>
        <p:spPr>
          <a:xfrm>
            <a:off x="0" y="47667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Cette leçon porte sur...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17263CD-3A2D-419D-B7AC-1D7C6BC8E5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56585" y="1916832"/>
            <a:ext cx="17849444" cy="100811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4A6A5BE-1304-4FB1-86D7-5ED6AB45A6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8248829" y="3933056"/>
            <a:ext cx="38248810" cy="216024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9790CB0-CF00-4969-850D-B33FB21B198B}"/>
              </a:ext>
            </a:extLst>
          </p:cNvPr>
          <p:cNvSpPr txBox="1"/>
          <p:nvPr/>
        </p:nvSpPr>
        <p:spPr>
          <a:xfrm>
            <a:off x="4283968" y="472163"/>
            <a:ext cx="4248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le 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moyen âge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001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22222E-6 L -3.05504 0.02129 " pathEditMode="relative" rAng="0" ptsTypes="AA">
                                      <p:cBhvr>
                                        <p:cTn id="16" dur="7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760" y="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2 1.48148E-6 L 2.17413 1.48148E-6 " pathEditMode="relative" rAng="0" ptsTypes="AA">
                                      <p:cBhvr>
                                        <p:cTn id="1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09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  <p:bldP spid="7" grpId="0"/>
      <p:bldP spid="7" grpId="1"/>
      <p:bldP spid="9" grpId="0"/>
      <p:bldP spid="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3D5B0F7A-7B0E-4E86-8C3A-2AE0FD9E9D8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Souvenons-nous…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EB80264-4888-43D0-A46F-0CF5966B8AF7}"/>
              </a:ext>
            </a:extLst>
          </p:cNvPr>
          <p:cNvSpPr txBox="1"/>
          <p:nvPr/>
        </p:nvSpPr>
        <p:spPr>
          <a:xfrm>
            <a:off x="0" y="492461"/>
            <a:ext cx="91440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Les seigneurs vivent dans des </a:t>
            </a:r>
            <a:r>
              <a:rPr lang="fr-FR" sz="3200" dirty="0">
                <a:solidFill>
                  <a:srgbClr val="FF0000"/>
                </a:solidFill>
                <a:latin typeface="Maiandra GD" panose="020E0502030308020204" pitchFamily="34" charset="0"/>
              </a:rPr>
              <a:t>châteaux</a:t>
            </a:r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 ou de </a:t>
            </a:r>
            <a:r>
              <a:rPr lang="fr-FR" sz="3200" dirty="0">
                <a:solidFill>
                  <a:srgbClr val="FF0000"/>
                </a:solidFill>
                <a:latin typeface="Maiandra GD" panose="020E0502030308020204" pitchFamily="34" charset="0"/>
              </a:rPr>
              <a:t>grandes maisons fortifiées</a:t>
            </a:r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. Ils sont entourés de </a:t>
            </a:r>
            <a:r>
              <a:rPr lang="fr-FR" sz="3200" dirty="0">
                <a:solidFill>
                  <a:srgbClr val="FF0000"/>
                </a:solidFill>
                <a:latin typeface="Maiandra GD" panose="020E0502030308020204" pitchFamily="34" charset="0"/>
              </a:rPr>
              <a:t>serviteurs</a:t>
            </a:r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 et organisent de grandes </a:t>
            </a:r>
            <a:r>
              <a:rPr lang="fr-FR" sz="3200" dirty="0">
                <a:solidFill>
                  <a:srgbClr val="FF0000"/>
                </a:solidFill>
                <a:latin typeface="Maiandra GD" panose="020E0502030308020204" pitchFamily="34" charset="0"/>
              </a:rPr>
              <a:t>réceptions</a:t>
            </a:r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.</a:t>
            </a:r>
          </a:p>
          <a:p>
            <a:pPr lvl="0"/>
            <a:endParaRPr lang="fr-FR" sz="3200" dirty="0">
              <a:solidFill>
                <a:srgbClr val="0070C0"/>
              </a:solidFill>
              <a:latin typeface="Maiandra GD" panose="020E0502030308020204" pitchFamily="34" charset="0"/>
            </a:endParaRPr>
          </a:p>
          <a:p>
            <a:pPr lvl="0"/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Les seigneurs gèrent leur </a:t>
            </a:r>
            <a:r>
              <a:rPr lang="fr-FR" sz="3200" dirty="0">
                <a:solidFill>
                  <a:srgbClr val="FF0000"/>
                </a:solidFill>
                <a:latin typeface="Maiandra GD" panose="020E0502030308020204" pitchFamily="34" charset="0"/>
              </a:rPr>
              <a:t>fief </a:t>
            </a:r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(leur</a:t>
            </a:r>
            <a:r>
              <a:rPr lang="fr-FR" sz="3200" dirty="0">
                <a:solidFill>
                  <a:srgbClr val="FF0000"/>
                </a:solidFill>
                <a:latin typeface="Maiandra GD" panose="020E0502030308020204" pitchFamily="34" charset="0"/>
              </a:rPr>
              <a:t> seigneurie</a:t>
            </a:r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) : ils doivent </a:t>
            </a:r>
            <a:r>
              <a:rPr lang="fr-FR" sz="3200" dirty="0">
                <a:solidFill>
                  <a:srgbClr val="FF0000"/>
                </a:solidFill>
                <a:latin typeface="Maiandra GD" panose="020E0502030308020204" pitchFamily="34" charset="0"/>
              </a:rPr>
              <a:t>protéger les paysans</a:t>
            </a:r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, </a:t>
            </a:r>
            <a:r>
              <a:rPr lang="fr-FR" sz="3200" dirty="0">
                <a:solidFill>
                  <a:srgbClr val="FF0000"/>
                </a:solidFill>
                <a:latin typeface="Maiandra GD" panose="020E0502030308020204" pitchFamily="34" charset="0"/>
              </a:rPr>
              <a:t>rendre la justice </a:t>
            </a:r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et </a:t>
            </a:r>
            <a:r>
              <a:rPr lang="fr-FR" sz="3200" dirty="0">
                <a:solidFill>
                  <a:srgbClr val="FF0000"/>
                </a:solidFill>
                <a:latin typeface="Maiandra GD" panose="020E0502030308020204" pitchFamily="34" charset="0"/>
              </a:rPr>
              <a:t>collecter des redevances </a:t>
            </a:r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(impôts en argent ou en nature).</a:t>
            </a:r>
          </a:p>
          <a:p>
            <a:pPr lvl="0"/>
            <a:endParaRPr lang="fr-FR" sz="3200" dirty="0">
              <a:solidFill>
                <a:srgbClr val="0070C0"/>
              </a:solidFill>
              <a:latin typeface="Maiandra GD" panose="020E0502030308020204" pitchFamily="34" charset="0"/>
            </a:endParaRPr>
          </a:p>
          <a:p>
            <a:pPr lvl="0"/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Les seigneurs entretiennent une </a:t>
            </a:r>
            <a:r>
              <a:rPr lang="fr-FR" sz="3200" dirty="0">
                <a:solidFill>
                  <a:srgbClr val="FF0000"/>
                </a:solidFill>
                <a:latin typeface="Maiandra GD" panose="020E0502030308020204" pitchFamily="34" charset="0"/>
              </a:rPr>
              <a:t>troupe armée</a:t>
            </a:r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. Les </a:t>
            </a:r>
            <a:r>
              <a:rPr lang="fr-FR" sz="3200" dirty="0">
                <a:solidFill>
                  <a:srgbClr val="FF0000"/>
                </a:solidFill>
                <a:latin typeface="Maiandra GD" panose="020E0502030308020204" pitchFamily="34" charset="0"/>
              </a:rPr>
              <a:t>tournois</a:t>
            </a:r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 et la </a:t>
            </a:r>
            <a:r>
              <a:rPr lang="fr-FR" sz="3200" dirty="0">
                <a:solidFill>
                  <a:srgbClr val="FF0000"/>
                </a:solidFill>
                <a:latin typeface="Maiandra GD" panose="020E0502030308020204" pitchFamily="34" charset="0"/>
              </a:rPr>
              <a:t>chasse</a:t>
            </a:r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 servent de préparation militaire.</a:t>
            </a:r>
          </a:p>
        </p:txBody>
      </p:sp>
    </p:spTree>
    <p:extLst>
      <p:ext uri="{BB962C8B-B14F-4D97-AF65-F5344CB8AC3E}">
        <p14:creationId xmlns:p14="http://schemas.microsoft.com/office/powerpoint/2010/main" val="213588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6" grpId="0"/>
      <p:bldP spid="1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4CE8AED-C5A8-4E30-9FD9-3D3134CE3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-3647"/>
            <a:ext cx="91440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Nous allons nous intéresser cette fois-ci aux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6266154-2C4C-43E4-9395-41C15B22D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" y="581128"/>
            <a:ext cx="91440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>
                <a:solidFill>
                  <a:srgbClr val="FF0000"/>
                </a:solidFill>
                <a:latin typeface="Maiandra GD" panose="020E0502030308020204" pitchFamily="34" charset="0"/>
              </a:rPr>
              <a:t>paysans</a:t>
            </a: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.</a:t>
            </a:r>
          </a:p>
        </p:txBody>
      </p:sp>
      <p:pic>
        <p:nvPicPr>
          <p:cNvPr id="4" name="Image 3" descr="Une image contenant tissu, boîte&#10;&#10;Description générée automatiquement">
            <a:extLst>
              <a:ext uri="{FF2B5EF4-FFF2-40B4-BE49-F238E27FC236}">
                <a16:creationId xmlns:a16="http://schemas.microsoft.com/office/drawing/2014/main" id="{15E4D84A-0B2E-4340-A624-AFB212E248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550" y="2420888"/>
            <a:ext cx="4432895" cy="422892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3E7BEA5-7AE2-4A82-9211-3ED45022EE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1127"/>
            <a:ext cx="91440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>
                <a:solidFill>
                  <a:srgbClr val="FF0000"/>
                </a:solidFill>
                <a:latin typeface="Maiandra GD" panose="020E0502030308020204" pitchFamily="34" charset="0"/>
              </a:rPr>
              <a:t>	      </a:t>
            </a: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Évidemment, les paysans font de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F0127D2-BC5F-4881-AF17-48D937D5CD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" y="1165902"/>
            <a:ext cx="91440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l’</a:t>
            </a:r>
            <a:r>
              <a:rPr lang="fr-FR" altLang="fr-FR" dirty="0">
                <a:solidFill>
                  <a:srgbClr val="FF0000"/>
                </a:solidFill>
                <a:latin typeface="Maiandra GD" panose="020E0502030308020204" pitchFamily="34" charset="0"/>
              </a:rPr>
              <a:t>agriculture</a:t>
            </a: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 et de l’</a:t>
            </a:r>
            <a:r>
              <a:rPr lang="fr-FR" altLang="fr-FR" dirty="0">
                <a:solidFill>
                  <a:srgbClr val="FF0000"/>
                </a:solidFill>
                <a:latin typeface="Maiandra GD" panose="020E0502030308020204" pitchFamily="34" charset="0"/>
              </a:rPr>
              <a:t>élevage</a:t>
            </a: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309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" grpId="1"/>
      <p:bldP spid="7" grpId="0"/>
      <p:bldP spid="7" grpId="1"/>
      <p:bldP spid="8" grpId="0"/>
      <p:bldP spid="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4CE8AED-C5A8-4E30-9FD9-3D3134CE3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-3647"/>
            <a:ext cx="914400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Mais nous allons voir aujourd’hui qu’il y a plusieurs </a:t>
            </a:r>
            <a:r>
              <a:rPr lang="fr-FR" altLang="fr-FR" dirty="0">
                <a:solidFill>
                  <a:srgbClr val="FF0000"/>
                </a:solidFill>
                <a:latin typeface="Maiandra GD" panose="020E0502030308020204" pitchFamily="34" charset="0"/>
              </a:rPr>
              <a:t>catégories de paysans</a:t>
            </a: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AE5512D-E755-413C-9675-B141D26EB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" y="1073571"/>
            <a:ext cx="914400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Nous allons également découvrir les </a:t>
            </a:r>
            <a:r>
              <a:rPr lang="fr-FR" altLang="fr-FR" dirty="0">
                <a:solidFill>
                  <a:srgbClr val="FF0000"/>
                </a:solidFill>
                <a:latin typeface="Maiandra GD" panose="020E0502030308020204" pitchFamily="34" charset="0"/>
              </a:rPr>
              <a:t>outils</a:t>
            </a: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 et les </a:t>
            </a:r>
            <a:r>
              <a:rPr lang="fr-FR" altLang="fr-FR" dirty="0">
                <a:solidFill>
                  <a:srgbClr val="FF0000"/>
                </a:solidFill>
                <a:latin typeface="Maiandra GD" panose="020E0502030308020204" pitchFamily="34" charset="0"/>
              </a:rPr>
              <a:t>nouveautés</a:t>
            </a: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 qui ont permis à l’agriculture de beaucoup </a:t>
            </a:r>
            <a:r>
              <a:rPr lang="fr-FR" altLang="fr-FR" dirty="0">
                <a:solidFill>
                  <a:srgbClr val="FF0000"/>
                </a:solidFill>
                <a:latin typeface="Maiandra GD" panose="020E0502030308020204" pitchFamily="34" charset="0"/>
              </a:rPr>
              <a:t>progresser</a:t>
            </a: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 pendant le moyen âge.</a:t>
            </a:r>
          </a:p>
        </p:txBody>
      </p:sp>
    </p:spTree>
    <p:extLst>
      <p:ext uri="{BB962C8B-B14F-4D97-AF65-F5344CB8AC3E}">
        <p14:creationId xmlns:p14="http://schemas.microsoft.com/office/powerpoint/2010/main" val="3073430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4CE8AED-C5A8-4E30-9FD9-3D3134CE3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-3647"/>
            <a:ext cx="914400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Pour ce faire, nous allons regarder une courte </a:t>
            </a:r>
            <a:r>
              <a:rPr lang="fr-FR" altLang="fr-FR" dirty="0">
                <a:solidFill>
                  <a:srgbClr val="FF0000"/>
                </a:solidFill>
                <a:latin typeface="Maiandra GD" panose="020E0502030308020204" pitchFamily="34" charset="0"/>
              </a:rPr>
              <a:t>vidéo</a:t>
            </a: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, qui vous permettra de faire les </a:t>
            </a:r>
            <a:r>
              <a:rPr lang="fr-FR" altLang="fr-FR" dirty="0">
                <a:solidFill>
                  <a:srgbClr val="FF0000"/>
                </a:solidFill>
                <a:latin typeface="Maiandra GD" panose="020E0502030308020204" pitchFamily="34" charset="0"/>
              </a:rPr>
              <a:t>activités</a:t>
            </a: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 suivantes.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6594FAD-C41D-4B8A-BC98-190F129B2E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1566013"/>
            <a:ext cx="680424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u="sng" dirty="0">
                <a:solidFill>
                  <a:srgbClr val="0070C0"/>
                </a:solidFill>
                <a:latin typeface="Maiandra GD" panose="020E0502030308020204" pitchFamily="34" charset="0"/>
              </a:rPr>
              <a:t>Attention</a:t>
            </a: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 : il y a une partie intitulée « </a:t>
            </a:r>
            <a:r>
              <a:rPr lang="fr-FR" altLang="fr-FR" dirty="0">
                <a:solidFill>
                  <a:srgbClr val="FF0000"/>
                </a:solidFill>
                <a:latin typeface="Maiandra GD" panose="020E0502030308020204" pitchFamily="34" charset="0"/>
              </a:rPr>
              <a:t>Les paysans </a:t>
            </a: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», et une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autre « </a:t>
            </a:r>
            <a:r>
              <a:rPr lang="fr-FR" altLang="fr-FR" dirty="0">
                <a:solidFill>
                  <a:srgbClr val="FF0000"/>
                </a:solidFill>
                <a:latin typeface="Maiandra GD" panose="020E0502030308020204" pitchFamily="34" charset="0"/>
              </a:rPr>
              <a:t>Les techniques </a:t>
            </a: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».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36C8E96-18DF-4A67-8E3D-0EDF6B40D8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35673"/>
            <a:ext cx="465585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Au travail !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A07342A-7854-4D98-9813-7E57B492E2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10097" y="2492896"/>
            <a:ext cx="4320480" cy="4248476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142079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" grpId="0"/>
      <p:bldP spid="8" grpId="1"/>
      <p:bldP spid="7" grpId="0"/>
      <p:bldP spid="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es paysans">
            <a:hlinkClick r:id="" action="ppaction://media"/>
            <a:extLst>
              <a:ext uri="{FF2B5EF4-FFF2-40B4-BE49-F238E27FC236}">
                <a16:creationId xmlns:a16="http://schemas.microsoft.com/office/drawing/2014/main" id="{D1973DAB-4047-434C-B2E3-18C9462F2C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2000" y="999000"/>
            <a:ext cx="8640000" cy="48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43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84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>
            <a:extLst>
              <a:ext uri="{FF2B5EF4-FFF2-40B4-BE49-F238E27FC236}">
                <a16:creationId xmlns:a16="http://schemas.microsoft.com/office/drawing/2014/main" id="{19252BC4-2339-4B66-8988-068064AEFC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" y="656692"/>
            <a:ext cx="9144001" cy="4752528"/>
          </a:xfrm>
          <a:prstGeom prst="rect">
            <a:avLst/>
          </a:prstGeom>
        </p:spPr>
      </p:pic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-1" y="-3647"/>
            <a:ext cx="91440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Voyons ce que vous avez trouvé.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8DF109A2-3393-4F66-9CAB-70CE4B055141}"/>
              </a:ext>
            </a:extLst>
          </p:cNvPr>
          <p:cNvCxnSpPr/>
          <p:nvPr/>
        </p:nvCxnSpPr>
        <p:spPr>
          <a:xfrm>
            <a:off x="2306628" y="1358770"/>
            <a:ext cx="2448272" cy="26642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F4306DE3-6F95-4FA1-9716-4C175E3B1766}"/>
              </a:ext>
            </a:extLst>
          </p:cNvPr>
          <p:cNvCxnSpPr>
            <a:cxnSpLocks/>
          </p:cNvCxnSpPr>
          <p:nvPr/>
        </p:nvCxnSpPr>
        <p:spPr>
          <a:xfrm>
            <a:off x="2306628" y="2204864"/>
            <a:ext cx="2448272" cy="26642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3741347E-BEA7-43E2-8163-EBAEDE41E76E}"/>
              </a:ext>
            </a:extLst>
          </p:cNvPr>
          <p:cNvCxnSpPr>
            <a:cxnSpLocks/>
          </p:cNvCxnSpPr>
          <p:nvPr/>
        </p:nvCxnSpPr>
        <p:spPr>
          <a:xfrm flipV="1">
            <a:off x="2323190" y="2186862"/>
            <a:ext cx="2448272" cy="93610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03E8CC0B-7A24-416B-BA73-0BECE811428B}"/>
              </a:ext>
            </a:extLst>
          </p:cNvPr>
          <p:cNvCxnSpPr>
            <a:cxnSpLocks/>
          </p:cNvCxnSpPr>
          <p:nvPr/>
        </p:nvCxnSpPr>
        <p:spPr>
          <a:xfrm flipV="1">
            <a:off x="2306628" y="3140968"/>
            <a:ext cx="2448272" cy="864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46624428-B529-4F8D-B475-C966B24A4301}"/>
              </a:ext>
            </a:extLst>
          </p:cNvPr>
          <p:cNvCxnSpPr>
            <a:cxnSpLocks/>
          </p:cNvCxnSpPr>
          <p:nvPr/>
        </p:nvCxnSpPr>
        <p:spPr>
          <a:xfrm flipV="1">
            <a:off x="2314909" y="1311698"/>
            <a:ext cx="2448272" cy="36004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570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47055E2-0854-45C5-9DF6-12D91CE403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36" y="980728"/>
            <a:ext cx="9144001" cy="4896544"/>
          </a:xfrm>
          <a:prstGeom prst="rect">
            <a:avLst/>
          </a:prstGeom>
        </p:spPr>
      </p:pic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-1" y="-3647"/>
            <a:ext cx="91440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Voyons ce que vous avez trouvé.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8DF109A2-3393-4F66-9CAB-70CE4B055141}"/>
              </a:ext>
            </a:extLst>
          </p:cNvPr>
          <p:cNvCxnSpPr>
            <a:cxnSpLocks/>
          </p:cNvCxnSpPr>
          <p:nvPr/>
        </p:nvCxnSpPr>
        <p:spPr>
          <a:xfrm>
            <a:off x="2339752" y="1844824"/>
            <a:ext cx="2448272" cy="223224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F4306DE3-6F95-4FA1-9716-4C175E3B1766}"/>
              </a:ext>
            </a:extLst>
          </p:cNvPr>
          <p:cNvCxnSpPr>
            <a:cxnSpLocks/>
          </p:cNvCxnSpPr>
          <p:nvPr/>
        </p:nvCxnSpPr>
        <p:spPr>
          <a:xfrm flipV="1">
            <a:off x="2316912" y="1916832"/>
            <a:ext cx="2471112" cy="104411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3741347E-BEA7-43E2-8163-EBAEDE41E76E}"/>
              </a:ext>
            </a:extLst>
          </p:cNvPr>
          <p:cNvCxnSpPr>
            <a:cxnSpLocks/>
          </p:cNvCxnSpPr>
          <p:nvPr/>
        </p:nvCxnSpPr>
        <p:spPr>
          <a:xfrm>
            <a:off x="2316912" y="4005064"/>
            <a:ext cx="2471112" cy="106211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03E8CC0B-7A24-416B-BA73-0BECE811428B}"/>
              </a:ext>
            </a:extLst>
          </p:cNvPr>
          <p:cNvCxnSpPr>
            <a:cxnSpLocks/>
          </p:cNvCxnSpPr>
          <p:nvPr/>
        </p:nvCxnSpPr>
        <p:spPr>
          <a:xfrm flipV="1">
            <a:off x="2339752" y="2933945"/>
            <a:ext cx="2448272" cy="21764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502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3.3|5.1|4.1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2444</TotalTime>
  <Words>343</Words>
  <Application>Microsoft Office PowerPoint</Application>
  <PresentationFormat>Affichage à l'écran (4:3)</PresentationFormat>
  <Paragraphs>35</Paragraphs>
  <Slides>12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6" baseType="lpstr">
      <vt:lpstr>Arial</vt:lpstr>
      <vt:lpstr>Calibri</vt:lpstr>
      <vt:lpstr>Maiandra GD</vt:lpstr>
      <vt:lpstr>Thème Office</vt:lpstr>
      <vt:lpstr>Seigneurs et paysans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révolution industrielle</dc:title>
  <dc:creator>Maxime Paul</dc:creator>
  <cp:lastModifiedBy>Maxime Paul</cp:lastModifiedBy>
  <cp:revision>136</cp:revision>
  <dcterms:created xsi:type="dcterms:W3CDTF">2013-01-27T09:55:18Z</dcterms:created>
  <dcterms:modified xsi:type="dcterms:W3CDTF">2020-06-03T09:45:00Z</dcterms:modified>
</cp:coreProperties>
</file>