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99" r:id="rId3"/>
    <p:sldId id="356" r:id="rId4"/>
    <p:sldId id="374" r:id="rId5"/>
    <p:sldId id="375" r:id="rId6"/>
    <p:sldId id="377" r:id="rId7"/>
    <p:sldId id="302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53" r:id="rId20"/>
    <p:sldId id="355" r:id="rId21"/>
    <p:sldId id="354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65" autoAdjust="0"/>
  </p:normalViewPr>
  <p:slideViewPr>
    <p:cSldViewPr>
      <p:cViewPr varScale="1">
        <p:scale>
          <a:sx n="108" d="100"/>
          <a:sy n="108" d="100"/>
        </p:scale>
        <p:origin x="170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18738-3B46-45B8-9F51-DC30949D3C90}" type="datetimeFigureOut">
              <a:rPr lang="fr-FR" smtClean="0"/>
              <a:t>31/07/2021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09886-3185-42E2-A4F3-204E355253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60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31/07/2021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65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31/07/2021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627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31/07/2021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91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31/07/2021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15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31/07/2021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37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31/07/2021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79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31/07/2021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02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31/07/2021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70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31/07/2021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31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31/07/2021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92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31/07/2021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03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BD257-7008-4E73-BB0B-F57FEA8C2E5E}" type="datetimeFigureOut">
              <a:rPr lang="fr-FR" smtClean="0"/>
              <a:t>31/07/2021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32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215516" y="1772817"/>
            <a:ext cx="8712968" cy="2232248"/>
          </a:xfrm>
        </p:spPr>
        <p:txBody>
          <a:bodyPr>
            <a:noAutofit/>
          </a:bodyPr>
          <a:lstStyle/>
          <a:p>
            <a:pPr eaLnBrk="1" hangingPunct="1"/>
            <a:r>
              <a:rPr lang="fr-FR" sz="6600" b="1" dirty="0">
                <a:solidFill>
                  <a:srgbClr val="FF0000"/>
                </a:solidFill>
                <a:latin typeface="Maiandra GD" pitchFamily="34" charset="0"/>
              </a:rPr>
              <a:t>Seigneurs et paysans</a:t>
            </a:r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535782" y="285750"/>
            <a:ext cx="6700514" cy="7143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dirty="0"/>
              <a:t>Découverte du monde </a:t>
            </a:r>
            <a:r>
              <a:rPr lang="fr-FR"/>
              <a:t>- </a:t>
            </a:r>
            <a:r>
              <a:rPr lang="fr-FR" i="1"/>
              <a:t>Histoire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14" y="216345"/>
            <a:ext cx="740441" cy="687552"/>
          </a:xfrm>
          <a:prstGeom prst="rect">
            <a:avLst/>
          </a:prstGeom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500063" y="4357688"/>
            <a:ext cx="83924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4800" dirty="0">
                <a:solidFill>
                  <a:srgbClr val="0070C0"/>
                </a:solidFill>
                <a:latin typeface="Maiandra GD" pitchFamily="34" charset="0"/>
                <a:sym typeface="Wingdings"/>
              </a:rPr>
              <a:t></a:t>
            </a:r>
            <a:r>
              <a:rPr lang="fr-FR" sz="4800" i="1" dirty="0">
                <a:solidFill>
                  <a:srgbClr val="0070C0"/>
                </a:solidFill>
                <a:latin typeface="Maiandra GD" pitchFamily="34" charset="0"/>
                <a:sym typeface="Wingdings" pitchFamily="2" charset="2"/>
              </a:rPr>
              <a:t> La seigneurie</a:t>
            </a:r>
            <a:endParaRPr lang="fr-FR" sz="4800" i="1" dirty="0">
              <a:solidFill>
                <a:srgbClr val="0070C0"/>
              </a:solidFill>
              <a:latin typeface="Maiandra G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97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p"/>
      <p:bldP spid="5" grpId="1" build="p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3647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Voici les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différents éléments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qu’on trouve dans une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seigneurie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A54B83-F4CB-4E4B-860B-20E961A4D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7" y="2636912"/>
            <a:ext cx="6948264" cy="39083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E7987A6-827C-4C33-AA9B-C25EEB220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73571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- </a:t>
            </a:r>
            <a:r>
              <a:rPr lang="fr-FR" altLang="fr-FR" u="sng" dirty="0">
                <a:solidFill>
                  <a:srgbClr val="FF0000"/>
                </a:solidFill>
                <a:latin typeface="Maiandra GD" panose="020E0502030308020204" pitchFamily="34" charset="0"/>
              </a:rPr>
              <a:t>La réserve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: domaine que le seigneur garde pour lui.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D7BAC931-41A3-4A6A-8E06-E9FCAE6C400F}"/>
              </a:ext>
            </a:extLst>
          </p:cNvPr>
          <p:cNvSpPr/>
          <p:nvPr/>
        </p:nvSpPr>
        <p:spPr>
          <a:xfrm>
            <a:off x="1074198" y="4119239"/>
            <a:ext cx="2663823" cy="1207363"/>
          </a:xfrm>
          <a:custGeom>
            <a:avLst/>
            <a:gdLst>
              <a:gd name="connsiteX0" fmla="*/ 2192785 w 2663823"/>
              <a:gd name="connsiteY0" fmla="*/ 488272 h 1207363"/>
              <a:gd name="connsiteX1" fmla="*/ 2148396 w 2663823"/>
              <a:gd name="connsiteY1" fmla="*/ 461639 h 1207363"/>
              <a:gd name="connsiteX2" fmla="*/ 2121763 w 2663823"/>
              <a:gd name="connsiteY2" fmla="*/ 435006 h 1207363"/>
              <a:gd name="connsiteX3" fmla="*/ 2086252 w 2663823"/>
              <a:gd name="connsiteY3" fmla="*/ 417250 h 1207363"/>
              <a:gd name="connsiteX4" fmla="*/ 2050742 w 2663823"/>
              <a:gd name="connsiteY4" fmla="*/ 390617 h 1207363"/>
              <a:gd name="connsiteX5" fmla="*/ 2024109 w 2663823"/>
              <a:gd name="connsiteY5" fmla="*/ 372862 h 1207363"/>
              <a:gd name="connsiteX6" fmla="*/ 1961965 w 2663823"/>
              <a:gd name="connsiteY6" fmla="*/ 328474 h 1207363"/>
              <a:gd name="connsiteX7" fmla="*/ 1935332 w 2663823"/>
              <a:gd name="connsiteY7" fmla="*/ 275208 h 1207363"/>
              <a:gd name="connsiteX8" fmla="*/ 1917577 w 2663823"/>
              <a:gd name="connsiteY8" fmla="*/ 221942 h 1207363"/>
              <a:gd name="connsiteX9" fmla="*/ 1899821 w 2663823"/>
              <a:gd name="connsiteY9" fmla="*/ 159798 h 1207363"/>
              <a:gd name="connsiteX10" fmla="*/ 1882066 w 2663823"/>
              <a:gd name="connsiteY10" fmla="*/ 133165 h 1207363"/>
              <a:gd name="connsiteX11" fmla="*/ 1846555 w 2663823"/>
              <a:gd name="connsiteY11" fmla="*/ 124287 h 1207363"/>
              <a:gd name="connsiteX12" fmla="*/ 1819922 w 2663823"/>
              <a:gd name="connsiteY12" fmla="*/ 106532 h 1207363"/>
              <a:gd name="connsiteX13" fmla="*/ 1722268 w 2663823"/>
              <a:gd name="connsiteY13" fmla="*/ 79899 h 1207363"/>
              <a:gd name="connsiteX14" fmla="*/ 1464816 w 2663823"/>
              <a:gd name="connsiteY14" fmla="*/ 71021 h 1207363"/>
              <a:gd name="connsiteX15" fmla="*/ 1251752 w 2663823"/>
              <a:gd name="connsiteY15" fmla="*/ 53266 h 1207363"/>
              <a:gd name="connsiteX16" fmla="*/ 1207363 w 2663823"/>
              <a:gd name="connsiteY16" fmla="*/ 44388 h 1207363"/>
              <a:gd name="connsiteX17" fmla="*/ 1136342 w 2663823"/>
              <a:gd name="connsiteY17" fmla="*/ 26633 h 1207363"/>
              <a:gd name="connsiteX18" fmla="*/ 1056443 w 2663823"/>
              <a:gd name="connsiteY18" fmla="*/ 17755 h 1207363"/>
              <a:gd name="connsiteX19" fmla="*/ 932155 w 2663823"/>
              <a:gd name="connsiteY19" fmla="*/ 0 h 1207363"/>
              <a:gd name="connsiteX20" fmla="*/ 648070 w 2663823"/>
              <a:gd name="connsiteY20" fmla="*/ 8878 h 1207363"/>
              <a:gd name="connsiteX21" fmla="*/ 594804 w 2663823"/>
              <a:gd name="connsiteY21" fmla="*/ 17755 h 1207363"/>
              <a:gd name="connsiteX22" fmla="*/ 417251 w 2663823"/>
              <a:gd name="connsiteY22" fmla="*/ 26633 h 1207363"/>
              <a:gd name="connsiteX23" fmla="*/ 319596 w 2663823"/>
              <a:gd name="connsiteY23" fmla="*/ 53266 h 1207363"/>
              <a:gd name="connsiteX24" fmla="*/ 292963 w 2663823"/>
              <a:gd name="connsiteY24" fmla="*/ 71021 h 1207363"/>
              <a:gd name="connsiteX25" fmla="*/ 275208 w 2663823"/>
              <a:gd name="connsiteY25" fmla="*/ 88777 h 1207363"/>
              <a:gd name="connsiteX26" fmla="*/ 248575 w 2663823"/>
              <a:gd name="connsiteY26" fmla="*/ 97654 h 1207363"/>
              <a:gd name="connsiteX27" fmla="*/ 186431 w 2663823"/>
              <a:gd name="connsiteY27" fmla="*/ 133165 h 1207363"/>
              <a:gd name="connsiteX28" fmla="*/ 159798 w 2663823"/>
              <a:gd name="connsiteY28" fmla="*/ 142043 h 1207363"/>
              <a:gd name="connsiteX29" fmla="*/ 133165 w 2663823"/>
              <a:gd name="connsiteY29" fmla="*/ 159798 h 1207363"/>
              <a:gd name="connsiteX30" fmla="*/ 106532 w 2663823"/>
              <a:gd name="connsiteY30" fmla="*/ 168676 h 1207363"/>
              <a:gd name="connsiteX31" fmla="*/ 53266 w 2663823"/>
              <a:gd name="connsiteY31" fmla="*/ 195309 h 1207363"/>
              <a:gd name="connsiteX32" fmla="*/ 26633 w 2663823"/>
              <a:gd name="connsiteY32" fmla="*/ 230819 h 1207363"/>
              <a:gd name="connsiteX33" fmla="*/ 0 w 2663823"/>
              <a:gd name="connsiteY33" fmla="*/ 275208 h 1207363"/>
              <a:gd name="connsiteX34" fmla="*/ 8878 w 2663823"/>
              <a:gd name="connsiteY34" fmla="*/ 408373 h 1207363"/>
              <a:gd name="connsiteX35" fmla="*/ 62144 w 2663823"/>
              <a:gd name="connsiteY35" fmla="*/ 479394 h 1207363"/>
              <a:gd name="connsiteX36" fmla="*/ 88777 w 2663823"/>
              <a:gd name="connsiteY36" fmla="*/ 514905 h 1207363"/>
              <a:gd name="connsiteX37" fmla="*/ 97654 w 2663823"/>
              <a:gd name="connsiteY37" fmla="*/ 541538 h 1207363"/>
              <a:gd name="connsiteX38" fmla="*/ 213064 w 2663823"/>
              <a:gd name="connsiteY38" fmla="*/ 621437 h 1207363"/>
              <a:gd name="connsiteX39" fmla="*/ 257452 w 2663823"/>
              <a:gd name="connsiteY39" fmla="*/ 648070 h 1207363"/>
              <a:gd name="connsiteX40" fmla="*/ 319596 w 2663823"/>
              <a:gd name="connsiteY40" fmla="*/ 665825 h 1207363"/>
              <a:gd name="connsiteX41" fmla="*/ 372862 w 2663823"/>
              <a:gd name="connsiteY41" fmla="*/ 692458 h 1207363"/>
              <a:gd name="connsiteX42" fmla="*/ 417251 w 2663823"/>
              <a:gd name="connsiteY42" fmla="*/ 701336 h 1207363"/>
              <a:gd name="connsiteX43" fmla="*/ 452761 w 2663823"/>
              <a:gd name="connsiteY43" fmla="*/ 710213 h 1207363"/>
              <a:gd name="connsiteX44" fmla="*/ 506027 w 2663823"/>
              <a:gd name="connsiteY44" fmla="*/ 727969 h 1207363"/>
              <a:gd name="connsiteX45" fmla="*/ 532660 w 2663823"/>
              <a:gd name="connsiteY45" fmla="*/ 736846 h 1207363"/>
              <a:gd name="connsiteX46" fmla="*/ 656948 w 2663823"/>
              <a:gd name="connsiteY46" fmla="*/ 763479 h 1207363"/>
              <a:gd name="connsiteX47" fmla="*/ 798990 w 2663823"/>
              <a:gd name="connsiteY47" fmla="*/ 772357 h 1207363"/>
              <a:gd name="connsiteX48" fmla="*/ 887767 w 2663823"/>
              <a:gd name="connsiteY48" fmla="*/ 781235 h 1207363"/>
              <a:gd name="connsiteX49" fmla="*/ 1065320 w 2663823"/>
              <a:gd name="connsiteY49" fmla="*/ 798990 h 1207363"/>
              <a:gd name="connsiteX50" fmla="*/ 1136342 w 2663823"/>
              <a:gd name="connsiteY50" fmla="*/ 825623 h 1207363"/>
              <a:gd name="connsiteX51" fmla="*/ 1180730 w 2663823"/>
              <a:gd name="connsiteY51" fmla="*/ 843378 h 1207363"/>
              <a:gd name="connsiteX52" fmla="*/ 1216241 w 2663823"/>
              <a:gd name="connsiteY52" fmla="*/ 852256 h 1207363"/>
              <a:gd name="connsiteX53" fmla="*/ 1278385 w 2663823"/>
              <a:gd name="connsiteY53" fmla="*/ 870011 h 1207363"/>
              <a:gd name="connsiteX54" fmla="*/ 1349406 w 2663823"/>
              <a:gd name="connsiteY54" fmla="*/ 905522 h 1207363"/>
              <a:gd name="connsiteX55" fmla="*/ 1429305 w 2663823"/>
              <a:gd name="connsiteY55" fmla="*/ 932155 h 1207363"/>
              <a:gd name="connsiteX56" fmla="*/ 1491449 w 2663823"/>
              <a:gd name="connsiteY56" fmla="*/ 958788 h 1207363"/>
              <a:gd name="connsiteX57" fmla="*/ 1518082 w 2663823"/>
              <a:gd name="connsiteY57" fmla="*/ 976544 h 1207363"/>
              <a:gd name="connsiteX58" fmla="*/ 1597981 w 2663823"/>
              <a:gd name="connsiteY58" fmla="*/ 1012054 h 1207363"/>
              <a:gd name="connsiteX59" fmla="*/ 1633491 w 2663823"/>
              <a:gd name="connsiteY59" fmla="*/ 1020932 h 1207363"/>
              <a:gd name="connsiteX60" fmla="*/ 1722268 w 2663823"/>
              <a:gd name="connsiteY60" fmla="*/ 1056443 h 1207363"/>
              <a:gd name="connsiteX61" fmla="*/ 1784412 w 2663823"/>
              <a:gd name="connsiteY61" fmla="*/ 1091953 h 1207363"/>
              <a:gd name="connsiteX62" fmla="*/ 1819922 w 2663823"/>
              <a:gd name="connsiteY62" fmla="*/ 1100831 h 1207363"/>
              <a:gd name="connsiteX63" fmla="*/ 1899821 w 2663823"/>
              <a:gd name="connsiteY63" fmla="*/ 1136342 h 1207363"/>
              <a:gd name="connsiteX64" fmla="*/ 1970843 w 2663823"/>
              <a:gd name="connsiteY64" fmla="*/ 1162975 h 1207363"/>
              <a:gd name="connsiteX65" fmla="*/ 2059619 w 2663823"/>
              <a:gd name="connsiteY65" fmla="*/ 1189608 h 1207363"/>
              <a:gd name="connsiteX66" fmla="*/ 2130641 w 2663823"/>
              <a:gd name="connsiteY66" fmla="*/ 1207363 h 1207363"/>
              <a:gd name="connsiteX67" fmla="*/ 2272684 w 2663823"/>
              <a:gd name="connsiteY67" fmla="*/ 1189608 h 1207363"/>
              <a:gd name="connsiteX68" fmla="*/ 2343705 w 2663823"/>
              <a:gd name="connsiteY68" fmla="*/ 1145219 h 1207363"/>
              <a:gd name="connsiteX69" fmla="*/ 2370338 w 2663823"/>
              <a:gd name="connsiteY69" fmla="*/ 1127464 h 1207363"/>
              <a:gd name="connsiteX70" fmla="*/ 2396971 w 2663823"/>
              <a:gd name="connsiteY70" fmla="*/ 1100831 h 1207363"/>
              <a:gd name="connsiteX71" fmla="*/ 2450237 w 2663823"/>
              <a:gd name="connsiteY71" fmla="*/ 1074198 h 1207363"/>
              <a:gd name="connsiteX72" fmla="*/ 2476870 w 2663823"/>
              <a:gd name="connsiteY72" fmla="*/ 1056443 h 1207363"/>
              <a:gd name="connsiteX73" fmla="*/ 2494625 w 2663823"/>
              <a:gd name="connsiteY73" fmla="*/ 1038687 h 1207363"/>
              <a:gd name="connsiteX74" fmla="*/ 2521258 w 2663823"/>
              <a:gd name="connsiteY74" fmla="*/ 1029810 h 1207363"/>
              <a:gd name="connsiteX75" fmla="*/ 2556769 w 2663823"/>
              <a:gd name="connsiteY75" fmla="*/ 1012054 h 1207363"/>
              <a:gd name="connsiteX76" fmla="*/ 2618913 w 2663823"/>
              <a:gd name="connsiteY76" fmla="*/ 958788 h 1207363"/>
              <a:gd name="connsiteX77" fmla="*/ 2636668 w 2663823"/>
              <a:gd name="connsiteY77" fmla="*/ 932155 h 1207363"/>
              <a:gd name="connsiteX78" fmla="*/ 2645546 w 2663823"/>
              <a:gd name="connsiteY78" fmla="*/ 896644 h 1207363"/>
              <a:gd name="connsiteX79" fmla="*/ 2663301 w 2663823"/>
              <a:gd name="connsiteY79" fmla="*/ 852256 h 1207363"/>
              <a:gd name="connsiteX80" fmla="*/ 2654423 w 2663823"/>
              <a:gd name="connsiteY80" fmla="*/ 665825 h 1207363"/>
              <a:gd name="connsiteX81" fmla="*/ 2645546 w 2663823"/>
              <a:gd name="connsiteY81" fmla="*/ 630314 h 1207363"/>
              <a:gd name="connsiteX82" fmla="*/ 2601157 w 2663823"/>
              <a:gd name="connsiteY82" fmla="*/ 577048 h 1207363"/>
              <a:gd name="connsiteX83" fmla="*/ 2574524 w 2663823"/>
              <a:gd name="connsiteY83" fmla="*/ 541538 h 1207363"/>
              <a:gd name="connsiteX84" fmla="*/ 2547891 w 2663823"/>
              <a:gd name="connsiteY84" fmla="*/ 532660 h 1207363"/>
              <a:gd name="connsiteX85" fmla="*/ 2485748 w 2663823"/>
              <a:gd name="connsiteY85" fmla="*/ 506027 h 1207363"/>
              <a:gd name="connsiteX86" fmla="*/ 2352583 w 2663823"/>
              <a:gd name="connsiteY86" fmla="*/ 479394 h 1207363"/>
              <a:gd name="connsiteX87" fmla="*/ 2317072 w 2663823"/>
              <a:gd name="connsiteY87" fmla="*/ 470516 h 1207363"/>
              <a:gd name="connsiteX88" fmla="*/ 2192785 w 2663823"/>
              <a:gd name="connsiteY88" fmla="*/ 488272 h 120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663823" h="1207363">
                <a:moveTo>
                  <a:pt x="2192785" y="488272"/>
                </a:moveTo>
                <a:cubicBezTo>
                  <a:pt x="2164672" y="486793"/>
                  <a:pt x="2162200" y="471992"/>
                  <a:pt x="2148396" y="461639"/>
                </a:cubicBezTo>
                <a:cubicBezTo>
                  <a:pt x="2138352" y="454106"/>
                  <a:pt x="2131979" y="442303"/>
                  <a:pt x="2121763" y="435006"/>
                </a:cubicBezTo>
                <a:cubicBezTo>
                  <a:pt x="2110994" y="427314"/>
                  <a:pt x="2097475" y="424264"/>
                  <a:pt x="2086252" y="417250"/>
                </a:cubicBezTo>
                <a:cubicBezTo>
                  <a:pt x="2073705" y="409408"/>
                  <a:pt x="2062782" y="399217"/>
                  <a:pt x="2050742" y="390617"/>
                </a:cubicBezTo>
                <a:cubicBezTo>
                  <a:pt x="2042060" y="384415"/>
                  <a:pt x="2032791" y="379064"/>
                  <a:pt x="2024109" y="372862"/>
                </a:cubicBezTo>
                <a:cubicBezTo>
                  <a:pt x="1947028" y="317805"/>
                  <a:pt x="2024731" y="370317"/>
                  <a:pt x="1961965" y="328474"/>
                </a:cubicBezTo>
                <a:cubicBezTo>
                  <a:pt x="1929583" y="231333"/>
                  <a:pt x="1981229" y="378478"/>
                  <a:pt x="1935332" y="275208"/>
                </a:cubicBezTo>
                <a:cubicBezTo>
                  <a:pt x="1927731" y="258105"/>
                  <a:pt x="1922116" y="240099"/>
                  <a:pt x="1917577" y="221942"/>
                </a:cubicBezTo>
                <a:cubicBezTo>
                  <a:pt x="1914732" y="210563"/>
                  <a:pt x="1906190" y="172535"/>
                  <a:pt x="1899821" y="159798"/>
                </a:cubicBezTo>
                <a:cubicBezTo>
                  <a:pt x="1895049" y="150255"/>
                  <a:pt x="1890944" y="139083"/>
                  <a:pt x="1882066" y="133165"/>
                </a:cubicBezTo>
                <a:cubicBezTo>
                  <a:pt x="1871914" y="126397"/>
                  <a:pt x="1858392" y="127246"/>
                  <a:pt x="1846555" y="124287"/>
                </a:cubicBezTo>
                <a:cubicBezTo>
                  <a:pt x="1837677" y="118369"/>
                  <a:pt x="1829672" y="110865"/>
                  <a:pt x="1819922" y="106532"/>
                </a:cubicBezTo>
                <a:cubicBezTo>
                  <a:pt x="1800306" y="97814"/>
                  <a:pt x="1746338" y="81315"/>
                  <a:pt x="1722268" y="79899"/>
                </a:cubicBezTo>
                <a:cubicBezTo>
                  <a:pt x="1636548" y="74856"/>
                  <a:pt x="1550633" y="73980"/>
                  <a:pt x="1464816" y="71021"/>
                </a:cubicBezTo>
                <a:cubicBezTo>
                  <a:pt x="1393795" y="65103"/>
                  <a:pt x="1321635" y="67243"/>
                  <a:pt x="1251752" y="53266"/>
                </a:cubicBezTo>
                <a:cubicBezTo>
                  <a:pt x="1236956" y="50307"/>
                  <a:pt x="1222002" y="48048"/>
                  <a:pt x="1207363" y="44388"/>
                </a:cubicBezTo>
                <a:cubicBezTo>
                  <a:pt x="1152290" y="30620"/>
                  <a:pt x="1212683" y="37539"/>
                  <a:pt x="1136342" y="26633"/>
                </a:cubicBezTo>
                <a:cubicBezTo>
                  <a:pt x="1109814" y="22843"/>
                  <a:pt x="1083056" y="20886"/>
                  <a:pt x="1056443" y="17755"/>
                </a:cubicBezTo>
                <a:cubicBezTo>
                  <a:pt x="980876" y="8865"/>
                  <a:pt x="998908" y="11126"/>
                  <a:pt x="932155" y="0"/>
                </a:cubicBezTo>
                <a:cubicBezTo>
                  <a:pt x="837460" y="2959"/>
                  <a:pt x="742680" y="3899"/>
                  <a:pt x="648070" y="8878"/>
                </a:cubicBezTo>
                <a:cubicBezTo>
                  <a:pt x="630095" y="9824"/>
                  <a:pt x="612751" y="16374"/>
                  <a:pt x="594804" y="17755"/>
                </a:cubicBezTo>
                <a:cubicBezTo>
                  <a:pt x="535720" y="22300"/>
                  <a:pt x="476435" y="23674"/>
                  <a:pt x="417251" y="26633"/>
                </a:cubicBezTo>
                <a:cubicBezTo>
                  <a:pt x="393429" y="31397"/>
                  <a:pt x="338904" y="40394"/>
                  <a:pt x="319596" y="53266"/>
                </a:cubicBezTo>
                <a:cubicBezTo>
                  <a:pt x="310718" y="59184"/>
                  <a:pt x="301294" y="64356"/>
                  <a:pt x="292963" y="71021"/>
                </a:cubicBezTo>
                <a:cubicBezTo>
                  <a:pt x="286427" y="76250"/>
                  <a:pt x="282385" y="84471"/>
                  <a:pt x="275208" y="88777"/>
                </a:cubicBezTo>
                <a:cubicBezTo>
                  <a:pt x="267184" y="93592"/>
                  <a:pt x="257453" y="94695"/>
                  <a:pt x="248575" y="97654"/>
                </a:cubicBezTo>
                <a:cubicBezTo>
                  <a:pt x="221825" y="115488"/>
                  <a:pt x="217973" y="119647"/>
                  <a:pt x="186431" y="133165"/>
                </a:cubicBezTo>
                <a:cubicBezTo>
                  <a:pt x="177830" y="136851"/>
                  <a:pt x="168168" y="137858"/>
                  <a:pt x="159798" y="142043"/>
                </a:cubicBezTo>
                <a:cubicBezTo>
                  <a:pt x="150255" y="146815"/>
                  <a:pt x="142708" y="155026"/>
                  <a:pt x="133165" y="159798"/>
                </a:cubicBezTo>
                <a:cubicBezTo>
                  <a:pt x="124795" y="163983"/>
                  <a:pt x="114902" y="164491"/>
                  <a:pt x="106532" y="168676"/>
                </a:cubicBezTo>
                <a:cubicBezTo>
                  <a:pt x="37693" y="203095"/>
                  <a:pt x="120209" y="172994"/>
                  <a:pt x="53266" y="195309"/>
                </a:cubicBezTo>
                <a:cubicBezTo>
                  <a:pt x="44388" y="207146"/>
                  <a:pt x="33974" y="217973"/>
                  <a:pt x="26633" y="230819"/>
                </a:cubicBezTo>
                <a:cubicBezTo>
                  <a:pt x="-4101" y="284603"/>
                  <a:pt x="41553" y="233652"/>
                  <a:pt x="0" y="275208"/>
                </a:cubicBezTo>
                <a:cubicBezTo>
                  <a:pt x="2959" y="319596"/>
                  <a:pt x="1940" y="364431"/>
                  <a:pt x="8878" y="408373"/>
                </a:cubicBezTo>
                <a:cubicBezTo>
                  <a:pt x="14608" y="444665"/>
                  <a:pt x="41956" y="452476"/>
                  <a:pt x="62144" y="479394"/>
                </a:cubicBezTo>
                <a:lnTo>
                  <a:pt x="88777" y="514905"/>
                </a:lnTo>
                <a:cubicBezTo>
                  <a:pt x="91736" y="523783"/>
                  <a:pt x="91037" y="534921"/>
                  <a:pt x="97654" y="541538"/>
                </a:cubicBezTo>
                <a:cubicBezTo>
                  <a:pt x="163756" y="607640"/>
                  <a:pt x="156884" y="590226"/>
                  <a:pt x="213064" y="621437"/>
                </a:cubicBezTo>
                <a:cubicBezTo>
                  <a:pt x="228148" y="629817"/>
                  <a:pt x="242019" y="640353"/>
                  <a:pt x="257452" y="648070"/>
                </a:cubicBezTo>
                <a:cubicBezTo>
                  <a:pt x="283267" y="660977"/>
                  <a:pt x="291166" y="654453"/>
                  <a:pt x="319596" y="665825"/>
                </a:cubicBezTo>
                <a:cubicBezTo>
                  <a:pt x="338027" y="673198"/>
                  <a:pt x="354206" y="685674"/>
                  <a:pt x="372862" y="692458"/>
                </a:cubicBezTo>
                <a:cubicBezTo>
                  <a:pt x="387043" y="697615"/>
                  <a:pt x="402521" y="698063"/>
                  <a:pt x="417251" y="701336"/>
                </a:cubicBezTo>
                <a:cubicBezTo>
                  <a:pt x="429161" y="703983"/>
                  <a:pt x="441075" y="706707"/>
                  <a:pt x="452761" y="710213"/>
                </a:cubicBezTo>
                <a:cubicBezTo>
                  <a:pt x="470688" y="715591"/>
                  <a:pt x="488272" y="722051"/>
                  <a:pt x="506027" y="727969"/>
                </a:cubicBezTo>
                <a:cubicBezTo>
                  <a:pt x="514905" y="730928"/>
                  <a:pt x="523582" y="734576"/>
                  <a:pt x="532660" y="736846"/>
                </a:cubicBezTo>
                <a:cubicBezTo>
                  <a:pt x="571849" y="746644"/>
                  <a:pt x="619523" y="759161"/>
                  <a:pt x="656948" y="763479"/>
                </a:cubicBezTo>
                <a:cubicBezTo>
                  <a:pt x="704075" y="768917"/>
                  <a:pt x="751690" y="768718"/>
                  <a:pt x="798990" y="772357"/>
                </a:cubicBezTo>
                <a:cubicBezTo>
                  <a:pt x="828642" y="774638"/>
                  <a:pt x="858139" y="778659"/>
                  <a:pt x="887767" y="781235"/>
                </a:cubicBezTo>
                <a:cubicBezTo>
                  <a:pt x="1048505" y="795212"/>
                  <a:pt x="951713" y="782760"/>
                  <a:pt x="1065320" y="798990"/>
                </a:cubicBezTo>
                <a:cubicBezTo>
                  <a:pt x="1115086" y="832166"/>
                  <a:pt x="1066532" y="804680"/>
                  <a:pt x="1136342" y="825623"/>
                </a:cubicBezTo>
                <a:cubicBezTo>
                  <a:pt x="1151606" y="830202"/>
                  <a:pt x="1165612" y="838339"/>
                  <a:pt x="1180730" y="843378"/>
                </a:cubicBezTo>
                <a:cubicBezTo>
                  <a:pt x="1192305" y="847236"/>
                  <a:pt x="1204509" y="848904"/>
                  <a:pt x="1216241" y="852256"/>
                </a:cubicBezTo>
                <a:cubicBezTo>
                  <a:pt x="1305354" y="877718"/>
                  <a:pt x="1167424" y="842273"/>
                  <a:pt x="1278385" y="870011"/>
                </a:cubicBezTo>
                <a:cubicBezTo>
                  <a:pt x="1302059" y="881848"/>
                  <a:pt x="1324296" y="897152"/>
                  <a:pt x="1349406" y="905522"/>
                </a:cubicBezTo>
                <a:cubicBezTo>
                  <a:pt x="1376039" y="914400"/>
                  <a:pt x="1404195" y="919600"/>
                  <a:pt x="1429305" y="932155"/>
                </a:cubicBezTo>
                <a:cubicBezTo>
                  <a:pt x="1473186" y="954096"/>
                  <a:pt x="1452261" y="945726"/>
                  <a:pt x="1491449" y="958788"/>
                </a:cubicBezTo>
                <a:cubicBezTo>
                  <a:pt x="1500327" y="964707"/>
                  <a:pt x="1508818" y="971250"/>
                  <a:pt x="1518082" y="976544"/>
                </a:cubicBezTo>
                <a:cubicBezTo>
                  <a:pt x="1539740" y="988920"/>
                  <a:pt x="1575150" y="1004444"/>
                  <a:pt x="1597981" y="1012054"/>
                </a:cubicBezTo>
                <a:cubicBezTo>
                  <a:pt x="1609556" y="1015912"/>
                  <a:pt x="1621654" y="1017973"/>
                  <a:pt x="1633491" y="1020932"/>
                </a:cubicBezTo>
                <a:cubicBezTo>
                  <a:pt x="1687270" y="1056784"/>
                  <a:pt x="1631248" y="1023345"/>
                  <a:pt x="1722268" y="1056443"/>
                </a:cubicBezTo>
                <a:cubicBezTo>
                  <a:pt x="1843909" y="1100676"/>
                  <a:pt x="1685022" y="1049357"/>
                  <a:pt x="1784412" y="1091953"/>
                </a:cubicBezTo>
                <a:cubicBezTo>
                  <a:pt x="1795626" y="1096759"/>
                  <a:pt x="1808347" y="1096973"/>
                  <a:pt x="1819922" y="1100831"/>
                </a:cubicBezTo>
                <a:cubicBezTo>
                  <a:pt x="1872575" y="1118382"/>
                  <a:pt x="1853399" y="1115710"/>
                  <a:pt x="1899821" y="1136342"/>
                </a:cubicBezTo>
                <a:cubicBezTo>
                  <a:pt x="1961564" y="1163784"/>
                  <a:pt x="1924003" y="1145410"/>
                  <a:pt x="1970843" y="1162975"/>
                </a:cubicBezTo>
                <a:cubicBezTo>
                  <a:pt x="2052877" y="1193738"/>
                  <a:pt x="1977224" y="1170594"/>
                  <a:pt x="2059619" y="1189608"/>
                </a:cubicBezTo>
                <a:cubicBezTo>
                  <a:pt x="2083397" y="1195095"/>
                  <a:pt x="2130641" y="1207363"/>
                  <a:pt x="2130641" y="1207363"/>
                </a:cubicBezTo>
                <a:cubicBezTo>
                  <a:pt x="2161599" y="1204783"/>
                  <a:pt x="2232643" y="1204623"/>
                  <a:pt x="2272684" y="1189608"/>
                </a:cubicBezTo>
                <a:cubicBezTo>
                  <a:pt x="2307806" y="1176437"/>
                  <a:pt x="2312837" y="1167267"/>
                  <a:pt x="2343705" y="1145219"/>
                </a:cubicBezTo>
                <a:cubicBezTo>
                  <a:pt x="2352387" y="1139017"/>
                  <a:pt x="2362141" y="1134294"/>
                  <a:pt x="2370338" y="1127464"/>
                </a:cubicBezTo>
                <a:cubicBezTo>
                  <a:pt x="2379983" y="1119427"/>
                  <a:pt x="2386525" y="1107795"/>
                  <a:pt x="2396971" y="1100831"/>
                </a:cubicBezTo>
                <a:cubicBezTo>
                  <a:pt x="2413488" y="1089820"/>
                  <a:pt x="2432884" y="1083838"/>
                  <a:pt x="2450237" y="1074198"/>
                </a:cubicBezTo>
                <a:cubicBezTo>
                  <a:pt x="2459564" y="1069016"/>
                  <a:pt x="2468539" y="1063108"/>
                  <a:pt x="2476870" y="1056443"/>
                </a:cubicBezTo>
                <a:cubicBezTo>
                  <a:pt x="2483406" y="1051214"/>
                  <a:pt x="2487448" y="1042993"/>
                  <a:pt x="2494625" y="1038687"/>
                </a:cubicBezTo>
                <a:cubicBezTo>
                  <a:pt x="2502649" y="1033872"/>
                  <a:pt x="2512657" y="1033496"/>
                  <a:pt x="2521258" y="1029810"/>
                </a:cubicBezTo>
                <a:cubicBezTo>
                  <a:pt x="2533422" y="1024597"/>
                  <a:pt x="2545546" y="1019068"/>
                  <a:pt x="2556769" y="1012054"/>
                </a:cubicBezTo>
                <a:cubicBezTo>
                  <a:pt x="2577215" y="999275"/>
                  <a:pt x="2603123" y="977736"/>
                  <a:pt x="2618913" y="958788"/>
                </a:cubicBezTo>
                <a:cubicBezTo>
                  <a:pt x="2625743" y="950591"/>
                  <a:pt x="2630750" y="941033"/>
                  <a:pt x="2636668" y="932155"/>
                </a:cubicBezTo>
                <a:cubicBezTo>
                  <a:pt x="2639627" y="920318"/>
                  <a:pt x="2641688" y="908219"/>
                  <a:pt x="2645546" y="896644"/>
                </a:cubicBezTo>
                <a:cubicBezTo>
                  <a:pt x="2650585" y="881526"/>
                  <a:pt x="2662689" y="868180"/>
                  <a:pt x="2663301" y="852256"/>
                </a:cubicBezTo>
                <a:cubicBezTo>
                  <a:pt x="2665692" y="790088"/>
                  <a:pt x="2659384" y="727841"/>
                  <a:pt x="2654423" y="665825"/>
                </a:cubicBezTo>
                <a:cubicBezTo>
                  <a:pt x="2653450" y="653663"/>
                  <a:pt x="2651002" y="641227"/>
                  <a:pt x="2645546" y="630314"/>
                </a:cubicBezTo>
                <a:cubicBezTo>
                  <a:pt x="2627802" y="594826"/>
                  <a:pt x="2621505" y="601466"/>
                  <a:pt x="2601157" y="577048"/>
                </a:cubicBezTo>
                <a:cubicBezTo>
                  <a:pt x="2591685" y="565682"/>
                  <a:pt x="2585891" y="551010"/>
                  <a:pt x="2574524" y="541538"/>
                </a:cubicBezTo>
                <a:cubicBezTo>
                  <a:pt x="2567335" y="535547"/>
                  <a:pt x="2556492" y="536346"/>
                  <a:pt x="2547891" y="532660"/>
                </a:cubicBezTo>
                <a:cubicBezTo>
                  <a:pt x="2505457" y="514474"/>
                  <a:pt x="2523913" y="516436"/>
                  <a:pt x="2485748" y="506027"/>
                </a:cubicBezTo>
                <a:cubicBezTo>
                  <a:pt x="2374126" y="475585"/>
                  <a:pt x="2456290" y="498251"/>
                  <a:pt x="2352583" y="479394"/>
                </a:cubicBezTo>
                <a:cubicBezTo>
                  <a:pt x="2340579" y="477211"/>
                  <a:pt x="2329107" y="472522"/>
                  <a:pt x="2317072" y="470516"/>
                </a:cubicBezTo>
                <a:cubicBezTo>
                  <a:pt x="2255000" y="460171"/>
                  <a:pt x="2220898" y="489751"/>
                  <a:pt x="2192785" y="488272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73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3647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Voici les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différents éléments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qu’on trouve dans une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seigneurie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A54B83-F4CB-4E4B-860B-20E961A4D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7" y="2636912"/>
            <a:ext cx="6948264" cy="39083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E7987A6-827C-4C33-AA9B-C25EEB220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73571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- </a:t>
            </a:r>
            <a:r>
              <a:rPr lang="fr-FR" altLang="fr-FR" u="sng" dirty="0">
                <a:solidFill>
                  <a:srgbClr val="FF0000"/>
                </a:solidFill>
                <a:latin typeface="Maiandra GD" panose="020E0502030308020204" pitchFamily="34" charset="0"/>
              </a:rPr>
              <a:t>Les tenures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: terres que le seigneur loue aux paysans, en échange de corvées et d’impôts.</a:t>
            </a: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11CF616E-8ED9-4AD6-B5D4-6CB876BF11ED}"/>
              </a:ext>
            </a:extLst>
          </p:cNvPr>
          <p:cNvSpPr/>
          <p:nvPr/>
        </p:nvSpPr>
        <p:spPr>
          <a:xfrm>
            <a:off x="1046636" y="4880926"/>
            <a:ext cx="3652051" cy="1670794"/>
          </a:xfrm>
          <a:custGeom>
            <a:avLst/>
            <a:gdLst>
              <a:gd name="connsiteX0" fmla="*/ 169605 w 3652051"/>
              <a:gd name="connsiteY0" fmla="*/ 90569 h 1670794"/>
              <a:gd name="connsiteX1" fmla="*/ 231748 w 3652051"/>
              <a:gd name="connsiteY1" fmla="*/ 99447 h 1670794"/>
              <a:gd name="connsiteX2" fmla="*/ 258381 w 3652051"/>
              <a:gd name="connsiteY2" fmla="*/ 117202 h 1670794"/>
              <a:gd name="connsiteX3" fmla="*/ 347158 w 3652051"/>
              <a:gd name="connsiteY3" fmla="*/ 143835 h 1670794"/>
              <a:gd name="connsiteX4" fmla="*/ 400424 w 3652051"/>
              <a:gd name="connsiteY4" fmla="*/ 161591 h 1670794"/>
              <a:gd name="connsiteX5" fmla="*/ 427057 w 3652051"/>
              <a:gd name="connsiteY5" fmla="*/ 170468 h 1670794"/>
              <a:gd name="connsiteX6" fmla="*/ 453690 w 3652051"/>
              <a:gd name="connsiteY6" fmla="*/ 179346 h 1670794"/>
              <a:gd name="connsiteX7" fmla="*/ 506956 w 3652051"/>
              <a:gd name="connsiteY7" fmla="*/ 205979 h 1670794"/>
              <a:gd name="connsiteX8" fmla="*/ 542467 w 3652051"/>
              <a:gd name="connsiteY8" fmla="*/ 223734 h 1670794"/>
              <a:gd name="connsiteX9" fmla="*/ 604611 w 3652051"/>
              <a:gd name="connsiteY9" fmla="*/ 241490 h 1670794"/>
              <a:gd name="connsiteX10" fmla="*/ 631244 w 3652051"/>
              <a:gd name="connsiteY10" fmla="*/ 259245 h 1670794"/>
              <a:gd name="connsiteX11" fmla="*/ 666754 w 3652051"/>
              <a:gd name="connsiteY11" fmla="*/ 268123 h 1670794"/>
              <a:gd name="connsiteX12" fmla="*/ 720020 w 3652051"/>
              <a:gd name="connsiteY12" fmla="*/ 285878 h 1670794"/>
              <a:gd name="connsiteX13" fmla="*/ 755531 w 3652051"/>
              <a:gd name="connsiteY13" fmla="*/ 294756 h 1670794"/>
              <a:gd name="connsiteX14" fmla="*/ 799919 w 3652051"/>
              <a:gd name="connsiteY14" fmla="*/ 312511 h 1670794"/>
              <a:gd name="connsiteX15" fmla="*/ 826552 w 3652051"/>
              <a:gd name="connsiteY15" fmla="*/ 321389 h 1670794"/>
              <a:gd name="connsiteX16" fmla="*/ 862063 w 3652051"/>
              <a:gd name="connsiteY16" fmla="*/ 339144 h 1670794"/>
              <a:gd name="connsiteX17" fmla="*/ 906451 w 3652051"/>
              <a:gd name="connsiteY17" fmla="*/ 348022 h 1670794"/>
              <a:gd name="connsiteX18" fmla="*/ 995228 w 3652051"/>
              <a:gd name="connsiteY18" fmla="*/ 383532 h 1670794"/>
              <a:gd name="connsiteX19" fmla="*/ 1030739 w 3652051"/>
              <a:gd name="connsiteY19" fmla="*/ 401288 h 1670794"/>
              <a:gd name="connsiteX20" fmla="*/ 1075127 w 3652051"/>
              <a:gd name="connsiteY20" fmla="*/ 410165 h 1670794"/>
              <a:gd name="connsiteX21" fmla="*/ 1128393 w 3652051"/>
              <a:gd name="connsiteY21" fmla="*/ 427921 h 1670794"/>
              <a:gd name="connsiteX22" fmla="*/ 1163904 w 3652051"/>
              <a:gd name="connsiteY22" fmla="*/ 436798 h 1670794"/>
              <a:gd name="connsiteX23" fmla="*/ 1226047 w 3652051"/>
              <a:gd name="connsiteY23" fmla="*/ 454554 h 1670794"/>
              <a:gd name="connsiteX24" fmla="*/ 1297069 w 3652051"/>
              <a:gd name="connsiteY24" fmla="*/ 463431 h 1670794"/>
              <a:gd name="connsiteX25" fmla="*/ 1430234 w 3652051"/>
              <a:gd name="connsiteY25" fmla="*/ 481187 h 1670794"/>
              <a:gd name="connsiteX26" fmla="*/ 1456867 w 3652051"/>
              <a:gd name="connsiteY26" fmla="*/ 490064 h 1670794"/>
              <a:gd name="connsiteX27" fmla="*/ 1661053 w 3652051"/>
              <a:gd name="connsiteY27" fmla="*/ 498942 h 1670794"/>
              <a:gd name="connsiteX28" fmla="*/ 1705442 w 3652051"/>
              <a:gd name="connsiteY28" fmla="*/ 507820 h 1670794"/>
              <a:gd name="connsiteX29" fmla="*/ 1776463 w 3652051"/>
              <a:gd name="connsiteY29" fmla="*/ 525575 h 1670794"/>
              <a:gd name="connsiteX30" fmla="*/ 1847484 w 3652051"/>
              <a:gd name="connsiteY30" fmla="*/ 552208 h 1670794"/>
              <a:gd name="connsiteX31" fmla="*/ 1874117 w 3652051"/>
              <a:gd name="connsiteY31" fmla="*/ 569963 h 1670794"/>
              <a:gd name="connsiteX32" fmla="*/ 1909628 w 3652051"/>
              <a:gd name="connsiteY32" fmla="*/ 578841 h 1670794"/>
              <a:gd name="connsiteX33" fmla="*/ 1945139 w 3652051"/>
              <a:gd name="connsiteY33" fmla="*/ 596596 h 1670794"/>
              <a:gd name="connsiteX34" fmla="*/ 1998405 w 3652051"/>
              <a:gd name="connsiteY34" fmla="*/ 614352 h 1670794"/>
              <a:gd name="connsiteX35" fmla="*/ 2025038 w 3652051"/>
              <a:gd name="connsiteY35" fmla="*/ 623229 h 1670794"/>
              <a:gd name="connsiteX36" fmla="*/ 2078304 w 3652051"/>
              <a:gd name="connsiteY36" fmla="*/ 649862 h 1670794"/>
              <a:gd name="connsiteX37" fmla="*/ 2104937 w 3652051"/>
              <a:gd name="connsiteY37" fmla="*/ 667618 h 1670794"/>
              <a:gd name="connsiteX38" fmla="*/ 2131570 w 3652051"/>
              <a:gd name="connsiteY38" fmla="*/ 676495 h 1670794"/>
              <a:gd name="connsiteX39" fmla="*/ 2175958 w 3652051"/>
              <a:gd name="connsiteY39" fmla="*/ 703128 h 1670794"/>
              <a:gd name="connsiteX40" fmla="*/ 2211469 w 3652051"/>
              <a:gd name="connsiteY40" fmla="*/ 720884 h 1670794"/>
              <a:gd name="connsiteX41" fmla="*/ 2238102 w 3652051"/>
              <a:gd name="connsiteY41" fmla="*/ 738639 h 1670794"/>
              <a:gd name="connsiteX42" fmla="*/ 2273613 w 3652051"/>
              <a:gd name="connsiteY42" fmla="*/ 756394 h 1670794"/>
              <a:gd name="connsiteX43" fmla="*/ 2300246 w 3652051"/>
              <a:gd name="connsiteY43" fmla="*/ 774150 h 1670794"/>
              <a:gd name="connsiteX44" fmla="*/ 2326879 w 3652051"/>
              <a:gd name="connsiteY44" fmla="*/ 783027 h 1670794"/>
              <a:gd name="connsiteX45" fmla="*/ 2397900 w 3652051"/>
              <a:gd name="connsiteY45" fmla="*/ 818538 h 1670794"/>
              <a:gd name="connsiteX46" fmla="*/ 2477799 w 3652051"/>
              <a:gd name="connsiteY46" fmla="*/ 845171 h 1670794"/>
              <a:gd name="connsiteX47" fmla="*/ 2513310 w 3652051"/>
              <a:gd name="connsiteY47" fmla="*/ 862926 h 1670794"/>
              <a:gd name="connsiteX48" fmla="*/ 2584331 w 3652051"/>
              <a:gd name="connsiteY48" fmla="*/ 880682 h 1670794"/>
              <a:gd name="connsiteX49" fmla="*/ 2646475 w 3652051"/>
              <a:gd name="connsiteY49" fmla="*/ 889559 h 1670794"/>
              <a:gd name="connsiteX50" fmla="*/ 2761884 w 3652051"/>
              <a:gd name="connsiteY50" fmla="*/ 916192 h 1670794"/>
              <a:gd name="connsiteX51" fmla="*/ 2886172 w 3652051"/>
              <a:gd name="connsiteY51" fmla="*/ 933948 h 1670794"/>
              <a:gd name="connsiteX52" fmla="*/ 2912805 w 3652051"/>
              <a:gd name="connsiteY52" fmla="*/ 942825 h 1670794"/>
              <a:gd name="connsiteX53" fmla="*/ 2974948 w 3652051"/>
              <a:gd name="connsiteY53" fmla="*/ 951703 h 1670794"/>
              <a:gd name="connsiteX54" fmla="*/ 3019337 w 3652051"/>
              <a:gd name="connsiteY54" fmla="*/ 969458 h 1670794"/>
              <a:gd name="connsiteX55" fmla="*/ 3063725 w 3652051"/>
              <a:gd name="connsiteY55" fmla="*/ 996091 h 1670794"/>
              <a:gd name="connsiteX56" fmla="*/ 3099236 w 3652051"/>
              <a:gd name="connsiteY56" fmla="*/ 1040480 h 1670794"/>
              <a:gd name="connsiteX57" fmla="*/ 3116991 w 3652051"/>
              <a:gd name="connsiteY57" fmla="*/ 1093746 h 1670794"/>
              <a:gd name="connsiteX58" fmla="*/ 3125869 w 3652051"/>
              <a:gd name="connsiteY58" fmla="*/ 1120379 h 1670794"/>
              <a:gd name="connsiteX59" fmla="*/ 3143624 w 3652051"/>
              <a:gd name="connsiteY59" fmla="*/ 1244666 h 1670794"/>
              <a:gd name="connsiteX60" fmla="*/ 3152502 w 3652051"/>
              <a:gd name="connsiteY60" fmla="*/ 1280177 h 1670794"/>
              <a:gd name="connsiteX61" fmla="*/ 3214646 w 3652051"/>
              <a:gd name="connsiteY61" fmla="*/ 1351198 h 1670794"/>
              <a:gd name="connsiteX62" fmla="*/ 3285667 w 3652051"/>
              <a:gd name="connsiteY62" fmla="*/ 1404464 h 1670794"/>
              <a:gd name="connsiteX63" fmla="*/ 3321178 w 3652051"/>
              <a:gd name="connsiteY63" fmla="*/ 1413342 h 1670794"/>
              <a:gd name="connsiteX64" fmla="*/ 3409954 w 3652051"/>
              <a:gd name="connsiteY64" fmla="*/ 1439975 h 1670794"/>
              <a:gd name="connsiteX65" fmla="*/ 3569752 w 3652051"/>
              <a:gd name="connsiteY65" fmla="*/ 1466608 h 1670794"/>
              <a:gd name="connsiteX66" fmla="*/ 3596385 w 3652051"/>
              <a:gd name="connsiteY66" fmla="*/ 1475486 h 1670794"/>
              <a:gd name="connsiteX67" fmla="*/ 3640774 w 3652051"/>
              <a:gd name="connsiteY67" fmla="*/ 1510996 h 1670794"/>
              <a:gd name="connsiteX68" fmla="*/ 3640774 w 3652051"/>
              <a:gd name="connsiteY68" fmla="*/ 1582018 h 1670794"/>
              <a:gd name="connsiteX69" fmla="*/ 3596385 w 3652051"/>
              <a:gd name="connsiteY69" fmla="*/ 1590895 h 1670794"/>
              <a:gd name="connsiteX70" fmla="*/ 3569752 w 3652051"/>
              <a:gd name="connsiteY70" fmla="*/ 1599773 h 1670794"/>
              <a:gd name="connsiteX71" fmla="*/ 3525364 w 3652051"/>
              <a:gd name="connsiteY71" fmla="*/ 1617528 h 1670794"/>
              <a:gd name="connsiteX72" fmla="*/ 3463220 w 3652051"/>
              <a:gd name="connsiteY72" fmla="*/ 1626406 h 1670794"/>
              <a:gd name="connsiteX73" fmla="*/ 2895049 w 3652051"/>
              <a:gd name="connsiteY73" fmla="*/ 1617528 h 1670794"/>
              <a:gd name="connsiteX74" fmla="*/ 2859539 w 3652051"/>
              <a:gd name="connsiteY74" fmla="*/ 1608651 h 1670794"/>
              <a:gd name="connsiteX75" fmla="*/ 2753007 w 3652051"/>
              <a:gd name="connsiteY75" fmla="*/ 1599773 h 1670794"/>
              <a:gd name="connsiteX76" fmla="*/ 2255857 w 3652051"/>
              <a:gd name="connsiteY76" fmla="*/ 1608651 h 1670794"/>
              <a:gd name="connsiteX77" fmla="*/ 2211469 w 3652051"/>
              <a:gd name="connsiteY77" fmla="*/ 1617528 h 1670794"/>
              <a:gd name="connsiteX78" fmla="*/ 2140447 w 3652051"/>
              <a:gd name="connsiteY78" fmla="*/ 1626406 h 1670794"/>
              <a:gd name="connsiteX79" fmla="*/ 1980649 w 3652051"/>
              <a:gd name="connsiteY79" fmla="*/ 1635284 h 1670794"/>
              <a:gd name="connsiteX80" fmla="*/ 1865240 w 3652051"/>
              <a:gd name="connsiteY80" fmla="*/ 1653039 h 1670794"/>
              <a:gd name="connsiteX81" fmla="*/ 1732075 w 3652051"/>
              <a:gd name="connsiteY81" fmla="*/ 1670794 h 1670794"/>
              <a:gd name="connsiteX82" fmla="*/ 1101760 w 3652051"/>
              <a:gd name="connsiteY82" fmla="*/ 1661917 h 1670794"/>
              <a:gd name="connsiteX83" fmla="*/ 844308 w 3652051"/>
              <a:gd name="connsiteY83" fmla="*/ 1644161 h 1670794"/>
              <a:gd name="connsiteX84" fmla="*/ 551345 w 3652051"/>
              <a:gd name="connsiteY84" fmla="*/ 1626406 h 1670794"/>
              <a:gd name="connsiteX85" fmla="*/ 311647 w 3652051"/>
              <a:gd name="connsiteY85" fmla="*/ 1608651 h 1670794"/>
              <a:gd name="connsiteX86" fmla="*/ 276137 w 3652051"/>
              <a:gd name="connsiteY86" fmla="*/ 1599773 h 1670794"/>
              <a:gd name="connsiteX87" fmla="*/ 222871 w 3652051"/>
              <a:gd name="connsiteY87" fmla="*/ 1590895 h 1670794"/>
              <a:gd name="connsiteX88" fmla="*/ 187360 w 3652051"/>
              <a:gd name="connsiteY88" fmla="*/ 1582018 h 1670794"/>
              <a:gd name="connsiteX89" fmla="*/ 98583 w 3652051"/>
              <a:gd name="connsiteY89" fmla="*/ 1546507 h 1670794"/>
              <a:gd name="connsiteX90" fmla="*/ 71950 w 3652051"/>
              <a:gd name="connsiteY90" fmla="*/ 1519874 h 1670794"/>
              <a:gd name="connsiteX91" fmla="*/ 36440 w 3652051"/>
              <a:gd name="connsiteY91" fmla="*/ 1466608 h 1670794"/>
              <a:gd name="connsiteX92" fmla="*/ 27562 w 3652051"/>
              <a:gd name="connsiteY92" fmla="*/ 1431097 h 1670794"/>
              <a:gd name="connsiteX93" fmla="*/ 18684 w 3652051"/>
              <a:gd name="connsiteY93" fmla="*/ 1360076 h 1670794"/>
              <a:gd name="connsiteX94" fmla="*/ 9807 w 3652051"/>
              <a:gd name="connsiteY94" fmla="*/ 1315688 h 1670794"/>
              <a:gd name="connsiteX95" fmla="*/ 9807 w 3652051"/>
              <a:gd name="connsiteY95" fmla="*/ 907315 h 1670794"/>
              <a:gd name="connsiteX96" fmla="*/ 27562 w 3652051"/>
              <a:gd name="connsiteY96" fmla="*/ 836293 h 1670794"/>
              <a:gd name="connsiteX97" fmla="*/ 36440 w 3652051"/>
              <a:gd name="connsiteY97" fmla="*/ 791905 h 1670794"/>
              <a:gd name="connsiteX98" fmla="*/ 45317 w 3652051"/>
              <a:gd name="connsiteY98" fmla="*/ 756394 h 1670794"/>
              <a:gd name="connsiteX99" fmla="*/ 54195 w 3652051"/>
              <a:gd name="connsiteY99" fmla="*/ 703128 h 1670794"/>
              <a:gd name="connsiteX100" fmla="*/ 63073 w 3652051"/>
              <a:gd name="connsiteY100" fmla="*/ 658740 h 1670794"/>
              <a:gd name="connsiteX101" fmla="*/ 80828 w 3652051"/>
              <a:gd name="connsiteY101" fmla="*/ 578841 h 1670794"/>
              <a:gd name="connsiteX102" fmla="*/ 71950 w 3652051"/>
              <a:gd name="connsiteY102" fmla="*/ 223734 h 1670794"/>
              <a:gd name="connsiteX103" fmla="*/ 63073 w 3652051"/>
              <a:gd name="connsiteY103" fmla="*/ 179346 h 1670794"/>
              <a:gd name="connsiteX104" fmla="*/ 45317 w 3652051"/>
              <a:gd name="connsiteY104" fmla="*/ 99447 h 1670794"/>
              <a:gd name="connsiteX105" fmla="*/ 54195 w 3652051"/>
              <a:gd name="connsiteY105" fmla="*/ 1792 h 1670794"/>
              <a:gd name="connsiteX106" fmla="*/ 160727 w 3652051"/>
              <a:gd name="connsiteY106" fmla="*/ 19548 h 1670794"/>
              <a:gd name="connsiteX107" fmla="*/ 187360 w 3652051"/>
              <a:gd name="connsiteY107" fmla="*/ 37303 h 1670794"/>
              <a:gd name="connsiteX108" fmla="*/ 205115 w 3652051"/>
              <a:gd name="connsiteY108" fmla="*/ 63936 h 1670794"/>
              <a:gd name="connsiteX109" fmla="*/ 213993 w 3652051"/>
              <a:gd name="connsiteY109" fmla="*/ 90569 h 1670794"/>
              <a:gd name="connsiteX110" fmla="*/ 222871 w 3652051"/>
              <a:gd name="connsiteY110" fmla="*/ 108324 h 1670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3652051" h="1670794">
                <a:moveTo>
                  <a:pt x="169605" y="90569"/>
                </a:moveTo>
                <a:cubicBezTo>
                  <a:pt x="190319" y="93528"/>
                  <a:pt x="211706" y="93434"/>
                  <a:pt x="231748" y="99447"/>
                </a:cubicBezTo>
                <a:cubicBezTo>
                  <a:pt x="241968" y="102513"/>
                  <a:pt x="248631" y="112869"/>
                  <a:pt x="258381" y="117202"/>
                </a:cubicBezTo>
                <a:cubicBezTo>
                  <a:pt x="301840" y="136517"/>
                  <a:pt x="307430" y="131916"/>
                  <a:pt x="347158" y="143835"/>
                </a:cubicBezTo>
                <a:cubicBezTo>
                  <a:pt x="365084" y="149213"/>
                  <a:pt x="382669" y="155673"/>
                  <a:pt x="400424" y="161591"/>
                </a:cubicBezTo>
                <a:lnTo>
                  <a:pt x="427057" y="170468"/>
                </a:lnTo>
                <a:lnTo>
                  <a:pt x="453690" y="179346"/>
                </a:lnTo>
                <a:cubicBezTo>
                  <a:pt x="486060" y="211714"/>
                  <a:pt x="454600" y="186345"/>
                  <a:pt x="506956" y="205979"/>
                </a:cubicBezTo>
                <a:cubicBezTo>
                  <a:pt x="519347" y="210626"/>
                  <a:pt x="530303" y="218521"/>
                  <a:pt x="542467" y="223734"/>
                </a:cubicBezTo>
                <a:cubicBezTo>
                  <a:pt x="560300" y="231376"/>
                  <a:pt x="586588" y="236984"/>
                  <a:pt x="604611" y="241490"/>
                </a:cubicBezTo>
                <a:cubicBezTo>
                  <a:pt x="613489" y="247408"/>
                  <a:pt x="621437" y="255042"/>
                  <a:pt x="631244" y="259245"/>
                </a:cubicBezTo>
                <a:cubicBezTo>
                  <a:pt x="642458" y="264051"/>
                  <a:pt x="655068" y="264617"/>
                  <a:pt x="666754" y="268123"/>
                </a:cubicBezTo>
                <a:cubicBezTo>
                  <a:pt x="684680" y="273501"/>
                  <a:pt x="701863" y="281339"/>
                  <a:pt x="720020" y="285878"/>
                </a:cubicBezTo>
                <a:cubicBezTo>
                  <a:pt x="731857" y="288837"/>
                  <a:pt x="743956" y="290898"/>
                  <a:pt x="755531" y="294756"/>
                </a:cubicBezTo>
                <a:cubicBezTo>
                  <a:pt x="770649" y="299795"/>
                  <a:pt x="784998" y="306916"/>
                  <a:pt x="799919" y="312511"/>
                </a:cubicBezTo>
                <a:cubicBezTo>
                  <a:pt x="808681" y="315797"/>
                  <a:pt x="817951" y="317703"/>
                  <a:pt x="826552" y="321389"/>
                </a:cubicBezTo>
                <a:cubicBezTo>
                  <a:pt x="838716" y="326602"/>
                  <a:pt x="849508" y="334959"/>
                  <a:pt x="862063" y="339144"/>
                </a:cubicBezTo>
                <a:cubicBezTo>
                  <a:pt x="876378" y="343916"/>
                  <a:pt x="891655" y="345063"/>
                  <a:pt x="906451" y="348022"/>
                </a:cubicBezTo>
                <a:cubicBezTo>
                  <a:pt x="989739" y="389665"/>
                  <a:pt x="885514" y="339646"/>
                  <a:pt x="995228" y="383532"/>
                </a:cubicBezTo>
                <a:cubicBezTo>
                  <a:pt x="1007516" y="388447"/>
                  <a:pt x="1018184" y="397103"/>
                  <a:pt x="1030739" y="401288"/>
                </a:cubicBezTo>
                <a:cubicBezTo>
                  <a:pt x="1045054" y="406060"/>
                  <a:pt x="1060570" y="406195"/>
                  <a:pt x="1075127" y="410165"/>
                </a:cubicBezTo>
                <a:cubicBezTo>
                  <a:pt x="1093183" y="415089"/>
                  <a:pt x="1110236" y="423382"/>
                  <a:pt x="1128393" y="427921"/>
                </a:cubicBezTo>
                <a:cubicBezTo>
                  <a:pt x="1140230" y="430880"/>
                  <a:pt x="1152172" y="433446"/>
                  <a:pt x="1163904" y="436798"/>
                </a:cubicBezTo>
                <a:cubicBezTo>
                  <a:pt x="1193457" y="445242"/>
                  <a:pt x="1192743" y="449003"/>
                  <a:pt x="1226047" y="454554"/>
                </a:cubicBezTo>
                <a:cubicBezTo>
                  <a:pt x="1249581" y="458476"/>
                  <a:pt x="1273395" y="460472"/>
                  <a:pt x="1297069" y="463431"/>
                </a:cubicBezTo>
                <a:cubicBezTo>
                  <a:pt x="1384159" y="485204"/>
                  <a:pt x="1267201" y="457897"/>
                  <a:pt x="1430234" y="481187"/>
                </a:cubicBezTo>
                <a:cubicBezTo>
                  <a:pt x="1439498" y="482510"/>
                  <a:pt x="1447537" y="489346"/>
                  <a:pt x="1456867" y="490064"/>
                </a:cubicBezTo>
                <a:cubicBezTo>
                  <a:pt x="1524793" y="495289"/>
                  <a:pt x="1592991" y="495983"/>
                  <a:pt x="1661053" y="498942"/>
                </a:cubicBezTo>
                <a:cubicBezTo>
                  <a:pt x="1675849" y="501901"/>
                  <a:pt x="1690739" y="504427"/>
                  <a:pt x="1705442" y="507820"/>
                </a:cubicBezTo>
                <a:cubicBezTo>
                  <a:pt x="1729219" y="513307"/>
                  <a:pt x="1776463" y="525575"/>
                  <a:pt x="1776463" y="525575"/>
                </a:cubicBezTo>
                <a:cubicBezTo>
                  <a:pt x="1838922" y="567214"/>
                  <a:pt x="1759723" y="519298"/>
                  <a:pt x="1847484" y="552208"/>
                </a:cubicBezTo>
                <a:cubicBezTo>
                  <a:pt x="1857474" y="555954"/>
                  <a:pt x="1864310" y="565760"/>
                  <a:pt x="1874117" y="569963"/>
                </a:cubicBezTo>
                <a:cubicBezTo>
                  <a:pt x="1885332" y="574769"/>
                  <a:pt x="1898204" y="574557"/>
                  <a:pt x="1909628" y="578841"/>
                </a:cubicBezTo>
                <a:cubicBezTo>
                  <a:pt x="1922019" y="583488"/>
                  <a:pt x="1932851" y="591681"/>
                  <a:pt x="1945139" y="596596"/>
                </a:cubicBezTo>
                <a:cubicBezTo>
                  <a:pt x="1962516" y="603547"/>
                  <a:pt x="1980650" y="608434"/>
                  <a:pt x="1998405" y="614352"/>
                </a:cubicBezTo>
                <a:lnTo>
                  <a:pt x="2025038" y="623229"/>
                </a:lnTo>
                <a:cubicBezTo>
                  <a:pt x="2101365" y="674116"/>
                  <a:pt x="2004793" y="613107"/>
                  <a:pt x="2078304" y="649862"/>
                </a:cubicBezTo>
                <a:cubicBezTo>
                  <a:pt x="2087847" y="654634"/>
                  <a:pt x="2095394" y="662846"/>
                  <a:pt x="2104937" y="667618"/>
                </a:cubicBezTo>
                <a:cubicBezTo>
                  <a:pt x="2113307" y="671803"/>
                  <a:pt x="2123200" y="672310"/>
                  <a:pt x="2131570" y="676495"/>
                </a:cubicBezTo>
                <a:cubicBezTo>
                  <a:pt x="2147003" y="684212"/>
                  <a:pt x="2160874" y="694748"/>
                  <a:pt x="2175958" y="703128"/>
                </a:cubicBezTo>
                <a:cubicBezTo>
                  <a:pt x="2187527" y="709555"/>
                  <a:pt x="2199978" y="714318"/>
                  <a:pt x="2211469" y="720884"/>
                </a:cubicBezTo>
                <a:cubicBezTo>
                  <a:pt x="2220733" y="726178"/>
                  <a:pt x="2228838" y="733346"/>
                  <a:pt x="2238102" y="738639"/>
                </a:cubicBezTo>
                <a:cubicBezTo>
                  <a:pt x="2249592" y="745205"/>
                  <a:pt x="2262123" y="749828"/>
                  <a:pt x="2273613" y="756394"/>
                </a:cubicBezTo>
                <a:cubicBezTo>
                  <a:pt x="2282877" y="761688"/>
                  <a:pt x="2290703" y="769378"/>
                  <a:pt x="2300246" y="774150"/>
                </a:cubicBezTo>
                <a:cubicBezTo>
                  <a:pt x="2308616" y="778335"/>
                  <a:pt x="2318360" y="779155"/>
                  <a:pt x="2326879" y="783027"/>
                </a:cubicBezTo>
                <a:cubicBezTo>
                  <a:pt x="2350975" y="793980"/>
                  <a:pt x="2372790" y="810168"/>
                  <a:pt x="2397900" y="818538"/>
                </a:cubicBezTo>
                <a:cubicBezTo>
                  <a:pt x="2424533" y="827416"/>
                  <a:pt x="2452689" y="832616"/>
                  <a:pt x="2477799" y="845171"/>
                </a:cubicBezTo>
                <a:cubicBezTo>
                  <a:pt x="2489636" y="851089"/>
                  <a:pt x="2501146" y="857713"/>
                  <a:pt x="2513310" y="862926"/>
                </a:cubicBezTo>
                <a:cubicBezTo>
                  <a:pt x="2535141" y="872282"/>
                  <a:pt x="2561592" y="876892"/>
                  <a:pt x="2584331" y="880682"/>
                </a:cubicBezTo>
                <a:cubicBezTo>
                  <a:pt x="2604971" y="884122"/>
                  <a:pt x="2625956" y="885455"/>
                  <a:pt x="2646475" y="889559"/>
                </a:cubicBezTo>
                <a:cubicBezTo>
                  <a:pt x="2723428" y="904950"/>
                  <a:pt x="2698951" y="906255"/>
                  <a:pt x="2761884" y="916192"/>
                </a:cubicBezTo>
                <a:cubicBezTo>
                  <a:pt x="2803222" y="922719"/>
                  <a:pt x="2886172" y="933948"/>
                  <a:pt x="2886172" y="933948"/>
                </a:cubicBezTo>
                <a:cubicBezTo>
                  <a:pt x="2895050" y="936907"/>
                  <a:pt x="2903629" y="940990"/>
                  <a:pt x="2912805" y="942825"/>
                </a:cubicBezTo>
                <a:cubicBezTo>
                  <a:pt x="2933323" y="946929"/>
                  <a:pt x="2954648" y="946628"/>
                  <a:pt x="2974948" y="951703"/>
                </a:cubicBezTo>
                <a:cubicBezTo>
                  <a:pt x="2990408" y="955568"/>
                  <a:pt x="3004541" y="963540"/>
                  <a:pt x="3019337" y="969458"/>
                </a:cubicBezTo>
                <a:cubicBezTo>
                  <a:pt x="3064323" y="1014446"/>
                  <a:pt x="3006105" y="961519"/>
                  <a:pt x="3063725" y="996091"/>
                </a:cubicBezTo>
                <a:cubicBezTo>
                  <a:pt x="3074905" y="1002799"/>
                  <a:pt x="3094837" y="1030582"/>
                  <a:pt x="3099236" y="1040480"/>
                </a:cubicBezTo>
                <a:cubicBezTo>
                  <a:pt x="3106837" y="1057583"/>
                  <a:pt x="3111073" y="1075991"/>
                  <a:pt x="3116991" y="1093746"/>
                </a:cubicBezTo>
                <a:lnTo>
                  <a:pt x="3125869" y="1120379"/>
                </a:lnTo>
                <a:cubicBezTo>
                  <a:pt x="3133623" y="1190163"/>
                  <a:pt x="3131063" y="1188141"/>
                  <a:pt x="3143624" y="1244666"/>
                </a:cubicBezTo>
                <a:cubicBezTo>
                  <a:pt x="3146271" y="1256577"/>
                  <a:pt x="3147696" y="1268962"/>
                  <a:pt x="3152502" y="1280177"/>
                </a:cubicBezTo>
                <a:cubicBezTo>
                  <a:pt x="3163514" y="1305871"/>
                  <a:pt x="3198701" y="1335253"/>
                  <a:pt x="3214646" y="1351198"/>
                </a:cubicBezTo>
                <a:cubicBezTo>
                  <a:pt x="3234368" y="1370920"/>
                  <a:pt x="3258890" y="1397770"/>
                  <a:pt x="3285667" y="1404464"/>
                </a:cubicBezTo>
                <a:cubicBezTo>
                  <a:pt x="3297504" y="1407423"/>
                  <a:pt x="3309491" y="1409836"/>
                  <a:pt x="3321178" y="1413342"/>
                </a:cubicBezTo>
                <a:cubicBezTo>
                  <a:pt x="3384396" y="1432307"/>
                  <a:pt x="3357345" y="1428284"/>
                  <a:pt x="3409954" y="1439975"/>
                </a:cubicBezTo>
                <a:cubicBezTo>
                  <a:pt x="3462732" y="1451704"/>
                  <a:pt x="3516279" y="1458969"/>
                  <a:pt x="3569752" y="1466608"/>
                </a:cubicBezTo>
                <a:cubicBezTo>
                  <a:pt x="3578630" y="1469567"/>
                  <a:pt x="3588015" y="1471301"/>
                  <a:pt x="3596385" y="1475486"/>
                </a:cubicBezTo>
                <a:cubicBezTo>
                  <a:pt x="3618783" y="1486685"/>
                  <a:pt x="3624259" y="1494482"/>
                  <a:pt x="3640774" y="1510996"/>
                </a:cubicBezTo>
                <a:cubicBezTo>
                  <a:pt x="3647779" y="1532012"/>
                  <a:pt x="3662199" y="1560593"/>
                  <a:pt x="3640774" y="1582018"/>
                </a:cubicBezTo>
                <a:cubicBezTo>
                  <a:pt x="3630104" y="1592688"/>
                  <a:pt x="3611024" y="1587235"/>
                  <a:pt x="3596385" y="1590895"/>
                </a:cubicBezTo>
                <a:cubicBezTo>
                  <a:pt x="3587306" y="1593165"/>
                  <a:pt x="3578514" y="1596487"/>
                  <a:pt x="3569752" y="1599773"/>
                </a:cubicBezTo>
                <a:cubicBezTo>
                  <a:pt x="3554831" y="1605368"/>
                  <a:pt x="3540824" y="1613663"/>
                  <a:pt x="3525364" y="1617528"/>
                </a:cubicBezTo>
                <a:cubicBezTo>
                  <a:pt x="3505064" y="1622603"/>
                  <a:pt x="3483935" y="1623447"/>
                  <a:pt x="3463220" y="1626406"/>
                </a:cubicBezTo>
                <a:lnTo>
                  <a:pt x="2895049" y="1617528"/>
                </a:lnTo>
                <a:cubicBezTo>
                  <a:pt x="2882853" y="1617169"/>
                  <a:pt x="2871646" y="1610164"/>
                  <a:pt x="2859539" y="1608651"/>
                </a:cubicBezTo>
                <a:cubicBezTo>
                  <a:pt x="2824180" y="1604231"/>
                  <a:pt x="2788518" y="1602732"/>
                  <a:pt x="2753007" y="1599773"/>
                </a:cubicBezTo>
                <a:lnTo>
                  <a:pt x="2255857" y="1608651"/>
                </a:lnTo>
                <a:cubicBezTo>
                  <a:pt x="2240776" y="1609145"/>
                  <a:pt x="2226383" y="1615234"/>
                  <a:pt x="2211469" y="1617528"/>
                </a:cubicBezTo>
                <a:cubicBezTo>
                  <a:pt x="2187888" y="1621156"/>
                  <a:pt x="2164235" y="1624576"/>
                  <a:pt x="2140447" y="1626406"/>
                </a:cubicBezTo>
                <a:cubicBezTo>
                  <a:pt x="2087256" y="1630498"/>
                  <a:pt x="2033915" y="1632325"/>
                  <a:pt x="1980649" y="1635284"/>
                </a:cubicBezTo>
                <a:cubicBezTo>
                  <a:pt x="1924259" y="1654079"/>
                  <a:pt x="1968232" y="1641595"/>
                  <a:pt x="1865240" y="1653039"/>
                </a:cubicBezTo>
                <a:cubicBezTo>
                  <a:pt x="1813626" y="1658774"/>
                  <a:pt x="1782605" y="1663576"/>
                  <a:pt x="1732075" y="1670794"/>
                </a:cubicBezTo>
                <a:lnTo>
                  <a:pt x="1101760" y="1661917"/>
                </a:lnTo>
                <a:cubicBezTo>
                  <a:pt x="1013250" y="1659905"/>
                  <a:pt x="931776" y="1650889"/>
                  <a:pt x="844308" y="1644161"/>
                </a:cubicBezTo>
                <a:cubicBezTo>
                  <a:pt x="704713" y="1633423"/>
                  <a:pt x="706120" y="1634552"/>
                  <a:pt x="551345" y="1626406"/>
                </a:cubicBezTo>
                <a:cubicBezTo>
                  <a:pt x="391297" y="1603541"/>
                  <a:pt x="621230" y="1634449"/>
                  <a:pt x="311647" y="1608651"/>
                </a:cubicBezTo>
                <a:cubicBezTo>
                  <a:pt x="299488" y="1607638"/>
                  <a:pt x="288101" y="1602166"/>
                  <a:pt x="276137" y="1599773"/>
                </a:cubicBezTo>
                <a:cubicBezTo>
                  <a:pt x="258486" y="1596243"/>
                  <a:pt x="240522" y="1594425"/>
                  <a:pt x="222871" y="1590895"/>
                </a:cubicBezTo>
                <a:cubicBezTo>
                  <a:pt x="210907" y="1588502"/>
                  <a:pt x="198850" y="1586122"/>
                  <a:pt x="187360" y="1582018"/>
                </a:cubicBezTo>
                <a:cubicBezTo>
                  <a:pt x="157345" y="1571298"/>
                  <a:pt x="98583" y="1546507"/>
                  <a:pt x="98583" y="1546507"/>
                </a:cubicBezTo>
                <a:cubicBezTo>
                  <a:pt x="89705" y="1537629"/>
                  <a:pt x="79658" y="1529784"/>
                  <a:pt x="71950" y="1519874"/>
                </a:cubicBezTo>
                <a:cubicBezTo>
                  <a:pt x="58849" y="1503030"/>
                  <a:pt x="36440" y="1466608"/>
                  <a:pt x="36440" y="1466608"/>
                </a:cubicBezTo>
                <a:cubicBezTo>
                  <a:pt x="33481" y="1454771"/>
                  <a:pt x="29568" y="1443132"/>
                  <a:pt x="27562" y="1431097"/>
                </a:cubicBezTo>
                <a:cubicBezTo>
                  <a:pt x="23640" y="1407564"/>
                  <a:pt x="22312" y="1383656"/>
                  <a:pt x="18684" y="1360076"/>
                </a:cubicBezTo>
                <a:cubicBezTo>
                  <a:pt x="16390" y="1345162"/>
                  <a:pt x="12766" y="1330484"/>
                  <a:pt x="9807" y="1315688"/>
                </a:cubicBezTo>
                <a:cubicBezTo>
                  <a:pt x="586" y="1140497"/>
                  <a:pt x="-6636" y="1099147"/>
                  <a:pt x="9807" y="907315"/>
                </a:cubicBezTo>
                <a:cubicBezTo>
                  <a:pt x="11891" y="883002"/>
                  <a:pt x="22776" y="860222"/>
                  <a:pt x="27562" y="836293"/>
                </a:cubicBezTo>
                <a:cubicBezTo>
                  <a:pt x="30521" y="821497"/>
                  <a:pt x="33167" y="806635"/>
                  <a:pt x="36440" y="791905"/>
                </a:cubicBezTo>
                <a:cubicBezTo>
                  <a:pt x="39087" y="779994"/>
                  <a:pt x="42924" y="768358"/>
                  <a:pt x="45317" y="756394"/>
                </a:cubicBezTo>
                <a:cubicBezTo>
                  <a:pt x="48847" y="738743"/>
                  <a:pt x="50975" y="720838"/>
                  <a:pt x="54195" y="703128"/>
                </a:cubicBezTo>
                <a:cubicBezTo>
                  <a:pt x="56894" y="688282"/>
                  <a:pt x="60374" y="673586"/>
                  <a:pt x="63073" y="658740"/>
                </a:cubicBezTo>
                <a:cubicBezTo>
                  <a:pt x="75573" y="589990"/>
                  <a:pt x="65174" y="625801"/>
                  <a:pt x="80828" y="578841"/>
                </a:cubicBezTo>
                <a:cubicBezTo>
                  <a:pt x="77869" y="460472"/>
                  <a:pt x="77207" y="342023"/>
                  <a:pt x="71950" y="223734"/>
                </a:cubicBezTo>
                <a:cubicBezTo>
                  <a:pt x="71280" y="208660"/>
                  <a:pt x="66346" y="194076"/>
                  <a:pt x="63073" y="179346"/>
                </a:cubicBezTo>
                <a:cubicBezTo>
                  <a:pt x="37985" y="66447"/>
                  <a:pt x="72109" y="233400"/>
                  <a:pt x="45317" y="99447"/>
                </a:cubicBezTo>
                <a:cubicBezTo>
                  <a:pt x="48276" y="66895"/>
                  <a:pt x="31083" y="24904"/>
                  <a:pt x="54195" y="1792"/>
                </a:cubicBezTo>
                <a:cubicBezTo>
                  <a:pt x="60759" y="-4772"/>
                  <a:pt x="137530" y="7949"/>
                  <a:pt x="160727" y="19548"/>
                </a:cubicBezTo>
                <a:cubicBezTo>
                  <a:pt x="170270" y="24320"/>
                  <a:pt x="178482" y="31385"/>
                  <a:pt x="187360" y="37303"/>
                </a:cubicBezTo>
                <a:cubicBezTo>
                  <a:pt x="193278" y="46181"/>
                  <a:pt x="200343" y="54393"/>
                  <a:pt x="205115" y="63936"/>
                </a:cubicBezTo>
                <a:cubicBezTo>
                  <a:pt x="209300" y="72306"/>
                  <a:pt x="210517" y="81880"/>
                  <a:pt x="213993" y="90569"/>
                </a:cubicBezTo>
                <a:cubicBezTo>
                  <a:pt x="216451" y="96713"/>
                  <a:pt x="219912" y="102406"/>
                  <a:pt x="222871" y="10832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43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3647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À présent, remplissons un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document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pour garder tout ça en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mémoire.</a:t>
            </a:r>
          </a:p>
        </p:txBody>
      </p:sp>
    </p:spTree>
    <p:extLst>
      <p:ext uri="{BB962C8B-B14F-4D97-AF65-F5344CB8AC3E}">
        <p14:creationId xmlns:p14="http://schemas.microsoft.com/office/powerpoint/2010/main" val="180573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538645"/>
            <a:ext cx="91440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solidFill>
                  <a:srgbClr val="FF0000"/>
                </a:solidFill>
                <a:latin typeface="Maiandra GD" panose="020E0502030308020204" pitchFamily="34" charset="0"/>
              </a:rPr>
              <a:t>Une seigneurie au moyen âge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BA42219-C020-49DE-87CA-9351BD96B5B2}"/>
              </a:ext>
            </a:extLst>
          </p:cNvPr>
          <p:cNvCxnSpPr>
            <a:cxnSpLocks/>
          </p:cNvCxnSpPr>
          <p:nvPr/>
        </p:nvCxnSpPr>
        <p:spPr>
          <a:xfrm>
            <a:off x="0" y="1700808"/>
            <a:ext cx="9144000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4B5CFC94-5645-4287-8285-8D21EE5302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64" y="2075371"/>
            <a:ext cx="7848872" cy="47878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9266D10-A1AA-45BD-9A3C-32F131C26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132856"/>
            <a:ext cx="29523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Une seigneurie au moyen âge</a:t>
            </a:r>
          </a:p>
        </p:txBody>
      </p:sp>
    </p:spTree>
    <p:extLst>
      <p:ext uri="{BB962C8B-B14F-4D97-AF65-F5344CB8AC3E}">
        <p14:creationId xmlns:p14="http://schemas.microsoft.com/office/powerpoint/2010/main" val="340424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404664"/>
            <a:ext cx="91440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solidFill>
                  <a:srgbClr val="FF0000"/>
                </a:solidFill>
                <a:latin typeface="Maiandra GD" panose="020E0502030308020204" pitchFamily="34" charset="0"/>
              </a:rPr>
              <a:t>forêt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BA42219-C020-49DE-87CA-9351BD96B5B2}"/>
              </a:ext>
            </a:extLst>
          </p:cNvPr>
          <p:cNvCxnSpPr>
            <a:cxnSpLocks/>
          </p:cNvCxnSpPr>
          <p:nvPr/>
        </p:nvCxnSpPr>
        <p:spPr>
          <a:xfrm>
            <a:off x="0" y="1700808"/>
            <a:ext cx="9144000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4B5CFC94-5645-4287-8285-8D21EE5302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64" y="2075371"/>
            <a:ext cx="7848872" cy="47878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9266D10-A1AA-45BD-9A3C-32F131C26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132856"/>
            <a:ext cx="29523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Une seigneurie au moyen âge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E96C3C-EE6D-42E2-B640-BC0A06B31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3128773"/>
            <a:ext cx="1368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forêt</a:t>
            </a:r>
          </a:p>
        </p:txBody>
      </p:sp>
    </p:spTree>
    <p:extLst>
      <p:ext uri="{BB962C8B-B14F-4D97-AF65-F5344CB8AC3E}">
        <p14:creationId xmlns:p14="http://schemas.microsoft.com/office/powerpoint/2010/main" val="406836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404664"/>
            <a:ext cx="91440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solidFill>
                  <a:srgbClr val="FF0000"/>
                </a:solidFill>
                <a:latin typeface="Maiandra GD" panose="020E0502030308020204" pitchFamily="34" charset="0"/>
              </a:rPr>
              <a:t>village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BA42219-C020-49DE-87CA-9351BD96B5B2}"/>
              </a:ext>
            </a:extLst>
          </p:cNvPr>
          <p:cNvCxnSpPr>
            <a:cxnSpLocks/>
          </p:cNvCxnSpPr>
          <p:nvPr/>
        </p:nvCxnSpPr>
        <p:spPr>
          <a:xfrm>
            <a:off x="0" y="1700808"/>
            <a:ext cx="9144000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4B5CFC94-5645-4287-8285-8D21EE5302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64" y="2075371"/>
            <a:ext cx="7848872" cy="47878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9266D10-A1AA-45BD-9A3C-32F131C26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132856"/>
            <a:ext cx="29523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Une seigneurie au moyen âge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E96C3C-EE6D-42E2-B640-BC0A06B31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3128773"/>
            <a:ext cx="1368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forêt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48CC5D-8108-4EEA-AA44-CBC33F698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4" y="3090446"/>
            <a:ext cx="1368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village</a:t>
            </a:r>
          </a:p>
        </p:txBody>
      </p:sp>
    </p:spTree>
    <p:extLst>
      <p:ext uri="{BB962C8B-B14F-4D97-AF65-F5344CB8AC3E}">
        <p14:creationId xmlns:p14="http://schemas.microsoft.com/office/powerpoint/2010/main" val="411721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404664"/>
            <a:ext cx="91440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solidFill>
                  <a:srgbClr val="FF0000"/>
                </a:solidFill>
                <a:latin typeface="Maiandra GD" panose="020E0502030308020204" pitchFamily="34" charset="0"/>
              </a:rPr>
              <a:t>château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BA42219-C020-49DE-87CA-9351BD96B5B2}"/>
              </a:ext>
            </a:extLst>
          </p:cNvPr>
          <p:cNvCxnSpPr>
            <a:cxnSpLocks/>
          </p:cNvCxnSpPr>
          <p:nvPr/>
        </p:nvCxnSpPr>
        <p:spPr>
          <a:xfrm>
            <a:off x="0" y="1700808"/>
            <a:ext cx="9144000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4B5CFC94-5645-4287-8285-8D21EE5302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64" y="2075371"/>
            <a:ext cx="7848872" cy="47878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9266D10-A1AA-45BD-9A3C-32F131C26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132856"/>
            <a:ext cx="29523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Une seigneurie au moyen âge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E96C3C-EE6D-42E2-B640-BC0A06B31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3128773"/>
            <a:ext cx="1368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forêt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48CC5D-8108-4EEA-AA44-CBC33F698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4" y="3090446"/>
            <a:ext cx="1368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village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64CAE2-17E7-4BF8-B02D-507E35028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4242574"/>
            <a:ext cx="1368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château</a:t>
            </a:r>
          </a:p>
        </p:txBody>
      </p:sp>
    </p:spTree>
    <p:extLst>
      <p:ext uri="{BB962C8B-B14F-4D97-AF65-F5344CB8AC3E}">
        <p14:creationId xmlns:p14="http://schemas.microsoft.com/office/powerpoint/2010/main" val="178801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404664"/>
            <a:ext cx="91440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solidFill>
                  <a:srgbClr val="FF0000"/>
                </a:solidFill>
                <a:latin typeface="Maiandra GD" panose="020E0502030308020204" pitchFamily="34" charset="0"/>
              </a:rPr>
              <a:t>réserve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BA42219-C020-49DE-87CA-9351BD96B5B2}"/>
              </a:ext>
            </a:extLst>
          </p:cNvPr>
          <p:cNvCxnSpPr>
            <a:cxnSpLocks/>
          </p:cNvCxnSpPr>
          <p:nvPr/>
        </p:nvCxnSpPr>
        <p:spPr>
          <a:xfrm>
            <a:off x="0" y="1700808"/>
            <a:ext cx="9144000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4B5CFC94-5645-4287-8285-8D21EE5302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64" y="2075371"/>
            <a:ext cx="7848872" cy="47878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9266D10-A1AA-45BD-9A3C-32F131C26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132856"/>
            <a:ext cx="29523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Une seigneurie au moyen âge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E96C3C-EE6D-42E2-B640-BC0A06B31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3128773"/>
            <a:ext cx="1368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forêt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48CC5D-8108-4EEA-AA44-CBC33F698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4" y="3090446"/>
            <a:ext cx="1368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village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64CAE2-17E7-4BF8-B02D-507E35028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4242574"/>
            <a:ext cx="1368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château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959664A-C522-4BED-A342-FBB93EBF7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4869160"/>
            <a:ext cx="1368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réserve</a:t>
            </a:r>
          </a:p>
        </p:txBody>
      </p:sp>
    </p:spTree>
    <p:extLst>
      <p:ext uri="{BB962C8B-B14F-4D97-AF65-F5344CB8AC3E}">
        <p14:creationId xmlns:p14="http://schemas.microsoft.com/office/powerpoint/2010/main" val="249561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404664"/>
            <a:ext cx="91440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solidFill>
                  <a:srgbClr val="FF0000"/>
                </a:solidFill>
                <a:latin typeface="Maiandra GD" panose="020E0502030308020204" pitchFamily="34" charset="0"/>
              </a:rPr>
              <a:t>tenures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BA42219-C020-49DE-87CA-9351BD96B5B2}"/>
              </a:ext>
            </a:extLst>
          </p:cNvPr>
          <p:cNvCxnSpPr>
            <a:cxnSpLocks/>
          </p:cNvCxnSpPr>
          <p:nvPr/>
        </p:nvCxnSpPr>
        <p:spPr>
          <a:xfrm>
            <a:off x="0" y="1700808"/>
            <a:ext cx="9144000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4B5CFC94-5645-4287-8285-8D21EE5302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64" y="2075371"/>
            <a:ext cx="7848872" cy="47878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9266D10-A1AA-45BD-9A3C-32F131C26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132856"/>
            <a:ext cx="29523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Une seigneurie au moyen âge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E96C3C-EE6D-42E2-B640-BC0A06B31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3128773"/>
            <a:ext cx="1368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forêt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48CC5D-8108-4EEA-AA44-CBC33F698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4" y="3090446"/>
            <a:ext cx="1368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village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64CAE2-17E7-4BF8-B02D-507E35028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4242574"/>
            <a:ext cx="1368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château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959664A-C522-4BED-A342-FBB93EBF7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4869160"/>
            <a:ext cx="1368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réserve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C5E6865-97D8-464A-BA61-76B626D1C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6186790"/>
            <a:ext cx="1368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FF0000"/>
                </a:solidFill>
                <a:latin typeface="Maiandra GD" panose="020E0502030308020204" pitchFamily="34" charset="0"/>
              </a:rPr>
              <a:t>tenures</a:t>
            </a:r>
          </a:p>
        </p:txBody>
      </p:sp>
    </p:spTree>
    <p:extLst>
      <p:ext uri="{BB962C8B-B14F-4D97-AF65-F5344CB8AC3E}">
        <p14:creationId xmlns:p14="http://schemas.microsoft.com/office/powerpoint/2010/main" val="363020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6" grpId="0"/>
      <p:bldP spid="9" grpId="0"/>
      <p:bldP spid="10" grpId="0"/>
      <p:bldP spid="11" grpId="0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D5B0F7A-7B0E-4E86-8C3A-2AE0FD9E9D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En résumé...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EB80264-4888-43D0-A46F-0CF5966B8AF7}"/>
              </a:ext>
            </a:extLst>
          </p:cNvPr>
          <p:cNvSpPr txBox="1"/>
          <p:nvPr/>
        </p:nvSpPr>
        <p:spPr>
          <a:xfrm>
            <a:off x="0" y="492461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Au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moyen âge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, presque toutes les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terres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sont détenues par des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seigneurs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  <a:p>
            <a:pPr lvl="0"/>
            <a:endParaRPr lang="fr-FR" sz="2000" dirty="0">
              <a:solidFill>
                <a:srgbClr val="0070C0"/>
              </a:solidFill>
              <a:latin typeface="Maiandra GD" panose="020E0502030308020204" pitchFamily="34" charset="0"/>
            </a:endParaRPr>
          </a:p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Chaque seigneur dirige une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seigneurie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 Il gagne de l’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argent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grâce aux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produits cultivés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sur son sol par les paysans.</a:t>
            </a:r>
          </a:p>
          <a:p>
            <a:pPr lvl="0"/>
            <a:endParaRPr lang="fr-FR" sz="2000" dirty="0">
              <a:solidFill>
                <a:srgbClr val="0070C0"/>
              </a:solidFill>
              <a:latin typeface="Maiandra GD" panose="020E0502030308020204" pitchFamily="34" charset="0"/>
            </a:endParaRPr>
          </a:p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Une seigneurie est composée de plusieurs parties : le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château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(où vit le seigneur et sa famille), le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village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(où vivent les paysans), la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réserve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(domaine que le seigneur garde pour lui), les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tenures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(terres que le seigneur loue aux paysans en échange de corvées et d’impôts).</a:t>
            </a:r>
          </a:p>
        </p:txBody>
      </p:sp>
    </p:spTree>
    <p:extLst>
      <p:ext uri="{BB962C8B-B14F-4D97-AF65-F5344CB8AC3E}">
        <p14:creationId xmlns:p14="http://schemas.microsoft.com/office/powerpoint/2010/main" val="342574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4A23A271-06FA-49E4-A709-A6C5F3F958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Nous commençons une nouvelle leçon d’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histoire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94A4702-EECA-430B-81E3-C796AB89CA58}"/>
              </a:ext>
            </a:extLst>
          </p:cNvPr>
          <p:cNvSpPr txBox="1"/>
          <p:nvPr/>
        </p:nvSpPr>
        <p:spPr>
          <a:xfrm>
            <a:off x="0" y="4766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Cette leçon porte sur...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7263CD-3A2D-419D-B7AC-1D7C6BC8E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6585" y="1916832"/>
            <a:ext cx="17849444" cy="10081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A6A5BE-1304-4FB1-86D7-5ED6AB45A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248829" y="3933056"/>
            <a:ext cx="38248810" cy="21602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9790CB0-CF00-4969-850D-B33FB21B198B}"/>
              </a:ext>
            </a:extLst>
          </p:cNvPr>
          <p:cNvSpPr txBox="1"/>
          <p:nvPr/>
        </p:nvSpPr>
        <p:spPr>
          <a:xfrm>
            <a:off x="4283968" y="472163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le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moyen âge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001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3.05504 0.02129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6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1.48148E-6 L 2.17413 1.48148E-6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7" grpId="0"/>
      <p:bldP spid="7" grpId="1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00AFF-1F7A-4D77-82BA-333BCC9C647D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La prochaine fois, nous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verrons comment vivaient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les seigneurs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9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4A23A271-06FA-49E4-A709-A6C5F3F958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Notre séance portait sur la période du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790CB0-CF00-4969-850D-B33FB21B198B}"/>
              </a:ext>
            </a:extLst>
          </p:cNvPr>
          <p:cNvSpPr txBox="1"/>
          <p:nvPr/>
        </p:nvSpPr>
        <p:spPr>
          <a:xfrm>
            <a:off x="0" y="584775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moyen âge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aiandra GD" panose="020E0502030308020204" pitchFamily="34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2F4B71C-F5A4-4C3D-8B16-C7C9840DD7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4" r="28147"/>
          <a:stretch/>
        </p:blipFill>
        <p:spPr>
          <a:xfrm>
            <a:off x="-1017" y="3789040"/>
            <a:ext cx="9145017" cy="216024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F6E9653-4F3E-4372-8564-6D1170D0D677}"/>
              </a:ext>
            </a:extLst>
          </p:cNvPr>
          <p:cNvSpPr txBox="1"/>
          <p:nvPr/>
        </p:nvSpPr>
        <p:spPr>
          <a:xfrm>
            <a:off x="0" y="116955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Entourons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ce que nous avons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évoqué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10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9" grpId="0"/>
      <p:bldP spid="9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3647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Dans cette leçon, nous allons voir comment vivaient les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gens au moyen âge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4" name="Image 3" descr="Une image contenant pièce&#10;&#10;Description générée automatiquement">
            <a:extLst>
              <a:ext uri="{FF2B5EF4-FFF2-40B4-BE49-F238E27FC236}">
                <a16:creationId xmlns:a16="http://schemas.microsoft.com/office/drawing/2014/main" id="{78CAF31C-D83C-4495-A481-22DD97B3B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9" y="2521377"/>
            <a:ext cx="7606659" cy="38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9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3647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Au moyen âge, presque toutes les terres ont des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propriétaires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: ce sont les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73F7077-E594-4D10-99F8-FD57BC5AB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9" y="488796"/>
            <a:ext cx="19442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seigneurs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EFF161-7FEC-4B10-AF02-E36FB3D53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73571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Ces domaines sont donc appelés des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ADD34A0-A763-45CF-89EE-DA91079B9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231" y="1073570"/>
            <a:ext cx="21957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seigneuries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10" name="Image 9" descr="Une image contenant pièce&#10;&#10;Description générée automatiquement">
            <a:extLst>
              <a:ext uri="{FF2B5EF4-FFF2-40B4-BE49-F238E27FC236}">
                <a16:creationId xmlns:a16="http://schemas.microsoft.com/office/drawing/2014/main" id="{984EA640-FAB1-4DB8-903F-2509BDE17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9" y="2521377"/>
            <a:ext cx="7606659" cy="38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3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3647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Le seigneur gagne de l’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argent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grâce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aux produits cultivés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sur son sol par les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paysans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8ACFDF9-F3DF-42BC-B5E0-EAA0E598A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3223845" cy="3075509"/>
          </a:xfrm>
          <a:prstGeom prst="rect">
            <a:avLst/>
          </a:prstGeom>
        </p:spPr>
      </p:pic>
      <p:pic>
        <p:nvPicPr>
          <p:cNvPr id="7" name="Image 6" descr="Une image contenant herbe, homme, vieux, eau&#10;&#10;Description générée automatiquement">
            <a:extLst>
              <a:ext uri="{FF2B5EF4-FFF2-40B4-BE49-F238E27FC236}">
                <a16:creationId xmlns:a16="http://schemas.microsoft.com/office/drawing/2014/main" id="{8FB9597A-4E54-4F2C-A1FA-909794E12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401504"/>
            <a:ext cx="4608512" cy="18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7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3647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Aujourd’hui, nous allons voir quels sont les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éléments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qui composent une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seigneurie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54740B-9AAF-4D45-A40A-E99833EBA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1073571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Pour cela, vous allez observer des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dessins de reconstitution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,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ECD370-4F5E-4EF0-923B-6CB3B755D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" y="1556792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			qui vous permettront de remplir ce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tableau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DE5212-E540-4BB1-81A9-EEDDB2D6A7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6136" y="2492896"/>
            <a:ext cx="3096344" cy="41824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35ED361-B2E2-46BC-BC05-91561F7D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7865" y="4005064"/>
            <a:ext cx="3423475" cy="20994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4D70A58-2EF3-4EE4-84AB-AABFDB75D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34010"/>
            <a:ext cx="23042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Au travail !</a:t>
            </a:r>
          </a:p>
        </p:txBody>
      </p:sp>
    </p:spTree>
    <p:extLst>
      <p:ext uri="{BB962C8B-B14F-4D97-AF65-F5344CB8AC3E}">
        <p14:creationId xmlns:p14="http://schemas.microsoft.com/office/powerpoint/2010/main" val="37134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1" y="-3647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Voyons ce que vous avez trouvé.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B1A4E6-7DE8-408E-B83F-F4B616ED5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1128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u="sng" dirty="0">
                <a:latin typeface="Maiandra GD" panose="020E0502030308020204" pitchFamily="34" charset="0"/>
              </a:rPr>
              <a:t>Bâtiments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A78373-FD5A-46E2-93DC-E8CBE1822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170092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Des petites maisons dans un village.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A151B06-4BBA-4BBB-98F9-4633D7E691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6136" y="2492896"/>
            <a:ext cx="3096344" cy="41824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2640C56-03AB-4DB8-91B3-0BA7C9C47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48746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Un château.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D019616-7D96-43D8-BCAD-9191C2D91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27400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Une église.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E1F755C-DF89-4ADC-A2D1-94A2DDEE4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2899933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Un moulin.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C583C1B-0EDE-4821-AF63-F2B6E5691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78587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Un four.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952B33-4632-45BA-96D5-148E8F1DE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52896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u="sng" dirty="0">
                <a:latin typeface="Maiandra GD" panose="020E0502030308020204" pitchFamily="34" charset="0"/>
              </a:rPr>
              <a:t>Personnages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C795A98-AFFC-4FB4-8F7D-D746C84A9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4641860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Des paysans qui travaillent.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6775F41-7796-48CA-A41A-4024E0B82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20514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Des chevaliers.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9E4413E-35F2-4902-B773-AF0723105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99168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Des seigneurs.</a:t>
            </a:r>
          </a:p>
        </p:txBody>
      </p:sp>
    </p:spTree>
    <p:extLst>
      <p:ext uri="{BB962C8B-B14F-4D97-AF65-F5344CB8AC3E}">
        <p14:creationId xmlns:p14="http://schemas.microsoft.com/office/powerpoint/2010/main" val="23857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8" grpId="0"/>
      <p:bldP spid="8" grpId="1"/>
      <p:bldP spid="12" grpId="0"/>
      <p:bldP spid="12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1" y="-3647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Voyons ce que vous avez trouvé.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B1A4E6-7DE8-408E-B83F-F4B616ED5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1128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u="sng" dirty="0">
                <a:latin typeface="Maiandra GD" panose="020E0502030308020204" pitchFamily="34" charset="0"/>
              </a:rPr>
              <a:t>Activités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A78373-FD5A-46E2-93DC-E8CBE1822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170092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Agriculture.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A151B06-4BBA-4BBB-98F9-4633D7E691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6136" y="2492896"/>
            <a:ext cx="3096344" cy="41824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2640C56-03AB-4DB8-91B3-0BA7C9C47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48746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Élevage.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D019616-7D96-43D8-BCAD-9191C2D91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27400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Boulangerie.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952B33-4632-45BA-96D5-148E8F1DE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" y="2895744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u="sng" dirty="0">
                <a:latin typeface="Maiandra GD" panose="020E0502030308020204" pitchFamily="34" charset="0"/>
              </a:rPr>
              <a:t>Autre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C795A98-AFFC-4FB4-8F7D-D746C84A9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" y="3484708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Forêt.</a:t>
            </a:r>
          </a:p>
        </p:txBody>
      </p:sp>
    </p:spTree>
    <p:extLst>
      <p:ext uri="{BB962C8B-B14F-4D97-AF65-F5344CB8AC3E}">
        <p14:creationId xmlns:p14="http://schemas.microsoft.com/office/powerpoint/2010/main" val="144411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8" grpId="0"/>
      <p:bldP spid="8" grpId="1"/>
      <p:bldP spid="12" grpId="0"/>
      <p:bldP spid="12" grpId="1"/>
      <p:bldP spid="16" grpId="0"/>
      <p:bldP spid="16" grpId="1"/>
      <p:bldP spid="19" grpId="0"/>
      <p:bldP spid="19" grpId="1"/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3647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Voici les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différents éléments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qu’on trouve dans une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seigneurie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A54B83-F4CB-4E4B-860B-20E961A4D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7" y="2636912"/>
            <a:ext cx="6948264" cy="3908399"/>
          </a:xfrm>
          <a:prstGeom prst="rect">
            <a:avLst/>
          </a:prstGeom>
        </p:spPr>
      </p:pic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4B3ADAFC-6151-408E-AC73-E922BEC6A6A4}"/>
              </a:ext>
            </a:extLst>
          </p:cNvPr>
          <p:cNvSpPr/>
          <p:nvPr/>
        </p:nvSpPr>
        <p:spPr>
          <a:xfrm>
            <a:off x="3195961" y="3284738"/>
            <a:ext cx="1899822" cy="1358939"/>
          </a:xfrm>
          <a:custGeom>
            <a:avLst/>
            <a:gdLst>
              <a:gd name="connsiteX0" fmla="*/ 1819922 w 1899822"/>
              <a:gd name="connsiteY0" fmla="*/ 550415 h 1358939"/>
              <a:gd name="connsiteX1" fmla="*/ 1802167 w 1899822"/>
              <a:gd name="connsiteY1" fmla="*/ 506027 h 1358939"/>
              <a:gd name="connsiteX2" fmla="*/ 1784412 w 1899822"/>
              <a:gd name="connsiteY2" fmla="*/ 452761 h 1358939"/>
              <a:gd name="connsiteX3" fmla="*/ 1766656 w 1899822"/>
              <a:gd name="connsiteY3" fmla="*/ 408373 h 1358939"/>
              <a:gd name="connsiteX4" fmla="*/ 1757779 w 1899822"/>
              <a:gd name="connsiteY4" fmla="*/ 363984 h 1358939"/>
              <a:gd name="connsiteX5" fmla="*/ 1740023 w 1899822"/>
              <a:gd name="connsiteY5" fmla="*/ 310718 h 1358939"/>
              <a:gd name="connsiteX6" fmla="*/ 1731146 w 1899822"/>
              <a:gd name="connsiteY6" fmla="*/ 275208 h 1358939"/>
              <a:gd name="connsiteX7" fmla="*/ 1686757 w 1899822"/>
              <a:gd name="connsiteY7" fmla="*/ 239697 h 1358939"/>
              <a:gd name="connsiteX8" fmla="*/ 1651247 w 1899822"/>
              <a:gd name="connsiteY8" fmla="*/ 204186 h 1358939"/>
              <a:gd name="connsiteX9" fmla="*/ 1624614 w 1899822"/>
              <a:gd name="connsiteY9" fmla="*/ 186431 h 1358939"/>
              <a:gd name="connsiteX10" fmla="*/ 1580225 w 1899822"/>
              <a:gd name="connsiteY10" fmla="*/ 142043 h 1358939"/>
              <a:gd name="connsiteX11" fmla="*/ 1509204 w 1899822"/>
              <a:gd name="connsiteY11" fmla="*/ 88777 h 1358939"/>
              <a:gd name="connsiteX12" fmla="*/ 1482571 w 1899822"/>
              <a:gd name="connsiteY12" fmla="*/ 71021 h 1358939"/>
              <a:gd name="connsiteX13" fmla="*/ 1455938 w 1899822"/>
              <a:gd name="connsiteY13" fmla="*/ 62144 h 1358939"/>
              <a:gd name="connsiteX14" fmla="*/ 1411550 w 1899822"/>
              <a:gd name="connsiteY14" fmla="*/ 35511 h 1358939"/>
              <a:gd name="connsiteX15" fmla="*/ 1358284 w 1899822"/>
              <a:gd name="connsiteY15" fmla="*/ 0 h 1358939"/>
              <a:gd name="connsiteX16" fmla="*/ 1056443 w 1899822"/>
              <a:gd name="connsiteY16" fmla="*/ 8878 h 1358939"/>
              <a:gd name="connsiteX17" fmla="*/ 994299 w 1899822"/>
              <a:gd name="connsiteY17" fmla="*/ 17755 h 1358939"/>
              <a:gd name="connsiteX18" fmla="*/ 914400 w 1899822"/>
              <a:gd name="connsiteY18" fmla="*/ 35511 h 1358939"/>
              <a:gd name="connsiteX19" fmla="*/ 861134 w 1899822"/>
              <a:gd name="connsiteY19" fmla="*/ 53266 h 1358939"/>
              <a:gd name="connsiteX20" fmla="*/ 807868 w 1899822"/>
              <a:gd name="connsiteY20" fmla="*/ 71021 h 1358939"/>
              <a:gd name="connsiteX21" fmla="*/ 763480 w 1899822"/>
              <a:gd name="connsiteY21" fmla="*/ 79899 h 1358939"/>
              <a:gd name="connsiteX22" fmla="*/ 692458 w 1899822"/>
              <a:gd name="connsiteY22" fmla="*/ 115410 h 1358939"/>
              <a:gd name="connsiteX23" fmla="*/ 665825 w 1899822"/>
              <a:gd name="connsiteY23" fmla="*/ 133165 h 1358939"/>
              <a:gd name="connsiteX24" fmla="*/ 577049 w 1899822"/>
              <a:gd name="connsiteY24" fmla="*/ 168676 h 1358939"/>
              <a:gd name="connsiteX25" fmla="*/ 506027 w 1899822"/>
              <a:gd name="connsiteY25" fmla="*/ 221942 h 1358939"/>
              <a:gd name="connsiteX26" fmla="*/ 479394 w 1899822"/>
              <a:gd name="connsiteY26" fmla="*/ 239697 h 1358939"/>
              <a:gd name="connsiteX27" fmla="*/ 435006 w 1899822"/>
              <a:gd name="connsiteY27" fmla="*/ 257452 h 1358939"/>
              <a:gd name="connsiteX28" fmla="*/ 363985 w 1899822"/>
              <a:gd name="connsiteY28" fmla="*/ 292963 h 1358939"/>
              <a:gd name="connsiteX29" fmla="*/ 337352 w 1899822"/>
              <a:gd name="connsiteY29" fmla="*/ 301841 h 1358939"/>
              <a:gd name="connsiteX30" fmla="*/ 301841 w 1899822"/>
              <a:gd name="connsiteY30" fmla="*/ 319596 h 1358939"/>
              <a:gd name="connsiteX31" fmla="*/ 266330 w 1899822"/>
              <a:gd name="connsiteY31" fmla="*/ 328474 h 1358939"/>
              <a:gd name="connsiteX32" fmla="*/ 239697 w 1899822"/>
              <a:gd name="connsiteY32" fmla="*/ 337351 h 1358939"/>
              <a:gd name="connsiteX33" fmla="*/ 221942 w 1899822"/>
              <a:gd name="connsiteY33" fmla="*/ 355107 h 1358939"/>
              <a:gd name="connsiteX34" fmla="*/ 168676 w 1899822"/>
              <a:gd name="connsiteY34" fmla="*/ 390617 h 1358939"/>
              <a:gd name="connsiteX35" fmla="*/ 150921 w 1899822"/>
              <a:gd name="connsiteY35" fmla="*/ 426128 h 1358939"/>
              <a:gd name="connsiteX36" fmla="*/ 106532 w 1899822"/>
              <a:gd name="connsiteY36" fmla="*/ 470516 h 1358939"/>
              <a:gd name="connsiteX37" fmla="*/ 88777 w 1899822"/>
              <a:gd name="connsiteY37" fmla="*/ 506027 h 1358939"/>
              <a:gd name="connsiteX38" fmla="*/ 62144 w 1899822"/>
              <a:gd name="connsiteY38" fmla="*/ 550415 h 1358939"/>
              <a:gd name="connsiteX39" fmla="*/ 26633 w 1899822"/>
              <a:gd name="connsiteY39" fmla="*/ 612559 h 1358939"/>
              <a:gd name="connsiteX40" fmla="*/ 8878 w 1899822"/>
              <a:gd name="connsiteY40" fmla="*/ 683580 h 1358939"/>
              <a:gd name="connsiteX41" fmla="*/ 0 w 1899822"/>
              <a:gd name="connsiteY41" fmla="*/ 719091 h 1358939"/>
              <a:gd name="connsiteX42" fmla="*/ 8878 w 1899822"/>
              <a:gd name="connsiteY42" fmla="*/ 807868 h 1358939"/>
              <a:gd name="connsiteX43" fmla="*/ 26633 w 1899822"/>
              <a:gd name="connsiteY43" fmla="*/ 905522 h 1358939"/>
              <a:gd name="connsiteX44" fmla="*/ 44389 w 1899822"/>
              <a:gd name="connsiteY44" fmla="*/ 923278 h 1358939"/>
              <a:gd name="connsiteX45" fmla="*/ 88777 w 1899822"/>
              <a:gd name="connsiteY45" fmla="*/ 985421 h 1358939"/>
              <a:gd name="connsiteX46" fmla="*/ 133165 w 1899822"/>
              <a:gd name="connsiteY46" fmla="*/ 1029810 h 1358939"/>
              <a:gd name="connsiteX47" fmla="*/ 168676 w 1899822"/>
              <a:gd name="connsiteY47" fmla="*/ 1047565 h 1358939"/>
              <a:gd name="connsiteX48" fmla="*/ 195309 w 1899822"/>
              <a:gd name="connsiteY48" fmla="*/ 1074198 h 1358939"/>
              <a:gd name="connsiteX49" fmla="*/ 266330 w 1899822"/>
              <a:gd name="connsiteY49" fmla="*/ 1100831 h 1358939"/>
              <a:gd name="connsiteX50" fmla="*/ 346229 w 1899822"/>
              <a:gd name="connsiteY50" fmla="*/ 1145219 h 1358939"/>
              <a:gd name="connsiteX51" fmla="*/ 408373 w 1899822"/>
              <a:gd name="connsiteY51" fmla="*/ 1180730 h 1358939"/>
              <a:gd name="connsiteX52" fmla="*/ 435006 w 1899822"/>
              <a:gd name="connsiteY52" fmla="*/ 1189608 h 1358939"/>
              <a:gd name="connsiteX53" fmla="*/ 514905 w 1899822"/>
              <a:gd name="connsiteY53" fmla="*/ 1233996 h 1358939"/>
              <a:gd name="connsiteX54" fmla="*/ 550416 w 1899822"/>
              <a:gd name="connsiteY54" fmla="*/ 1251751 h 1358939"/>
              <a:gd name="connsiteX55" fmla="*/ 621437 w 1899822"/>
              <a:gd name="connsiteY55" fmla="*/ 1278384 h 1358939"/>
              <a:gd name="connsiteX56" fmla="*/ 674703 w 1899822"/>
              <a:gd name="connsiteY56" fmla="*/ 1287262 h 1358939"/>
              <a:gd name="connsiteX57" fmla="*/ 710214 w 1899822"/>
              <a:gd name="connsiteY57" fmla="*/ 1296140 h 1358939"/>
              <a:gd name="connsiteX58" fmla="*/ 772357 w 1899822"/>
              <a:gd name="connsiteY58" fmla="*/ 1305017 h 1358939"/>
              <a:gd name="connsiteX59" fmla="*/ 843379 w 1899822"/>
              <a:gd name="connsiteY59" fmla="*/ 1322773 h 1358939"/>
              <a:gd name="connsiteX60" fmla="*/ 896645 w 1899822"/>
              <a:gd name="connsiteY60" fmla="*/ 1331650 h 1358939"/>
              <a:gd name="connsiteX61" fmla="*/ 941033 w 1899822"/>
              <a:gd name="connsiteY61" fmla="*/ 1349406 h 1358939"/>
              <a:gd name="connsiteX62" fmla="*/ 1296140 w 1899822"/>
              <a:gd name="connsiteY62" fmla="*/ 1349406 h 1358939"/>
              <a:gd name="connsiteX63" fmla="*/ 1349406 w 1899822"/>
              <a:gd name="connsiteY63" fmla="*/ 1331650 h 1358939"/>
              <a:gd name="connsiteX64" fmla="*/ 1393794 w 1899822"/>
              <a:gd name="connsiteY64" fmla="*/ 1313895 h 1358939"/>
              <a:gd name="connsiteX65" fmla="*/ 1455938 w 1899822"/>
              <a:gd name="connsiteY65" fmla="*/ 1296140 h 1358939"/>
              <a:gd name="connsiteX66" fmla="*/ 1544715 w 1899822"/>
              <a:gd name="connsiteY66" fmla="*/ 1269507 h 1358939"/>
              <a:gd name="connsiteX67" fmla="*/ 1597981 w 1899822"/>
              <a:gd name="connsiteY67" fmla="*/ 1242874 h 1358939"/>
              <a:gd name="connsiteX68" fmla="*/ 1695635 w 1899822"/>
              <a:gd name="connsiteY68" fmla="*/ 1189608 h 1358939"/>
              <a:gd name="connsiteX69" fmla="*/ 1722268 w 1899822"/>
              <a:gd name="connsiteY69" fmla="*/ 1162975 h 1358939"/>
              <a:gd name="connsiteX70" fmla="*/ 1731146 w 1899822"/>
              <a:gd name="connsiteY70" fmla="*/ 1136342 h 1358939"/>
              <a:gd name="connsiteX71" fmla="*/ 1784412 w 1899822"/>
              <a:gd name="connsiteY71" fmla="*/ 1047565 h 1358939"/>
              <a:gd name="connsiteX72" fmla="*/ 1793289 w 1899822"/>
              <a:gd name="connsiteY72" fmla="*/ 1020932 h 1358939"/>
              <a:gd name="connsiteX73" fmla="*/ 1802167 w 1899822"/>
              <a:gd name="connsiteY73" fmla="*/ 985421 h 1358939"/>
              <a:gd name="connsiteX74" fmla="*/ 1819922 w 1899822"/>
              <a:gd name="connsiteY74" fmla="*/ 958788 h 1358939"/>
              <a:gd name="connsiteX75" fmla="*/ 1828800 w 1899822"/>
              <a:gd name="connsiteY75" fmla="*/ 878889 h 1358939"/>
              <a:gd name="connsiteX76" fmla="*/ 1846556 w 1899822"/>
              <a:gd name="connsiteY76" fmla="*/ 816745 h 1358939"/>
              <a:gd name="connsiteX77" fmla="*/ 1864311 w 1899822"/>
              <a:gd name="connsiteY77" fmla="*/ 719091 h 1358939"/>
              <a:gd name="connsiteX78" fmla="*/ 1899822 w 1899822"/>
              <a:gd name="connsiteY78" fmla="*/ 568171 h 1358939"/>
              <a:gd name="connsiteX79" fmla="*/ 1890944 w 1899822"/>
              <a:gd name="connsiteY79" fmla="*/ 488272 h 1358939"/>
              <a:gd name="connsiteX80" fmla="*/ 1873189 w 1899822"/>
              <a:gd name="connsiteY80" fmla="*/ 470516 h 1358939"/>
              <a:gd name="connsiteX81" fmla="*/ 1837678 w 1899822"/>
              <a:gd name="connsiteY81" fmla="*/ 435006 h 1358939"/>
              <a:gd name="connsiteX82" fmla="*/ 1784412 w 1899822"/>
              <a:gd name="connsiteY82" fmla="*/ 399495 h 1358939"/>
              <a:gd name="connsiteX83" fmla="*/ 1731146 w 1899822"/>
              <a:gd name="connsiteY83" fmla="*/ 328474 h 1358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899822" h="1358939">
                <a:moveTo>
                  <a:pt x="1819922" y="550415"/>
                </a:moveTo>
                <a:cubicBezTo>
                  <a:pt x="1814004" y="535619"/>
                  <a:pt x="1807613" y="521003"/>
                  <a:pt x="1802167" y="506027"/>
                </a:cubicBezTo>
                <a:cubicBezTo>
                  <a:pt x="1795771" y="488438"/>
                  <a:pt x="1791363" y="470138"/>
                  <a:pt x="1784412" y="452761"/>
                </a:cubicBezTo>
                <a:lnTo>
                  <a:pt x="1766656" y="408373"/>
                </a:lnTo>
                <a:cubicBezTo>
                  <a:pt x="1763697" y="393577"/>
                  <a:pt x="1761749" y="378542"/>
                  <a:pt x="1757779" y="363984"/>
                </a:cubicBezTo>
                <a:cubicBezTo>
                  <a:pt x="1752855" y="345928"/>
                  <a:pt x="1744562" y="328875"/>
                  <a:pt x="1740023" y="310718"/>
                </a:cubicBezTo>
                <a:cubicBezTo>
                  <a:pt x="1737064" y="298881"/>
                  <a:pt x="1736602" y="286121"/>
                  <a:pt x="1731146" y="275208"/>
                </a:cubicBezTo>
                <a:cubicBezTo>
                  <a:pt x="1723590" y="260096"/>
                  <a:pt x="1697735" y="249107"/>
                  <a:pt x="1686757" y="239697"/>
                </a:cubicBezTo>
                <a:cubicBezTo>
                  <a:pt x="1674047" y="228803"/>
                  <a:pt x="1663957" y="215080"/>
                  <a:pt x="1651247" y="204186"/>
                </a:cubicBezTo>
                <a:cubicBezTo>
                  <a:pt x="1643146" y="197242"/>
                  <a:pt x="1632644" y="193457"/>
                  <a:pt x="1624614" y="186431"/>
                </a:cubicBezTo>
                <a:cubicBezTo>
                  <a:pt x="1608866" y="172652"/>
                  <a:pt x="1596965" y="154598"/>
                  <a:pt x="1580225" y="142043"/>
                </a:cubicBezTo>
                <a:cubicBezTo>
                  <a:pt x="1556551" y="124288"/>
                  <a:pt x="1533826" y="105192"/>
                  <a:pt x="1509204" y="88777"/>
                </a:cubicBezTo>
                <a:cubicBezTo>
                  <a:pt x="1500326" y="82858"/>
                  <a:pt x="1492114" y="75793"/>
                  <a:pt x="1482571" y="71021"/>
                </a:cubicBezTo>
                <a:cubicBezTo>
                  <a:pt x="1474201" y="66836"/>
                  <a:pt x="1464816" y="65103"/>
                  <a:pt x="1455938" y="62144"/>
                </a:cubicBezTo>
                <a:cubicBezTo>
                  <a:pt x="1416105" y="22309"/>
                  <a:pt x="1463410" y="64322"/>
                  <a:pt x="1411550" y="35511"/>
                </a:cubicBezTo>
                <a:cubicBezTo>
                  <a:pt x="1392896" y="25148"/>
                  <a:pt x="1358284" y="0"/>
                  <a:pt x="1358284" y="0"/>
                </a:cubicBezTo>
                <a:lnTo>
                  <a:pt x="1056443" y="8878"/>
                </a:lnTo>
                <a:cubicBezTo>
                  <a:pt x="1035543" y="9897"/>
                  <a:pt x="1014939" y="14315"/>
                  <a:pt x="994299" y="17755"/>
                </a:cubicBezTo>
                <a:cubicBezTo>
                  <a:pt x="975292" y="20923"/>
                  <a:pt x="934351" y="29526"/>
                  <a:pt x="914400" y="35511"/>
                </a:cubicBezTo>
                <a:cubicBezTo>
                  <a:pt x="896474" y="40889"/>
                  <a:pt x="878889" y="47348"/>
                  <a:pt x="861134" y="53266"/>
                </a:cubicBezTo>
                <a:cubicBezTo>
                  <a:pt x="843379" y="59184"/>
                  <a:pt x="826220" y="67350"/>
                  <a:pt x="807868" y="71021"/>
                </a:cubicBezTo>
                <a:lnTo>
                  <a:pt x="763480" y="79899"/>
                </a:lnTo>
                <a:cubicBezTo>
                  <a:pt x="684615" y="139048"/>
                  <a:pt x="770025" y="82167"/>
                  <a:pt x="692458" y="115410"/>
                </a:cubicBezTo>
                <a:cubicBezTo>
                  <a:pt x="682651" y="119613"/>
                  <a:pt x="675575" y="128832"/>
                  <a:pt x="665825" y="133165"/>
                </a:cubicBezTo>
                <a:cubicBezTo>
                  <a:pt x="622505" y="152418"/>
                  <a:pt x="613388" y="144450"/>
                  <a:pt x="577049" y="168676"/>
                </a:cubicBezTo>
                <a:cubicBezTo>
                  <a:pt x="552427" y="185091"/>
                  <a:pt x="530650" y="205527"/>
                  <a:pt x="506027" y="221942"/>
                </a:cubicBezTo>
                <a:cubicBezTo>
                  <a:pt x="497149" y="227860"/>
                  <a:pt x="488937" y="234925"/>
                  <a:pt x="479394" y="239697"/>
                </a:cubicBezTo>
                <a:cubicBezTo>
                  <a:pt x="465141" y="246824"/>
                  <a:pt x="449475" y="250774"/>
                  <a:pt x="435006" y="257452"/>
                </a:cubicBezTo>
                <a:cubicBezTo>
                  <a:pt x="410974" y="268544"/>
                  <a:pt x="389095" y="284593"/>
                  <a:pt x="363985" y="292963"/>
                </a:cubicBezTo>
                <a:cubicBezTo>
                  <a:pt x="355107" y="295922"/>
                  <a:pt x="345953" y="298155"/>
                  <a:pt x="337352" y="301841"/>
                </a:cubicBezTo>
                <a:cubicBezTo>
                  <a:pt x="325188" y="307054"/>
                  <a:pt x="314232" y="314949"/>
                  <a:pt x="301841" y="319596"/>
                </a:cubicBezTo>
                <a:cubicBezTo>
                  <a:pt x="290417" y="323880"/>
                  <a:pt x="278062" y="325122"/>
                  <a:pt x="266330" y="328474"/>
                </a:cubicBezTo>
                <a:cubicBezTo>
                  <a:pt x="257332" y="331045"/>
                  <a:pt x="248575" y="334392"/>
                  <a:pt x="239697" y="337351"/>
                </a:cubicBezTo>
                <a:cubicBezTo>
                  <a:pt x="233779" y="343270"/>
                  <a:pt x="228638" y="350085"/>
                  <a:pt x="221942" y="355107"/>
                </a:cubicBezTo>
                <a:cubicBezTo>
                  <a:pt x="204871" y="367911"/>
                  <a:pt x="168676" y="390617"/>
                  <a:pt x="168676" y="390617"/>
                </a:cubicBezTo>
                <a:cubicBezTo>
                  <a:pt x="162758" y="402454"/>
                  <a:pt x="159046" y="415682"/>
                  <a:pt x="150921" y="426128"/>
                </a:cubicBezTo>
                <a:cubicBezTo>
                  <a:pt x="138074" y="442645"/>
                  <a:pt x="106532" y="470516"/>
                  <a:pt x="106532" y="470516"/>
                </a:cubicBezTo>
                <a:cubicBezTo>
                  <a:pt x="100614" y="482353"/>
                  <a:pt x="95204" y="494458"/>
                  <a:pt x="88777" y="506027"/>
                </a:cubicBezTo>
                <a:cubicBezTo>
                  <a:pt x="80397" y="521111"/>
                  <a:pt x="69861" y="534982"/>
                  <a:pt x="62144" y="550415"/>
                </a:cubicBezTo>
                <a:cubicBezTo>
                  <a:pt x="30848" y="613007"/>
                  <a:pt x="61137" y="578057"/>
                  <a:pt x="26633" y="612559"/>
                </a:cubicBezTo>
                <a:lnTo>
                  <a:pt x="8878" y="683580"/>
                </a:lnTo>
                <a:lnTo>
                  <a:pt x="0" y="719091"/>
                </a:lnTo>
                <a:cubicBezTo>
                  <a:pt x="2959" y="748683"/>
                  <a:pt x="5594" y="778310"/>
                  <a:pt x="8878" y="807868"/>
                </a:cubicBezTo>
                <a:cubicBezTo>
                  <a:pt x="9934" y="817374"/>
                  <a:pt x="13735" y="884025"/>
                  <a:pt x="26633" y="905522"/>
                </a:cubicBezTo>
                <a:cubicBezTo>
                  <a:pt x="30939" y="912699"/>
                  <a:pt x="39160" y="916742"/>
                  <a:pt x="44389" y="923278"/>
                </a:cubicBezTo>
                <a:cubicBezTo>
                  <a:pt x="82582" y="971020"/>
                  <a:pt x="38781" y="929175"/>
                  <a:pt x="88777" y="985421"/>
                </a:cubicBezTo>
                <a:cubicBezTo>
                  <a:pt x="102679" y="1001061"/>
                  <a:pt x="114449" y="1020452"/>
                  <a:pt x="133165" y="1029810"/>
                </a:cubicBezTo>
                <a:lnTo>
                  <a:pt x="168676" y="1047565"/>
                </a:lnTo>
                <a:cubicBezTo>
                  <a:pt x="177554" y="1056443"/>
                  <a:pt x="185093" y="1066901"/>
                  <a:pt x="195309" y="1074198"/>
                </a:cubicBezTo>
                <a:cubicBezTo>
                  <a:pt x="220305" y="1092052"/>
                  <a:pt x="237736" y="1093682"/>
                  <a:pt x="266330" y="1100831"/>
                </a:cubicBezTo>
                <a:cubicBezTo>
                  <a:pt x="327382" y="1141533"/>
                  <a:pt x="299352" y="1129594"/>
                  <a:pt x="346229" y="1145219"/>
                </a:cubicBezTo>
                <a:cubicBezTo>
                  <a:pt x="372979" y="1163053"/>
                  <a:pt x="376831" y="1167212"/>
                  <a:pt x="408373" y="1180730"/>
                </a:cubicBezTo>
                <a:cubicBezTo>
                  <a:pt x="416974" y="1184416"/>
                  <a:pt x="426128" y="1186649"/>
                  <a:pt x="435006" y="1189608"/>
                </a:cubicBezTo>
                <a:cubicBezTo>
                  <a:pt x="479731" y="1234333"/>
                  <a:pt x="442487" y="1205029"/>
                  <a:pt x="514905" y="1233996"/>
                </a:cubicBezTo>
                <a:cubicBezTo>
                  <a:pt x="527193" y="1238911"/>
                  <a:pt x="538323" y="1246376"/>
                  <a:pt x="550416" y="1251751"/>
                </a:cubicBezTo>
                <a:cubicBezTo>
                  <a:pt x="557339" y="1254828"/>
                  <a:pt x="606788" y="1275129"/>
                  <a:pt x="621437" y="1278384"/>
                </a:cubicBezTo>
                <a:cubicBezTo>
                  <a:pt x="639009" y="1282289"/>
                  <a:pt x="657052" y="1283732"/>
                  <a:pt x="674703" y="1287262"/>
                </a:cubicBezTo>
                <a:cubicBezTo>
                  <a:pt x="686667" y="1289655"/>
                  <a:pt x="698209" y="1293957"/>
                  <a:pt x="710214" y="1296140"/>
                </a:cubicBezTo>
                <a:cubicBezTo>
                  <a:pt x="730801" y="1299883"/>
                  <a:pt x="751839" y="1300913"/>
                  <a:pt x="772357" y="1305017"/>
                </a:cubicBezTo>
                <a:cubicBezTo>
                  <a:pt x="796286" y="1309803"/>
                  <a:pt x="819308" y="1318762"/>
                  <a:pt x="843379" y="1322773"/>
                </a:cubicBezTo>
                <a:lnTo>
                  <a:pt x="896645" y="1331650"/>
                </a:lnTo>
                <a:cubicBezTo>
                  <a:pt x="911441" y="1337569"/>
                  <a:pt x="925407" y="1346281"/>
                  <a:pt x="941033" y="1349406"/>
                </a:cubicBezTo>
                <a:cubicBezTo>
                  <a:pt x="1042262" y="1369652"/>
                  <a:pt x="1226882" y="1351714"/>
                  <a:pt x="1296140" y="1349406"/>
                </a:cubicBezTo>
                <a:cubicBezTo>
                  <a:pt x="1313895" y="1343487"/>
                  <a:pt x="1332029" y="1338601"/>
                  <a:pt x="1349406" y="1331650"/>
                </a:cubicBezTo>
                <a:cubicBezTo>
                  <a:pt x="1364202" y="1325732"/>
                  <a:pt x="1378676" y="1318934"/>
                  <a:pt x="1393794" y="1313895"/>
                </a:cubicBezTo>
                <a:cubicBezTo>
                  <a:pt x="1477703" y="1285925"/>
                  <a:pt x="1387574" y="1321777"/>
                  <a:pt x="1455938" y="1296140"/>
                </a:cubicBezTo>
                <a:cubicBezTo>
                  <a:pt x="1522683" y="1271110"/>
                  <a:pt x="1476796" y="1283090"/>
                  <a:pt x="1544715" y="1269507"/>
                </a:cubicBezTo>
                <a:cubicBezTo>
                  <a:pt x="1579649" y="1234571"/>
                  <a:pt x="1541884" y="1266248"/>
                  <a:pt x="1597981" y="1242874"/>
                </a:cubicBezTo>
                <a:cubicBezTo>
                  <a:pt x="1614148" y="1236138"/>
                  <a:pt x="1672938" y="1208522"/>
                  <a:pt x="1695635" y="1189608"/>
                </a:cubicBezTo>
                <a:cubicBezTo>
                  <a:pt x="1705280" y="1181571"/>
                  <a:pt x="1713390" y="1171853"/>
                  <a:pt x="1722268" y="1162975"/>
                </a:cubicBezTo>
                <a:cubicBezTo>
                  <a:pt x="1725227" y="1154097"/>
                  <a:pt x="1726601" y="1144522"/>
                  <a:pt x="1731146" y="1136342"/>
                </a:cubicBezTo>
                <a:cubicBezTo>
                  <a:pt x="1770582" y="1065356"/>
                  <a:pt x="1759230" y="1106323"/>
                  <a:pt x="1784412" y="1047565"/>
                </a:cubicBezTo>
                <a:cubicBezTo>
                  <a:pt x="1788098" y="1038964"/>
                  <a:pt x="1790718" y="1029930"/>
                  <a:pt x="1793289" y="1020932"/>
                </a:cubicBezTo>
                <a:cubicBezTo>
                  <a:pt x="1796641" y="1009200"/>
                  <a:pt x="1797361" y="996636"/>
                  <a:pt x="1802167" y="985421"/>
                </a:cubicBezTo>
                <a:cubicBezTo>
                  <a:pt x="1806370" y="975614"/>
                  <a:pt x="1814004" y="967666"/>
                  <a:pt x="1819922" y="958788"/>
                </a:cubicBezTo>
                <a:cubicBezTo>
                  <a:pt x="1822881" y="932155"/>
                  <a:pt x="1824725" y="905374"/>
                  <a:pt x="1828800" y="878889"/>
                </a:cubicBezTo>
                <a:cubicBezTo>
                  <a:pt x="1831985" y="858190"/>
                  <a:pt x="1839928" y="836630"/>
                  <a:pt x="1846556" y="816745"/>
                </a:cubicBezTo>
                <a:cubicBezTo>
                  <a:pt x="1851573" y="786641"/>
                  <a:pt x="1857218" y="749237"/>
                  <a:pt x="1864311" y="719091"/>
                </a:cubicBezTo>
                <a:cubicBezTo>
                  <a:pt x="1904702" y="547433"/>
                  <a:pt x="1879602" y="669264"/>
                  <a:pt x="1899822" y="568171"/>
                </a:cubicBezTo>
                <a:cubicBezTo>
                  <a:pt x="1896863" y="541538"/>
                  <a:pt x="1897995" y="514125"/>
                  <a:pt x="1890944" y="488272"/>
                </a:cubicBezTo>
                <a:cubicBezTo>
                  <a:pt x="1888742" y="480197"/>
                  <a:pt x="1877495" y="477693"/>
                  <a:pt x="1873189" y="470516"/>
                </a:cubicBezTo>
                <a:cubicBezTo>
                  <a:pt x="1849516" y="431061"/>
                  <a:pt x="1885024" y="450787"/>
                  <a:pt x="1837678" y="435006"/>
                </a:cubicBezTo>
                <a:cubicBezTo>
                  <a:pt x="1819923" y="423169"/>
                  <a:pt x="1796249" y="417250"/>
                  <a:pt x="1784412" y="399495"/>
                </a:cubicBezTo>
                <a:cubicBezTo>
                  <a:pt x="1744258" y="339265"/>
                  <a:pt x="1763990" y="361318"/>
                  <a:pt x="1731146" y="32847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7987A6-827C-4C33-AA9B-C25EEB220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73571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- </a:t>
            </a:r>
            <a:r>
              <a:rPr lang="fr-FR" altLang="fr-FR" u="sng" dirty="0">
                <a:solidFill>
                  <a:srgbClr val="FF0000"/>
                </a:solidFill>
                <a:latin typeface="Maiandra GD" panose="020E0502030308020204" pitchFamily="34" charset="0"/>
              </a:rPr>
              <a:t>Le château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: où vit le seigneur et sa famille.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A0FA57C-97D2-4EE0-BA8A-C00D1758E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847" y="1658346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- </a:t>
            </a:r>
            <a:r>
              <a:rPr lang="fr-FR" altLang="fr-FR" u="sng" dirty="0">
                <a:solidFill>
                  <a:srgbClr val="FF0000"/>
                </a:solidFill>
                <a:latin typeface="Maiandra GD" panose="020E0502030308020204" pitchFamily="34" charset="0"/>
              </a:rPr>
              <a:t>Le village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: où vivent les paysans.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B8AAB5FF-8085-4F1C-BD43-F1B853F46330}"/>
              </a:ext>
            </a:extLst>
          </p:cNvPr>
          <p:cNvSpPr/>
          <p:nvPr/>
        </p:nvSpPr>
        <p:spPr>
          <a:xfrm>
            <a:off x="5521911" y="3222594"/>
            <a:ext cx="2193464" cy="1003177"/>
          </a:xfrm>
          <a:custGeom>
            <a:avLst/>
            <a:gdLst>
              <a:gd name="connsiteX0" fmla="*/ 390617 w 2193464"/>
              <a:gd name="connsiteY0" fmla="*/ 186431 h 1003177"/>
              <a:gd name="connsiteX1" fmla="*/ 435006 w 2193464"/>
              <a:gd name="connsiteY1" fmla="*/ 142043 h 1003177"/>
              <a:gd name="connsiteX2" fmla="*/ 532660 w 2193464"/>
              <a:gd name="connsiteY2" fmla="*/ 115410 h 1003177"/>
              <a:gd name="connsiteX3" fmla="*/ 603681 w 2193464"/>
              <a:gd name="connsiteY3" fmla="*/ 97655 h 1003177"/>
              <a:gd name="connsiteX4" fmla="*/ 648070 w 2193464"/>
              <a:gd name="connsiteY4" fmla="*/ 88777 h 1003177"/>
              <a:gd name="connsiteX5" fmla="*/ 683580 w 2193464"/>
              <a:gd name="connsiteY5" fmla="*/ 79899 h 1003177"/>
              <a:gd name="connsiteX6" fmla="*/ 798990 w 2193464"/>
              <a:gd name="connsiteY6" fmla="*/ 62144 h 1003177"/>
              <a:gd name="connsiteX7" fmla="*/ 852256 w 2193464"/>
              <a:gd name="connsiteY7" fmla="*/ 53266 h 1003177"/>
              <a:gd name="connsiteX8" fmla="*/ 958788 w 2193464"/>
              <a:gd name="connsiteY8" fmla="*/ 35511 h 1003177"/>
              <a:gd name="connsiteX9" fmla="*/ 1029809 w 2193464"/>
              <a:gd name="connsiteY9" fmla="*/ 8878 h 1003177"/>
              <a:gd name="connsiteX10" fmla="*/ 1065320 w 2193464"/>
              <a:gd name="connsiteY10" fmla="*/ 0 h 1003177"/>
              <a:gd name="connsiteX11" fmla="*/ 1402672 w 2193464"/>
              <a:gd name="connsiteY11" fmla="*/ 8878 h 1003177"/>
              <a:gd name="connsiteX12" fmla="*/ 1500326 w 2193464"/>
              <a:gd name="connsiteY12" fmla="*/ 26633 h 1003177"/>
              <a:gd name="connsiteX13" fmla="*/ 1580225 w 2193464"/>
              <a:gd name="connsiteY13" fmla="*/ 35511 h 1003177"/>
              <a:gd name="connsiteX14" fmla="*/ 1633491 w 2193464"/>
              <a:gd name="connsiteY14" fmla="*/ 44389 h 1003177"/>
              <a:gd name="connsiteX15" fmla="*/ 1704512 w 2193464"/>
              <a:gd name="connsiteY15" fmla="*/ 53266 h 1003177"/>
              <a:gd name="connsiteX16" fmla="*/ 1766656 w 2193464"/>
              <a:gd name="connsiteY16" fmla="*/ 71022 h 1003177"/>
              <a:gd name="connsiteX17" fmla="*/ 1864310 w 2193464"/>
              <a:gd name="connsiteY17" fmla="*/ 88777 h 1003177"/>
              <a:gd name="connsiteX18" fmla="*/ 1890943 w 2193464"/>
              <a:gd name="connsiteY18" fmla="*/ 97655 h 1003177"/>
              <a:gd name="connsiteX19" fmla="*/ 1908699 w 2193464"/>
              <a:gd name="connsiteY19" fmla="*/ 115410 h 1003177"/>
              <a:gd name="connsiteX20" fmla="*/ 1970842 w 2193464"/>
              <a:gd name="connsiteY20" fmla="*/ 142043 h 1003177"/>
              <a:gd name="connsiteX21" fmla="*/ 2006353 w 2193464"/>
              <a:gd name="connsiteY21" fmla="*/ 168676 h 1003177"/>
              <a:gd name="connsiteX22" fmla="*/ 2059619 w 2193464"/>
              <a:gd name="connsiteY22" fmla="*/ 213064 h 1003177"/>
              <a:gd name="connsiteX23" fmla="*/ 2086252 w 2193464"/>
              <a:gd name="connsiteY23" fmla="*/ 221942 h 1003177"/>
              <a:gd name="connsiteX24" fmla="*/ 2148396 w 2193464"/>
              <a:gd name="connsiteY24" fmla="*/ 292963 h 1003177"/>
              <a:gd name="connsiteX25" fmla="*/ 2192784 w 2193464"/>
              <a:gd name="connsiteY25" fmla="*/ 337352 h 1003177"/>
              <a:gd name="connsiteX26" fmla="*/ 2183906 w 2193464"/>
              <a:gd name="connsiteY26" fmla="*/ 506027 h 1003177"/>
              <a:gd name="connsiteX27" fmla="*/ 2121763 w 2193464"/>
              <a:gd name="connsiteY27" fmla="*/ 568171 h 1003177"/>
              <a:gd name="connsiteX28" fmla="*/ 2104007 w 2193464"/>
              <a:gd name="connsiteY28" fmla="*/ 594804 h 1003177"/>
              <a:gd name="connsiteX29" fmla="*/ 2068497 w 2193464"/>
              <a:gd name="connsiteY29" fmla="*/ 621437 h 1003177"/>
              <a:gd name="connsiteX30" fmla="*/ 2024108 w 2193464"/>
              <a:gd name="connsiteY30" fmla="*/ 674703 h 1003177"/>
              <a:gd name="connsiteX31" fmla="*/ 1988598 w 2193464"/>
              <a:gd name="connsiteY31" fmla="*/ 701336 h 1003177"/>
              <a:gd name="connsiteX32" fmla="*/ 1961965 w 2193464"/>
              <a:gd name="connsiteY32" fmla="*/ 719091 h 1003177"/>
              <a:gd name="connsiteX33" fmla="*/ 1917576 w 2193464"/>
              <a:gd name="connsiteY33" fmla="*/ 763480 h 1003177"/>
              <a:gd name="connsiteX34" fmla="*/ 1828800 w 2193464"/>
              <a:gd name="connsiteY34" fmla="*/ 825623 h 1003177"/>
              <a:gd name="connsiteX35" fmla="*/ 1802167 w 2193464"/>
              <a:gd name="connsiteY35" fmla="*/ 834501 h 1003177"/>
              <a:gd name="connsiteX36" fmla="*/ 1784411 w 2193464"/>
              <a:gd name="connsiteY36" fmla="*/ 852256 h 1003177"/>
              <a:gd name="connsiteX37" fmla="*/ 1757778 w 2193464"/>
              <a:gd name="connsiteY37" fmla="*/ 861134 h 1003177"/>
              <a:gd name="connsiteX38" fmla="*/ 1722268 w 2193464"/>
              <a:gd name="connsiteY38" fmla="*/ 878889 h 1003177"/>
              <a:gd name="connsiteX39" fmla="*/ 1704512 w 2193464"/>
              <a:gd name="connsiteY39" fmla="*/ 896645 h 1003177"/>
              <a:gd name="connsiteX40" fmla="*/ 1677879 w 2193464"/>
              <a:gd name="connsiteY40" fmla="*/ 905523 h 1003177"/>
              <a:gd name="connsiteX41" fmla="*/ 1651246 w 2193464"/>
              <a:gd name="connsiteY41" fmla="*/ 923278 h 1003177"/>
              <a:gd name="connsiteX42" fmla="*/ 1562470 w 2193464"/>
              <a:gd name="connsiteY42" fmla="*/ 949911 h 1003177"/>
              <a:gd name="connsiteX43" fmla="*/ 1535837 w 2193464"/>
              <a:gd name="connsiteY43" fmla="*/ 967666 h 1003177"/>
              <a:gd name="connsiteX44" fmla="*/ 1500326 w 2193464"/>
              <a:gd name="connsiteY44" fmla="*/ 976544 h 1003177"/>
              <a:gd name="connsiteX45" fmla="*/ 1438182 w 2193464"/>
              <a:gd name="connsiteY45" fmla="*/ 994299 h 1003177"/>
              <a:gd name="connsiteX46" fmla="*/ 1305017 w 2193464"/>
              <a:gd name="connsiteY46" fmla="*/ 1003177 h 1003177"/>
              <a:gd name="connsiteX47" fmla="*/ 1012054 w 2193464"/>
              <a:gd name="connsiteY47" fmla="*/ 985422 h 1003177"/>
              <a:gd name="connsiteX48" fmla="*/ 861134 w 2193464"/>
              <a:gd name="connsiteY48" fmla="*/ 958789 h 1003177"/>
              <a:gd name="connsiteX49" fmla="*/ 807868 w 2193464"/>
              <a:gd name="connsiteY49" fmla="*/ 949911 h 1003177"/>
              <a:gd name="connsiteX50" fmla="*/ 781235 w 2193464"/>
              <a:gd name="connsiteY50" fmla="*/ 941033 h 1003177"/>
              <a:gd name="connsiteX51" fmla="*/ 719091 w 2193464"/>
              <a:gd name="connsiteY51" fmla="*/ 923278 h 1003177"/>
              <a:gd name="connsiteX52" fmla="*/ 594804 w 2193464"/>
              <a:gd name="connsiteY52" fmla="*/ 878889 h 1003177"/>
              <a:gd name="connsiteX53" fmla="*/ 488272 w 2193464"/>
              <a:gd name="connsiteY53" fmla="*/ 843379 h 1003177"/>
              <a:gd name="connsiteX54" fmla="*/ 452761 w 2193464"/>
              <a:gd name="connsiteY54" fmla="*/ 825623 h 1003177"/>
              <a:gd name="connsiteX55" fmla="*/ 426128 w 2193464"/>
              <a:gd name="connsiteY55" fmla="*/ 807868 h 1003177"/>
              <a:gd name="connsiteX56" fmla="*/ 372862 w 2193464"/>
              <a:gd name="connsiteY56" fmla="*/ 790113 h 1003177"/>
              <a:gd name="connsiteX57" fmla="*/ 319596 w 2193464"/>
              <a:gd name="connsiteY57" fmla="*/ 763480 h 1003177"/>
              <a:gd name="connsiteX58" fmla="*/ 292963 w 2193464"/>
              <a:gd name="connsiteY58" fmla="*/ 745724 h 1003177"/>
              <a:gd name="connsiteX59" fmla="*/ 257452 w 2193464"/>
              <a:gd name="connsiteY59" fmla="*/ 727969 h 1003177"/>
              <a:gd name="connsiteX60" fmla="*/ 221941 w 2193464"/>
              <a:gd name="connsiteY60" fmla="*/ 701336 h 1003177"/>
              <a:gd name="connsiteX61" fmla="*/ 195308 w 2193464"/>
              <a:gd name="connsiteY61" fmla="*/ 683581 h 1003177"/>
              <a:gd name="connsiteX62" fmla="*/ 177553 w 2193464"/>
              <a:gd name="connsiteY62" fmla="*/ 665825 h 1003177"/>
              <a:gd name="connsiteX63" fmla="*/ 62143 w 2193464"/>
              <a:gd name="connsiteY63" fmla="*/ 568171 h 1003177"/>
              <a:gd name="connsiteX64" fmla="*/ 17755 w 2193464"/>
              <a:gd name="connsiteY64" fmla="*/ 514905 h 1003177"/>
              <a:gd name="connsiteX65" fmla="*/ 0 w 2193464"/>
              <a:gd name="connsiteY65" fmla="*/ 452761 h 1003177"/>
              <a:gd name="connsiteX66" fmla="*/ 8877 w 2193464"/>
              <a:gd name="connsiteY66" fmla="*/ 363985 h 1003177"/>
              <a:gd name="connsiteX67" fmla="*/ 44388 w 2193464"/>
              <a:gd name="connsiteY67" fmla="*/ 319596 h 1003177"/>
              <a:gd name="connsiteX68" fmla="*/ 97654 w 2193464"/>
              <a:gd name="connsiteY68" fmla="*/ 284086 h 1003177"/>
              <a:gd name="connsiteX69" fmla="*/ 115409 w 2193464"/>
              <a:gd name="connsiteY69" fmla="*/ 266330 h 1003177"/>
              <a:gd name="connsiteX70" fmla="*/ 150920 w 2193464"/>
              <a:gd name="connsiteY70" fmla="*/ 257453 h 1003177"/>
              <a:gd name="connsiteX71" fmla="*/ 177553 w 2193464"/>
              <a:gd name="connsiteY71" fmla="*/ 239697 h 1003177"/>
              <a:gd name="connsiteX72" fmla="*/ 275207 w 2193464"/>
              <a:gd name="connsiteY72" fmla="*/ 213064 h 1003177"/>
              <a:gd name="connsiteX73" fmla="*/ 346229 w 2193464"/>
              <a:gd name="connsiteY73" fmla="*/ 204187 h 1003177"/>
              <a:gd name="connsiteX74" fmla="*/ 399495 w 2193464"/>
              <a:gd name="connsiteY74" fmla="*/ 195309 h 1003177"/>
              <a:gd name="connsiteX75" fmla="*/ 452761 w 2193464"/>
              <a:gd name="connsiteY75" fmla="*/ 177554 h 1003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193464" h="1003177">
                <a:moveTo>
                  <a:pt x="390617" y="186431"/>
                </a:moveTo>
                <a:cubicBezTo>
                  <a:pt x="405413" y="171635"/>
                  <a:pt x="417864" y="154043"/>
                  <a:pt x="435006" y="142043"/>
                </a:cubicBezTo>
                <a:cubicBezTo>
                  <a:pt x="464355" y="121499"/>
                  <a:pt x="499541" y="122507"/>
                  <a:pt x="532660" y="115410"/>
                </a:cubicBezTo>
                <a:cubicBezTo>
                  <a:pt x="556521" y="110297"/>
                  <a:pt x="579753" y="102441"/>
                  <a:pt x="603681" y="97655"/>
                </a:cubicBezTo>
                <a:cubicBezTo>
                  <a:pt x="618477" y="94696"/>
                  <a:pt x="633340" y="92050"/>
                  <a:pt x="648070" y="88777"/>
                </a:cubicBezTo>
                <a:cubicBezTo>
                  <a:pt x="659980" y="86130"/>
                  <a:pt x="671616" y="82292"/>
                  <a:pt x="683580" y="79899"/>
                </a:cubicBezTo>
                <a:cubicBezTo>
                  <a:pt x="720466" y="72522"/>
                  <a:pt x="762062" y="67825"/>
                  <a:pt x="798990" y="62144"/>
                </a:cubicBezTo>
                <a:cubicBezTo>
                  <a:pt x="816781" y="59407"/>
                  <a:pt x="834465" y="56003"/>
                  <a:pt x="852256" y="53266"/>
                </a:cubicBezTo>
                <a:cubicBezTo>
                  <a:pt x="891352" y="47251"/>
                  <a:pt x="921273" y="44890"/>
                  <a:pt x="958788" y="35511"/>
                </a:cubicBezTo>
                <a:cubicBezTo>
                  <a:pt x="983718" y="29278"/>
                  <a:pt x="1005378" y="17022"/>
                  <a:pt x="1029809" y="8878"/>
                </a:cubicBezTo>
                <a:cubicBezTo>
                  <a:pt x="1041384" y="5020"/>
                  <a:pt x="1053483" y="2959"/>
                  <a:pt x="1065320" y="0"/>
                </a:cubicBezTo>
                <a:lnTo>
                  <a:pt x="1402672" y="8878"/>
                </a:lnTo>
                <a:cubicBezTo>
                  <a:pt x="1494232" y="12948"/>
                  <a:pt x="1434405" y="16491"/>
                  <a:pt x="1500326" y="26633"/>
                </a:cubicBezTo>
                <a:cubicBezTo>
                  <a:pt x="1526811" y="30708"/>
                  <a:pt x="1553663" y="31969"/>
                  <a:pt x="1580225" y="35511"/>
                </a:cubicBezTo>
                <a:cubicBezTo>
                  <a:pt x="1598067" y="37890"/>
                  <a:pt x="1615672" y="41843"/>
                  <a:pt x="1633491" y="44389"/>
                </a:cubicBezTo>
                <a:cubicBezTo>
                  <a:pt x="1657109" y="47763"/>
                  <a:pt x="1680838" y="50307"/>
                  <a:pt x="1704512" y="53266"/>
                </a:cubicBezTo>
                <a:cubicBezTo>
                  <a:pt x="1725227" y="59185"/>
                  <a:pt x="1745664" y="66178"/>
                  <a:pt x="1766656" y="71022"/>
                </a:cubicBezTo>
                <a:cubicBezTo>
                  <a:pt x="1869567" y="94771"/>
                  <a:pt x="1773132" y="65982"/>
                  <a:pt x="1864310" y="88777"/>
                </a:cubicBezTo>
                <a:cubicBezTo>
                  <a:pt x="1873388" y="91047"/>
                  <a:pt x="1882065" y="94696"/>
                  <a:pt x="1890943" y="97655"/>
                </a:cubicBezTo>
                <a:cubicBezTo>
                  <a:pt x="1896862" y="103573"/>
                  <a:pt x="1901213" y="111667"/>
                  <a:pt x="1908699" y="115410"/>
                </a:cubicBezTo>
                <a:cubicBezTo>
                  <a:pt x="1998715" y="160418"/>
                  <a:pt x="1895444" y="88188"/>
                  <a:pt x="1970842" y="142043"/>
                </a:cubicBezTo>
                <a:cubicBezTo>
                  <a:pt x="1982882" y="150643"/>
                  <a:pt x="1995119" y="159047"/>
                  <a:pt x="2006353" y="168676"/>
                </a:cubicBezTo>
                <a:cubicBezTo>
                  <a:pt x="2033842" y="192238"/>
                  <a:pt x="2028224" y="197366"/>
                  <a:pt x="2059619" y="213064"/>
                </a:cubicBezTo>
                <a:cubicBezTo>
                  <a:pt x="2067989" y="217249"/>
                  <a:pt x="2077374" y="218983"/>
                  <a:pt x="2086252" y="221942"/>
                </a:cubicBezTo>
                <a:cubicBezTo>
                  <a:pt x="2201373" y="337063"/>
                  <a:pt x="2050602" y="182944"/>
                  <a:pt x="2148396" y="292963"/>
                </a:cubicBezTo>
                <a:cubicBezTo>
                  <a:pt x="2162298" y="308603"/>
                  <a:pt x="2192784" y="337352"/>
                  <a:pt x="2192784" y="337352"/>
                </a:cubicBezTo>
                <a:cubicBezTo>
                  <a:pt x="2189825" y="393577"/>
                  <a:pt x="2200464" y="452214"/>
                  <a:pt x="2183906" y="506027"/>
                </a:cubicBezTo>
                <a:cubicBezTo>
                  <a:pt x="2175291" y="534026"/>
                  <a:pt x="2138013" y="543797"/>
                  <a:pt x="2121763" y="568171"/>
                </a:cubicBezTo>
                <a:cubicBezTo>
                  <a:pt x="2115844" y="577049"/>
                  <a:pt x="2111552" y="587259"/>
                  <a:pt x="2104007" y="594804"/>
                </a:cubicBezTo>
                <a:cubicBezTo>
                  <a:pt x="2093545" y="605266"/>
                  <a:pt x="2078959" y="610975"/>
                  <a:pt x="2068497" y="621437"/>
                </a:cubicBezTo>
                <a:cubicBezTo>
                  <a:pt x="2023404" y="666531"/>
                  <a:pt x="2059929" y="644853"/>
                  <a:pt x="2024108" y="674703"/>
                </a:cubicBezTo>
                <a:cubicBezTo>
                  <a:pt x="2012741" y="684175"/>
                  <a:pt x="2000638" y="692736"/>
                  <a:pt x="1988598" y="701336"/>
                </a:cubicBezTo>
                <a:cubicBezTo>
                  <a:pt x="1979916" y="707538"/>
                  <a:pt x="1969995" y="712065"/>
                  <a:pt x="1961965" y="719091"/>
                </a:cubicBezTo>
                <a:cubicBezTo>
                  <a:pt x="1946217" y="732870"/>
                  <a:pt x="1934316" y="750925"/>
                  <a:pt x="1917576" y="763480"/>
                </a:cubicBezTo>
                <a:cubicBezTo>
                  <a:pt x="1901367" y="775637"/>
                  <a:pt x="1841920" y="821250"/>
                  <a:pt x="1828800" y="825623"/>
                </a:cubicBezTo>
                <a:lnTo>
                  <a:pt x="1802167" y="834501"/>
                </a:lnTo>
                <a:cubicBezTo>
                  <a:pt x="1796248" y="840419"/>
                  <a:pt x="1791588" y="847950"/>
                  <a:pt x="1784411" y="852256"/>
                </a:cubicBezTo>
                <a:cubicBezTo>
                  <a:pt x="1776387" y="857071"/>
                  <a:pt x="1766379" y="857448"/>
                  <a:pt x="1757778" y="861134"/>
                </a:cubicBezTo>
                <a:cubicBezTo>
                  <a:pt x="1745614" y="866347"/>
                  <a:pt x="1733279" y="871548"/>
                  <a:pt x="1722268" y="878889"/>
                </a:cubicBezTo>
                <a:cubicBezTo>
                  <a:pt x="1715304" y="883532"/>
                  <a:pt x="1711689" y="892338"/>
                  <a:pt x="1704512" y="896645"/>
                </a:cubicBezTo>
                <a:cubicBezTo>
                  <a:pt x="1696488" y="901460"/>
                  <a:pt x="1686249" y="901338"/>
                  <a:pt x="1677879" y="905523"/>
                </a:cubicBezTo>
                <a:cubicBezTo>
                  <a:pt x="1668336" y="910295"/>
                  <a:pt x="1660996" y="918945"/>
                  <a:pt x="1651246" y="923278"/>
                </a:cubicBezTo>
                <a:cubicBezTo>
                  <a:pt x="1623461" y="935627"/>
                  <a:pt x="1591980" y="942533"/>
                  <a:pt x="1562470" y="949911"/>
                </a:cubicBezTo>
                <a:cubicBezTo>
                  <a:pt x="1553592" y="955829"/>
                  <a:pt x="1545644" y="963463"/>
                  <a:pt x="1535837" y="967666"/>
                </a:cubicBezTo>
                <a:cubicBezTo>
                  <a:pt x="1524622" y="972472"/>
                  <a:pt x="1512058" y="973192"/>
                  <a:pt x="1500326" y="976544"/>
                </a:cubicBezTo>
                <a:cubicBezTo>
                  <a:pt x="1479460" y="982506"/>
                  <a:pt x="1460160" y="991986"/>
                  <a:pt x="1438182" y="994299"/>
                </a:cubicBezTo>
                <a:cubicBezTo>
                  <a:pt x="1393940" y="998956"/>
                  <a:pt x="1349405" y="1000218"/>
                  <a:pt x="1305017" y="1003177"/>
                </a:cubicBezTo>
                <a:lnTo>
                  <a:pt x="1012054" y="985422"/>
                </a:lnTo>
                <a:cubicBezTo>
                  <a:pt x="967124" y="982052"/>
                  <a:pt x="902518" y="966548"/>
                  <a:pt x="861134" y="958789"/>
                </a:cubicBezTo>
                <a:cubicBezTo>
                  <a:pt x="843442" y="955472"/>
                  <a:pt x="825440" y="953816"/>
                  <a:pt x="807868" y="949911"/>
                </a:cubicBezTo>
                <a:cubicBezTo>
                  <a:pt x="798733" y="947881"/>
                  <a:pt x="790198" y="943722"/>
                  <a:pt x="781235" y="941033"/>
                </a:cubicBezTo>
                <a:cubicBezTo>
                  <a:pt x="760600" y="934843"/>
                  <a:pt x="739682" y="929614"/>
                  <a:pt x="719091" y="923278"/>
                </a:cubicBezTo>
                <a:cubicBezTo>
                  <a:pt x="687264" y="913485"/>
                  <a:pt x="621983" y="890537"/>
                  <a:pt x="594804" y="878889"/>
                </a:cubicBezTo>
                <a:cubicBezTo>
                  <a:pt x="506524" y="841054"/>
                  <a:pt x="578269" y="858377"/>
                  <a:pt x="488272" y="843379"/>
                </a:cubicBezTo>
                <a:cubicBezTo>
                  <a:pt x="476435" y="837460"/>
                  <a:pt x="464252" y="832189"/>
                  <a:pt x="452761" y="825623"/>
                </a:cubicBezTo>
                <a:cubicBezTo>
                  <a:pt x="443497" y="820329"/>
                  <a:pt x="435878" y="812201"/>
                  <a:pt x="426128" y="807868"/>
                </a:cubicBezTo>
                <a:cubicBezTo>
                  <a:pt x="409025" y="800267"/>
                  <a:pt x="372862" y="790113"/>
                  <a:pt x="372862" y="790113"/>
                </a:cubicBezTo>
                <a:cubicBezTo>
                  <a:pt x="296535" y="739226"/>
                  <a:pt x="393107" y="800235"/>
                  <a:pt x="319596" y="763480"/>
                </a:cubicBezTo>
                <a:cubicBezTo>
                  <a:pt x="310053" y="758708"/>
                  <a:pt x="302227" y="751018"/>
                  <a:pt x="292963" y="745724"/>
                </a:cubicBezTo>
                <a:cubicBezTo>
                  <a:pt x="281473" y="739158"/>
                  <a:pt x="268675" y="734983"/>
                  <a:pt x="257452" y="727969"/>
                </a:cubicBezTo>
                <a:cubicBezTo>
                  <a:pt x="244905" y="720127"/>
                  <a:pt x="233981" y="709936"/>
                  <a:pt x="221941" y="701336"/>
                </a:cubicBezTo>
                <a:cubicBezTo>
                  <a:pt x="213259" y="695134"/>
                  <a:pt x="203639" y="690246"/>
                  <a:pt x="195308" y="683581"/>
                </a:cubicBezTo>
                <a:cubicBezTo>
                  <a:pt x="188772" y="678352"/>
                  <a:pt x="184031" y="671125"/>
                  <a:pt x="177553" y="665825"/>
                </a:cubicBezTo>
                <a:cubicBezTo>
                  <a:pt x="130872" y="627631"/>
                  <a:pt x="98475" y="610559"/>
                  <a:pt x="62143" y="568171"/>
                </a:cubicBezTo>
                <a:cubicBezTo>
                  <a:pt x="-12016" y="481652"/>
                  <a:pt x="110108" y="607258"/>
                  <a:pt x="17755" y="514905"/>
                </a:cubicBezTo>
                <a:cubicBezTo>
                  <a:pt x="13567" y="502343"/>
                  <a:pt x="0" y="463912"/>
                  <a:pt x="0" y="452761"/>
                </a:cubicBezTo>
                <a:cubicBezTo>
                  <a:pt x="0" y="423021"/>
                  <a:pt x="2190" y="392963"/>
                  <a:pt x="8877" y="363985"/>
                </a:cubicBezTo>
                <a:cubicBezTo>
                  <a:pt x="11314" y="353424"/>
                  <a:pt x="34748" y="326826"/>
                  <a:pt x="44388" y="319596"/>
                </a:cubicBezTo>
                <a:cubicBezTo>
                  <a:pt x="61459" y="306792"/>
                  <a:pt x="82565" y="299175"/>
                  <a:pt x="97654" y="284086"/>
                </a:cubicBezTo>
                <a:cubicBezTo>
                  <a:pt x="103572" y="278167"/>
                  <a:pt x="107923" y="270073"/>
                  <a:pt x="115409" y="266330"/>
                </a:cubicBezTo>
                <a:cubicBezTo>
                  <a:pt x="126322" y="260873"/>
                  <a:pt x="139083" y="260412"/>
                  <a:pt x="150920" y="257453"/>
                </a:cubicBezTo>
                <a:cubicBezTo>
                  <a:pt x="159798" y="251534"/>
                  <a:pt x="167803" y="244030"/>
                  <a:pt x="177553" y="239697"/>
                </a:cubicBezTo>
                <a:cubicBezTo>
                  <a:pt x="206930" y="226641"/>
                  <a:pt x="243268" y="217978"/>
                  <a:pt x="275207" y="213064"/>
                </a:cubicBezTo>
                <a:cubicBezTo>
                  <a:pt x="298788" y="209436"/>
                  <a:pt x="322611" y="207561"/>
                  <a:pt x="346229" y="204187"/>
                </a:cubicBezTo>
                <a:cubicBezTo>
                  <a:pt x="364048" y="201641"/>
                  <a:pt x="381740" y="198268"/>
                  <a:pt x="399495" y="195309"/>
                </a:cubicBezTo>
                <a:cubicBezTo>
                  <a:pt x="440300" y="174907"/>
                  <a:pt x="421772" y="177554"/>
                  <a:pt x="452761" y="17755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58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8" grpId="0"/>
      <p:bldP spid="8" grpId="1"/>
      <p:bldP spid="9" grpId="0"/>
      <p:bldP spid="9" grpId="1"/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3|5.1|4.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2270</TotalTime>
  <Words>449</Words>
  <Application>Microsoft Office PowerPoint</Application>
  <PresentationFormat>Affichage à l'écran (4:3)</PresentationFormat>
  <Paragraphs>79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Calibri</vt:lpstr>
      <vt:lpstr>Maiandra GD</vt:lpstr>
      <vt:lpstr>Thème Office</vt:lpstr>
      <vt:lpstr>Seigneurs et paysans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révolution industrielle</dc:title>
  <dc:creator>Maxime Paul</dc:creator>
  <cp:lastModifiedBy>Maxime Paul</cp:lastModifiedBy>
  <cp:revision>127</cp:revision>
  <dcterms:created xsi:type="dcterms:W3CDTF">2013-01-27T09:55:18Z</dcterms:created>
  <dcterms:modified xsi:type="dcterms:W3CDTF">2021-07-31T12:22:15Z</dcterms:modified>
</cp:coreProperties>
</file>