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91" r:id="rId3"/>
    <p:sldId id="353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354" r:id="rId18"/>
    <p:sldId id="357" r:id="rId19"/>
    <p:sldId id="355" r:id="rId20"/>
    <p:sldId id="356" r:id="rId21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Maiandra GD" panose="020E0502030308020204" pitchFamily="34" charset="0"/>
      <p:regular r:id="rId26"/>
      <p:bold r:id="rId27"/>
      <p:italic r:id="rId28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32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23/02/2020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23659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23/02/2020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56627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23/02/2020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39914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23/02/2020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24157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23/02/2020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06374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23/02/2020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96790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23/02/2020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72028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23/02/2020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45703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23/02/2020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15316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23/02/2020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70927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BD257-7008-4E73-BB0B-F57FEA8C2E5E}" type="datetimeFigureOut">
              <a:rPr lang="fr-FR" smtClean="0"/>
              <a:t>23/02/2020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DF6FB-7BE6-4EAC-9C91-B057FF0EA34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86032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ABD257-7008-4E73-BB0B-F57FEA8C2E5E}" type="datetimeFigureOut">
              <a:rPr lang="fr-FR" smtClean="0"/>
              <a:t>23/02/2020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DF6FB-7BE6-4EAC-9C91-B057FF0EA34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49326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ctrTitle"/>
          </p:nvPr>
        </p:nvSpPr>
        <p:spPr>
          <a:xfrm>
            <a:off x="395536" y="1772817"/>
            <a:ext cx="8496944" cy="223224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sz="8800" b="1" dirty="0">
                <a:solidFill>
                  <a:srgbClr val="FF0000"/>
                </a:solidFill>
                <a:latin typeface="Maiandra GD" pitchFamily="34" charset="0"/>
              </a:rPr>
              <a:t>Les révolutions du XIX</a:t>
            </a:r>
            <a:r>
              <a:rPr lang="fr-FR" sz="8800" b="1" baseline="30000" dirty="0">
                <a:solidFill>
                  <a:srgbClr val="FF0000"/>
                </a:solidFill>
                <a:latin typeface="Maiandra GD" pitchFamily="34" charset="0"/>
              </a:rPr>
              <a:t>ème</a:t>
            </a:r>
            <a:r>
              <a:rPr lang="fr-FR" sz="8800" b="1" dirty="0">
                <a:solidFill>
                  <a:srgbClr val="FF0000"/>
                </a:solidFill>
                <a:latin typeface="Maiandra GD" pitchFamily="34" charset="0"/>
              </a:rPr>
              <a:t> siècle</a:t>
            </a:r>
          </a:p>
        </p:txBody>
      </p:sp>
      <p:sp>
        <p:nvSpPr>
          <p:cNvPr id="5" name="Sous-titre 2"/>
          <p:cNvSpPr>
            <a:spLocks noGrp="1"/>
          </p:cNvSpPr>
          <p:nvPr>
            <p:ph type="subTitle" idx="1"/>
          </p:nvPr>
        </p:nvSpPr>
        <p:spPr>
          <a:xfrm>
            <a:off x="1071563" y="285750"/>
            <a:ext cx="6400800" cy="7143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r-FR" dirty="0"/>
              <a:t>Histoire – </a:t>
            </a:r>
            <a:r>
              <a:rPr lang="fr-FR" i="1" dirty="0"/>
              <a:t>Le XIX</a:t>
            </a:r>
            <a:r>
              <a:rPr lang="fr-FR" i="1" baseline="30000" dirty="0"/>
              <a:t>ème</a:t>
            </a:r>
            <a:r>
              <a:rPr lang="fr-FR" i="1" dirty="0"/>
              <a:t> siècle</a:t>
            </a:r>
            <a:endParaRPr lang="fr-FR" dirty="0"/>
          </a:p>
        </p:txBody>
      </p:sp>
      <p:sp>
        <p:nvSpPr>
          <p:cNvPr id="6" name="ZoneTexte 5"/>
          <p:cNvSpPr txBox="1">
            <a:spLocks noChangeArrowheads="1"/>
          </p:cNvSpPr>
          <p:nvPr/>
        </p:nvSpPr>
        <p:spPr bwMode="auto">
          <a:xfrm>
            <a:off x="500063" y="4357688"/>
            <a:ext cx="839241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4800" dirty="0">
                <a:solidFill>
                  <a:srgbClr val="0070C0"/>
                </a:solidFill>
                <a:latin typeface="Maiandra GD" pitchFamily="34" charset="0"/>
                <a:sym typeface="Wingdings"/>
              </a:rPr>
              <a:t></a:t>
            </a:r>
            <a:r>
              <a:rPr lang="fr-FR" sz="4800" i="1" dirty="0">
                <a:solidFill>
                  <a:srgbClr val="0070C0"/>
                </a:solidFill>
                <a:latin typeface="Maiandra GD" pitchFamily="34" charset="0"/>
                <a:sym typeface="Wingdings" pitchFamily="2" charset="2"/>
              </a:rPr>
              <a:t> La révolution des transports</a:t>
            </a:r>
            <a:endParaRPr lang="fr-FR" sz="4800" i="1" dirty="0">
              <a:solidFill>
                <a:srgbClr val="0070C0"/>
              </a:solidFill>
              <a:latin typeface="Maiandra GD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54C7991-E87B-48D9-B78A-8137308805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375" y="116632"/>
            <a:ext cx="1027566" cy="95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89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build="p"/>
      <p:bldP spid="5" grpId="1" build="p"/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2935" y="-4157"/>
            <a:ext cx="9144000" cy="107721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dirty="0">
                <a:solidFill>
                  <a:srgbClr val="0070C0"/>
                </a:solidFill>
                <a:latin typeface="Maiandra GD" pitchFamily="34" charset="0"/>
              </a:rPr>
              <a:t>Le train permet de transporter des choses  plus			 plus		et plus	    .</a:t>
            </a:r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-2935" y="999660"/>
            <a:ext cx="9144000" cy="107721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dirty="0">
                <a:solidFill>
                  <a:srgbClr val="0070C0"/>
                </a:solidFill>
                <a:latin typeface="Maiandra GD" pitchFamily="34" charset="0"/>
              </a:rPr>
              <a:t>Il connait donc un 		très important et très rapide :</a:t>
            </a:r>
          </a:p>
        </p:txBody>
      </p:sp>
      <p:sp>
        <p:nvSpPr>
          <p:cNvPr id="10" name="Titre 1"/>
          <p:cNvSpPr txBox="1">
            <a:spLocks/>
          </p:cNvSpPr>
          <p:nvPr/>
        </p:nvSpPr>
        <p:spPr>
          <a:xfrm>
            <a:off x="-3884" y="488888"/>
            <a:ext cx="2363168" cy="58477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dirty="0">
                <a:solidFill>
                  <a:srgbClr val="FF0000"/>
                </a:solidFill>
                <a:latin typeface="Maiandra GD" pitchFamily="34" charset="0"/>
              </a:rPr>
              <a:t>facilement</a:t>
            </a:r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2159611" y="480508"/>
            <a:ext cx="2220912" cy="58477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>
                <a:solidFill>
                  <a:srgbClr val="FF0000"/>
                </a:solidFill>
                <a:latin typeface="Maiandra GD" pitchFamily="34" charset="0"/>
              </a:rPr>
              <a:t>vite</a:t>
            </a:r>
          </a:p>
        </p:txBody>
      </p:sp>
      <p:sp>
        <p:nvSpPr>
          <p:cNvPr id="12" name="Titre 1"/>
          <p:cNvSpPr txBox="1">
            <a:spLocks/>
          </p:cNvSpPr>
          <p:nvPr/>
        </p:nvSpPr>
        <p:spPr>
          <a:xfrm>
            <a:off x="4349954" y="480508"/>
            <a:ext cx="2220912" cy="58477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>
                <a:solidFill>
                  <a:srgbClr val="FF0000"/>
                </a:solidFill>
                <a:latin typeface="Maiandra GD" pitchFamily="34" charset="0"/>
              </a:rPr>
              <a:t>loin</a:t>
            </a:r>
          </a:p>
        </p:txBody>
      </p:sp>
      <p:sp>
        <p:nvSpPr>
          <p:cNvPr id="13" name="Titre 1"/>
          <p:cNvSpPr txBox="1">
            <a:spLocks/>
          </p:cNvSpPr>
          <p:nvPr/>
        </p:nvSpPr>
        <p:spPr>
          <a:xfrm>
            <a:off x="2840253" y="990194"/>
            <a:ext cx="2220912" cy="58477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>
                <a:solidFill>
                  <a:srgbClr val="FF0000"/>
                </a:solidFill>
                <a:latin typeface="Maiandra GD" pitchFamily="34" charset="0"/>
              </a:rPr>
              <a:t>essor</a:t>
            </a:r>
          </a:p>
        </p:txBody>
      </p:sp>
      <p:sp>
        <p:nvSpPr>
          <p:cNvPr id="14" name="Titre 1"/>
          <p:cNvSpPr txBox="1">
            <a:spLocks/>
          </p:cNvSpPr>
          <p:nvPr/>
        </p:nvSpPr>
        <p:spPr>
          <a:xfrm>
            <a:off x="-8805" y="1499300"/>
            <a:ext cx="9144000" cy="156966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dirty="0">
                <a:solidFill>
                  <a:srgbClr val="0070C0"/>
                </a:solidFill>
                <a:latin typeface="Maiandra GD" pitchFamily="34" charset="0"/>
              </a:rPr>
              <a:t>     	     </a:t>
            </a:r>
            <a:r>
              <a:rPr lang="fr-FR" sz="3200" dirty="0">
                <a:solidFill>
                  <a:srgbClr val="FF0000"/>
                </a:solidFill>
                <a:latin typeface="Maiandra GD" pitchFamily="34" charset="0"/>
              </a:rPr>
              <a:t>les lignes de chemin de fer se développent très vite et rejoignent de plus en plus de villes</a:t>
            </a:r>
            <a:r>
              <a:rPr lang="fr-FR" sz="3200" dirty="0">
                <a:solidFill>
                  <a:srgbClr val="0070C0"/>
                </a:solidFill>
                <a:latin typeface="Maiandra G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8936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0" y="0"/>
            <a:ext cx="9144000" cy="107721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dirty="0">
                <a:solidFill>
                  <a:srgbClr val="0070C0"/>
                </a:solidFill>
                <a:latin typeface="Maiandra GD" pitchFamily="34" charset="0"/>
              </a:rPr>
              <a:t>C’est également le cas du transport international grâce au développement du                          .</a:t>
            </a: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5076056" y="492442"/>
            <a:ext cx="3848520" cy="58477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dirty="0">
                <a:solidFill>
                  <a:srgbClr val="FF0000"/>
                </a:solidFill>
                <a:latin typeface="Maiandra GD" pitchFamily="34" charset="0"/>
              </a:rPr>
              <a:t>bateau à vapeur</a:t>
            </a:r>
          </a:p>
        </p:txBody>
      </p:sp>
    </p:spTree>
    <p:extLst>
      <p:ext uri="{BB962C8B-B14F-4D97-AF65-F5344CB8AC3E}">
        <p14:creationId xmlns:p14="http://schemas.microsoft.com/office/powerpoint/2010/main" val="612930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0" y="0"/>
            <a:ext cx="9144000" cy="107721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dirty="0">
                <a:solidFill>
                  <a:srgbClr val="0070C0"/>
                </a:solidFill>
                <a:latin typeface="Maiandra GD" pitchFamily="34" charset="0"/>
              </a:rPr>
              <a:t>Le développement de ces moyens de transports a eu deux conséquences très importantes : </a:t>
            </a: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0" y="1077218"/>
            <a:ext cx="7992888" cy="58477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dirty="0">
                <a:solidFill>
                  <a:srgbClr val="0070C0"/>
                </a:solidFill>
                <a:latin typeface="Maiandra GD" pitchFamily="34" charset="0"/>
              </a:rPr>
              <a:t>-</a:t>
            </a:r>
            <a:r>
              <a:rPr lang="fr-FR" sz="3200" dirty="0">
                <a:solidFill>
                  <a:srgbClr val="FF0000"/>
                </a:solidFill>
                <a:latin typeface="Maiandra GD" pitchFamily="34" charset="0"/>
              </a:rPr>
              <a:t> le développement du commerce</a:t>
            </a:r>
            <a:r>
              <a:rPr lang="fr-FR" sz="3200" dirty="0">
                <a:solidFill>
                  <a:srgbClr val="0070C0"/>
                </a:solidFill>
                <a:latin typeface="Maiandra GD" pitchFamily="34" charset="0"/>
              </a:rPr>
              <a:t> ; </a:t>
            </a: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0" y="1658004"/>
            <a:ext cx="7992888" cy="1077218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dirty="0">
                <a:solidFill>
                  <a:srgbClr val="0070C0"/>
                </a:solidFill>
                <a:latin typeface="Maiandra GD" pitchFamily="34" charset="0"/>
              </a:rPr>
              <a:t>-</a:t>
            </a:r>
            <a:r>
              <a:rPr lang="fr-FR" sz="3200" dirty="0">
                <a:solidFill>
                  <a:srgbClr val="FF0000"/>
                </a:solidFill>
                <a:latin typeface="Maiandra GD" pitchFamily="34" charset="0"/>
              </a:rPr>
              <a:t> une plus grande circulation des nouvelles inventions et du progrès</a:t>
            </a:r>
            <a:r>
              <a:rPr lang="fr-FR" sz="3200" dirty="0">
                <a:solidFill>
                  <a:srgbClr val="0070C0"/>
                </a:solidFill>
                <a:latin typeface="Maiandra GD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02334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  <p:bldP spid="7" grpId="0"/>
      <p:bldP spid="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0" y="-675"/>
            <a:ext cx="9144000" cy="107721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dirty="0">
                <a:solidFill>
                  <a:srgbClr val="0070C0"/>
                </a:solidFill>
                <a:latin typeface="Maiandra GD" pitchFamily="34" charset="0"/>
              </a:rPr>
              <a:t>En ce qui concerne les </a:t>
            </a:r>
            <a:r>
              <a:rPr lang="fr-FR" sz="3200" dirty="0">
                <a:solidFill>
                  <a:srgbClr val="FF0000"/>
                </a:solidFill>
                <a:latin typeface="Maiandra GD" pitchFamily="34" charset="0"/>
              </a:rPr>
              <a:t>voitures</a:t>
            </a:r>
            <a:r>
              <a:rPr lang="fr-FR" sz="3200" dirty="0">
                <a:solidFill>
                  <a:srgbClr val="0070C0"/>
                </a:solidFill>
                <a:latin typeface="Maiandra GD" pitchFamily="34" charset="0"/>
              </a:rPr>
              <a:t>, leur développement a pris plus de temps.</a:t>
            </a:r>
          </a:p>
        </p:txBody>
      </p:sp>
      <p:pic>
        <p:nvPicPr>
          <p:cNvPr id="4098" name="Picture 2" descr="http://upload.wikimedia.org/wikipedia/commons/e/e1/Panhard-Levassor_19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268364"/>
            <a:ext cx="4591150" cy="2807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ec-saint-branchs.tice.ac-orleans-tours.fr/eva/sites/ec-saint-branchs/IMG/userfiles/image/le_coin_des_enfants/les_petits_chercheurs/auto/auto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2276872"/>
            <a:ext cx="3744417" cy="280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0" y="980728"/>
            <a:ext cx="9144000" cy="5847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dirty="0">
                <a:solidFill>
                  <a:srgbClr val="0070C0"/>
                </a:solidFill>
                <a:latin typeface="Maiandra GD" pitchFamily="34" charset="0"/>
              </a:rPr>
              <a:t>Observons et comparons ces deux automobiles.</a:t>
            </a: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941263" y="5085186"/>
            <a:ext cx="2220912" cy="58477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>
                <a:solidFill>
                  <a:srgbClr val="FF0000"/>
                </a:solidFill>
                <a:latin typeface="Maiandra GD" pitchFamily="34" charset="0"/>
              </a:rPr>
              <a:t>1886</a:t>
            </a:r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5613103" y="5076214"/>
            <a:ext cx="2220912" cy="58477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>
                <a:solidFill>
                  <a:srgbClr val="FF0000"/>
                </a:solidFill>
                <a:latin typeface="Maiandra GD" pitchFamily="34" charset="0"/>
              </a:rPr>
              <a:t>1914</a:t>
            </a:r>
          </a:p>
        </p:txBody>
      </p:sp>
    </p:spTree>
    <p:extLst>
      <p:ext uri="{BB962C8B-B14F-4D97-AF65-F5344CB8AC3E}">
        <p14:creationId xmlns:p14="http://schemas.microsoft.com/office/powerpoint/2010/main" val="1319766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/>
      <p:bldP spid="7" grpId="1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0" y="0"/>
            <a:ext cx="9144000" cy="156966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dirty="0">
                <a:solidFill>
                  <a:srgbClr val="0070C0"/>
                </a:solidFill>
                <a:latin typeface="Maiandra GD" pitchFamily="34" charset="0"/>
              </a:rPr>
              <a:t>Il a fallu attendre l’arrivée du </a:t>
            </a:r>
            <a:r>
              <a:rPr lang="fr-FR" sz="3200" dirty="0">
                <a:solidFill>
                  <a:srgbClr val="FF0000"/>
                </a:solidFill>
                <a:latin typeface="Maiandra GD" pitchFamily="34" charset="0"/>
              </a:rPr>
              <a:t>moteur à essence</a:t>
            </a:r>
            <a:r>
              <a:rPr lang="fr-FR" sz="3200" dirty="0">
                <a:solidFill>
                  <a:srgbClr val="0070C0"/>
                </a:solidFill>
                <a:latin typeface="Maiandra GD" pitchFamily="34" charset="0"/>
              </a:rPr>
              <a:t> pour que la voiture se développe, même si elle est restée longtemps très chère.</a:t>
            </a:r>
          </a:p>
        </p:txBody>
      </p:sp>
      <p:pic>
        <p:nvPicPr>
          <p:cNvPr id="5" name="Picture 2" descr="http://upload.wikimedia.org/wikipedia/commons/e/e1/Panhard-Levassor_19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268364"/>
            <a:ext cx="4591150" cy="2807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ec-saint-branchs.tice.ac-orleans-tours.fr/eva/sites/ec-saint-branchs/IMG/userfiles/image/le_coin_des_enfants/les_petits_chercheurs/auto/auto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2276872"/>
            <a:ext cx="3744417" cy="280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re 1"/>
          <p:cNvSpPr txBox="1">
            <a:spLocks/>
          </p:cNvSpPr>
          <p:nvPr/>
        </p:nvSpPr>
        <p:spPr>
          <a:xfrm>
            <a:off x="941263" y="5085186"/>
            <a:ext cx="2220912" cy="58477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>
                <a:solidFill>
                  <a:srgbClr val="FF0000"/>
                </a:solidFill>
                <a:latin typeface="Maiandra GD" pitchFamily="34" charset="0"/>
              </a:rPr>
              <a:t>1886</a:t>
            </a:r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5613103" y="5076214"/>
            <a:ext cx="2220912" cy="58477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>
                <a:solidFill>
                  <a:srgbClr val="FF0000"/>
                </a:solidFill>
                <a:latin typeface="Maiandra GD" pitchFamily="34" charset="0"/>
              </a:rPr>
              <a:t>1914</a:t>
            </a:r>
          </a:p>
        </p:txBody>
      </p:sp>
    </p:spTree>
    <p:extLst>
      <p:ext uri="{BB962C8B-B14F-4D97-AF65-F5344CB8AC3E}">
        <p14:creationId xmlns:p14="http://schemas.microsoft.com/office/powerpoint/2010/main" val="447848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8" grpId="1"/>
      <p:bldP spid="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16462" y="4743"/>
            <a:ext cx="9144000" cy="5847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dirty="0">
                <a:latin typeface="Maiandra GD" pitchFamily="34" charset="0"/>
              </a:rPr>
              <a:t>Revenons maintenant à la frise historique.</a:t>
            </a:r>
          </a:p>
        </p:txBody>
      </p:sp>
    </p:spTree>
    <p:extLst>
      <p:ext uri="{BB962C8B-B14F-4D97-AF65-F5344CB8AC3E}">
        <p14:creationId xmlns:p14="http://schemas.microsoft.com/office/powerpoint/2010/main" val="163243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563"/>
            <a:ext cx="9144000" cy="646087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563"/>
            <a:ext cx="9144000" cy="646087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563"/>
            <a:ext cx="9144000" cy="646087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563"/>
            <a:ext cx="9144000" cy="646087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563"/>
            <a:ext cx="9144000" cy="646087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563"/>
            <a:ext cx="9144000" cy="646087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563"/>
            <a:ext cx="9144000" cy="646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638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9E800AFF-1F7A-4D77-82BA-333BCC9C647D}"/>
              </a:ext>
            </a:extLst>
          </p:cNvPr>
          <p:cNvSpPr txBox="1"/>
          <p:nvPr/>
        </p:nvSpPr>
        <p:spPr>
          <a:xfrm>
            <a:off x="0" y="584775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Grâce à l’apparition de la machine à vapeur, des nouveaux moyens de transports vont être inventés à leur tour : le </a:t>
            </a:r>
            <a:r>
              <a:rPr lang="fr-FR" sz="3200" dirty="0">
                <a:solidFill>
                  <a:srgbClr val="FF0000"/>
                </a:solidFill>
                <a:latin typeface="Maiandra GD" panose="020E0502030308020204" pitchFamily="34" charset="0"/>
              </a:rPr>
              <a:t>train </a:t>
            </a:r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(en 1817), le </a:t>
            </a:r>
            <a:r>
              <a:rPr lang="fr-FR" sz="3200" dirty="0">
                <a:solidFill>
                  <a:srgbClr val="FF0000"/>
                </a:solidFill>
                <a:latin typeface="Maiandra GD" panose="020E0502030308020204" pitchFamily="34" charset="0"/>
              </a:rPr>
              <a:t>bateau à vapeur </a:t>
            </a:r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(1850), puis l’</a:t>
            </a:r>
            <a:r>
              <a:rPr lang="fr-FR" sz="3200" dirty="0">
                <a:solidFill>
                  <a:srgbClr val="FF0000"/>
                </a:solidFill>
                <a:latin typeface="Maiandra GD" panose="020E0502030308020204" pitchFamily="34" charset="0"/>
              </a:rPr>
              <a:t>automobile</a:t>
            </a:r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 (en 1886) et l’</a:t>
            </a:r>
            <a:r>
              <a:rPr lang="fr-FR" sz="3200" dirty="0">
                <a:solidFill>
                  <a:srgbClr val="FF0000"/>
                </a:solidFill>
                <a:latin typeface="Maiandra GD" panose="020E0502030308020204" pitchFamily="34" charset="0"/>
              </a:rPr>
              <a:t>avion</a:t>
            </a:r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D5B0F7A-7B0E-4E86-8C3A-2AE0FD9E9D8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i="1" dirty="0">
                <a:latin typeface="Maiandra GD" panose="020E0502030308020204" pitchFamily="34" charset="0"/>
              </a:rPr>
              <a:t>En résumé...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DD48DC2-C1B7-4571-87D9-BD59C3E1EE44}"/>
              </a:ext>
            </a:extLst>
          </p:cNvPr>
          <p:cNvSpPr txBox="1"/>
          <p:nvPr/>
        </p:nvSpPr>
        <p:spPr>
          <a:xfrm>
            <a:off x="0" y="3133650"/>
            <a:ext cx="9144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Le transport ferroviaire et le transport maritime connaissent un </a:t>
            </a:r>
            <a:r>
              <a:rPr lang="fr-FR" sz="3200" dirty="0">
                <a:solidFill>
                  <a:srgbClr val="FF0000"/>
                </a:solidFill>
                <a:latin typeface="Maiandra GD" panose="020E0502030308020204" pitchFamily="34" charset="0"/>
              </a:rPr>
              <a:t>essor très rapide </a:t>
            </a:r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et permettent de </a:t>
            </a:r>
            <a:r>
              <a:rPr lang="fr-FR" sz="3200" dirty="0">
                <a:solidFill>
                  <a:srgbClr val="FF0000"/>
                </a:solidFill>
                <a:latin typeface="Maiandra GD" panose="020E0502030308020204" pitchFamily="34" charset="0"/>
              </a:rPr>
              <a:t>transporter plus facilement, plus vite et plus loin </a:t>
            </a:r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les hommes et les marchandises, ce qui permet de </a:t>
            </a:r>
            <a:r>
              <a:rPr lang="fr-FR" sz="3200" dirty="0">
                <a:solidFill>
                  <a:srgbClr val="FF0000"/>
                </a:solidFill>
                <a:latin typeface="Maiandra GD" panose="020E0502030308020204" pitchFamily="34" charset="0"/>
              </a:rPr>
              <a:t>développer le commerce </a:t>
            </a:r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et de faire accéder plus de monde à </a:t>
            </a:r>
            <a:r>
              <a:rPr lang="fr-FR" sz="3200" dirty="0">
                <a:solidFill>
                  <a:srgbClr val="FF0000"/>
                </a:solidFill>
                <a:latin typeface="Maiandra GD" panose="020E0502030308020204" pitchFamily="34" charset="0"/>
              </a:rPr>
              <a:t>la modernité</a:t>
            </a:r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. L’économie du pays connait donc une croissance importante.</a:t>
            </a:r>
          </a:p>
        </p:txBody>
      </p:sp>
    </p:spTree>
    <p:extLst>
      <p:ext uri="{BB962C8B-B14F-4D97-AF65-F5344CB8AC3E}">
        <p14:creationId xmlns:p14="http://schemas.microsoft.com/office/powerpoint/2010/main" val="236879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9" grpId="0"/>
      <p:bldP spid="4" grpId="0"/>
      <p:bldP spid="4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9E800AFF-1F7A-4D77-82BA-333BCC9C647D}"/>
              </a:ext>
            </a:extLst>
          </p:cNvPr>
          <p:cNvSpPr txBox="1"/>
          <p:nvPr/>
        </p:nvSpPr>
        <p:spPr>
          <a:xfrm>
            <a:off x="0" y="584775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Les premières </a:t>
            </a:r>
            <a:r>
              <a:rPr lang="fr-FR" sz="3200" dirty="0">
                <a:solidFill>
                  <a:srgbClr val="FF0000"/>
                </a:solidFill>
                <a:latin typeface="Maiandra GD" panose="020E0502030308020204" pitchFamily="34" charset="0"/>
              </a:rPr>
              <a:t>voitures</a:t>
            </a:r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 sont équipées d’un moteur à vapeur, mais elles sont trop lourdes et difficiles à manier. L’invention du </a:t>
            </a:r>
            <a:r>
              <a:rPr lang="fr-FR" sz="3200" dirty="0">
                <a:solidFill>
                  <a:srgbClr val="FF0000"/>
                </a:solidFill>
                <a:latin typeface="Maiandra GD" panose="020E0502030308020204" pitchFamily="34" charset="0"/>
              </a:rPr>
              <a:t>moteur à essence </a:t>
            </a:r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permet l’essor des automobiles bien qu’elles restent longtemps très chères.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D5B0F7A-7B0E-4E86-8C3A-2AE0FD9E9D8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i="1" dirty="0">
                <a:latin typeface="Maiandra GD" panose="020E0502030308020204" pitchFamily="34" charset="0"/>
              </a:rPr>
              <a:t>En résumé...</a:t>
            </a:r>
          </a:p>
        </p:txBody>
      </p:sp>
    </p:spTree>
    <p:extLst>
      <p:ext uri="{BB962C8B-B14F-4D97-AF65-F5344CB8AC3E}">
        <p14:creationId xmlns:p14="http://schemas.microsoft.com/office/powerpoint/2010/main" val="317453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9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9E800AFF-1F7A-4D77-82BA-333BCC9C647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La prochaine fois, nous parlerons </a:t>
            </a:r>
            <a:r>
              <a:rPr lang="fr-FR" sz="3200" dirty="0">
                <a:solidFill>
                  <a:srgbClr val="FF0000"/>
                </a:solidFill>
                <a:latin typeface="Maiandra GD" panose="020E0502030308020204" pitchFamily="34" charset="0"/>
              </a:rPr>
              <a:t>de l’industrie</a:t>
            </a:r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4590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ZoneTexte 32">
            <a:extLst>
              <a:ext uri="{FF2B5EF4-FFF2-40B4-BE49-F238E27FC236}">
                <a16:creationId xmlns:a16="http://schemas.microsoft.com/office/drawing/2014/main" id="{4A23A271-06FA-49E4-A709-A6C5F3F958D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Nous continuons</a:t>
            </a:r>
            <a:r>
              <a:rPr kumimoji="0" lang="fr-FR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 notre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 leçon d’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histoire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 !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94A4702-EECA-430B-81E3-C796AB89CA58}"/>
              </a:ext>
            </a:extLst>
          </p:cNvPr>
          <p:cNvSpPr txBox="1"/>
          <p:nvPr/>
        </p:nvSpPr>
        <p:spPr>
          <a:xfrm>
            <a:off x="0" y="47667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Cette leçon porte sur...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17263CD-3A2D-419D-B7AC-1D7C6BC8E5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56585" y="1916832"/>
            <a:ext cx="17849444" cy="100811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4A6A5BE-1304-4FB1-86D7-5ED6AB45A6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1048739" y="2924944"/>
            <a:ext cx="61071181" cy="3449216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9790CB0-CF00-4969-850D-B33FB21B198B}"/>
              </a:ext>
            </a:extLst>
          </p:cNvPr>
          <p:cNvSpPr txBox="1"/>
          <p:nvPr/>
        </p:nvSpPr>
        <p:spPr>
          <a:xfrm>
            <a:off x="4283968" y="472163"/>
            <a:ext cx="4248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le 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XIX</a:t>
            </a:r>
            <a:r>
              <a:rPr kumimoji="0" lang="fr-FR" sz="32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ème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 siècle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001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22222E-6 L -3.05504 0.02129 " pathEditMode="relative" rAng="0" ptsTypes="AA">
                                      <p:cBhvr>
                                        <p:cTn id="16" dur="7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760" y="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0"/>
                            </p:stCondLst>
                            <p:childTnLst>
                              <p:par>
                                <p:cTn id="18" presetID="42" presetClass="path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5885 0.00069 L 1.59271 -0.02037 " pathEditMode="relative" rAng="0" ptsTypes="AA">
                                      <p:cBhvr>
                                        <p:cTn id="1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587" y="-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  <p:bldP spid="7" grpId="0"/>
      <p:bldP spid="7" grpId="1"/>
      <p:bldP spid="9" grpId="0"/>
      <p:bldP spid="9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ZoneTexte 32">
            <a:extLst>
              <a:ext uri="{FF2B5EF4-FFF2-40B4-BE49-F238E27FC236}">
                <a16:creationId xmlns:a16="http://schemas.microsoft.com/office/drawing/2014/main" id="{4A23A271-06FA-49E4-A709-A6C5F3F958D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Notre séance portait sur la période des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9790CB0-CF00-4969-850D-B33FB21B198B}"/>
              </a:ext>
            </a:extLst>
          </p:cNvPr>
          <p:cNvSpPr txBox="1"/>
          <p:nvPr/>
        </p:nvSpPr>
        <p:spPr>
          <a:xfrm>
            <a:off x="0" y="584775"/>
            <a:ext cx="3347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temps modernes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F6E9653-4F3E-4372-8564-6D1170D0D677}"/>
              </a:ext>
            </a:extLst>
          </p:cNvPr>
          <p:cNvSpPr txBox="1"/>
          <p:nvPr/>
        </p:nvSpPr>
        <p:spPr>
          <a:xfrm>
            <a:off x="0" y="116955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Entourons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 ce que nous avons 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évoqué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aiandra GD" panose="020E0502030308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7158F25-AD03-4954-9C8E-386AA06240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6562077" y="2636912"/>
            <a:ext cx="61071181" cy="344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03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  <p:bldP spid="9" grpId="0"/>
      <p:bldP spid="9" grpId="1"/>
      <p:bldP spid="10" grpId="0"/>
      <p:bldP spid="1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9E800AFF-1F7A-4D77-82BA-333BCC9C647D}"/>
              </a:ext>
            </a:extLst>
          </p:cNvPr>
          <p:cNvSpPr txBox="1"/>
          <p:nvPr/>
        </p:nvSpPr>
        <p:spPr>
          <a:xfrm>
            <a:off x="0" y="584775"/>
            <a:ext cx="9144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La </a:t>
            </a:r>
            <a:r>
              <a:rPr lang="fr-FR" sz="3200" dirty="0">
                <a:solidFill>
                  <a:srgbClr val="FF0000"/>
                </a:solidFill>
                <a:latin typeface="Maiandra GD" panose="020E0502030308020204" pitchFamily="34" charset="0"/>
              </a:rPr>
              <a:t>machine à vapeur </a:t>
            </a:r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est une invention révolutionnaire puisqu’elle permet de créer un </a:t>
            </a:r>
            <a:r>
              <a:rPr lang="fr-FR" sz="3200" dirty="0">
                <a:solidFill>
                  <a:srgbClr val="FF0000"/>
                </a:solidFill>
                <a:latin typeface="Maiandra GD" panose="020E0502030308020204" pitchFamily="34" charset="0"/>
              </a:rPr>
              <a:t>mouvement</a:t>
            </a:r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 (</a:t>
            </a:r>
            <a:r>
              <a:rPr lang="fr-FR" sz="3200" dirty="0">
                <a:solidFill>
                  <a:srgbClr val="FF0000"/>
                </a:solidFill>
                <a:latin typeface="Maiandra GD" panose="020E0502030308020204" pitchFamily="34" charset="0"/>
              </a:rPr>
              <a:t>donc, de faire bouger des choses</a:t>
            </a:r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) sans qu’aucun homme ni aucun animal ne force. Elle peut même fournir une </a:t>
            </a:r>
            <a:r>
              <a:rPr lang="fr-FR" sz="3200" dirty="0">
                <a:solidFill>
                  <a:srgbClr val="FF0000"/>
                </a:solidFill>
                <a:latin typeface="Maiandra GD" panose="020E0502030308020204" pitchFamily="34" charset="0"/>
              </a:rPr>
              <a:t>très grande puissance</a:t>
            </a:r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.</a:t>
            </a:r>
          </a:p>
          <a:p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Elle a été inventée en 1763, puis développée à partir du début du XIXème siècle.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D5B0F7A-7B0E-4E86-8C3A-2AE0FD9E9D8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i="1" dirty="0">
                <a:latin typeface="Maiandra GD" panose="020E0502030308020204" pitchFamily="34" charset="0"/>
              </a:rPr>
              <a:t>Souvenons-nous...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DD48DC2-C1B7-4571-87D9-BD59C3E1EE44}"/>
              </a:ext>
            </a:extLst>
          </p:cNvPr>
          <p:cNvSpPr txBox="1"/>
          <p:nvPr/>
        </p:nvSpPr>
        <p:spPr>
          <a:xfrm>
            <a:off x="0" y="4124205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Cette machine fonctionne avec de l’</a:t>
            </a:r>
            <a:r>
              <a:rPr lang="fr-FR" sz="3200" dirty="0">
                <a:solidFill>
                  <a:srgbClr val="FF0000"/>
                </a:solidFill>
                <a:latin typeface="Maiandra GD" panose="020E0502030308020204" pitchFamily="34" charset="0"/>
              </a:rPr>
              <a:t>eau</a:t>
            </a:r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 et du </a:t>
            </a:r>
            <a:r>
              <a:rPr lang="fr-FR" sz="3200" dirty="0">
                <a:solidFill>
                  <a:srgbClr val="FF0000"/>
                </a:solidFill>
                <a:latin typeface="Maiandra GD" panose="020E0502030308020204" pitchFamily="34" charset="0"/>
              </a:rPr>
              <a:t>charbon</a:t>
            </a:r>
            <a:r>
              <a:rPr lang="fr-FR" sz="3200" dirty="0">
                <a:solidFill>
                  <a:srgbClr val="0070C0"/>
                </a:solidFill>
                <a:latin typeface="Maiandra GD" panose="020E0502030308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25747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9" grpId="0"/>
      <p:bldP spid="9" grpId="1"/>
      <p:bldP spid="4" grpId="0"/>
      <p:bldP spid="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0" y="-2007"/>
            <a:ext cx="9144000" cy="156966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dirty="0">
                <a:solidFill>
                  <a:srgbClr val="0070C0"/>
                </a:solidFill>
                <a:latin typeface="Maiandra GD" pitchFamily="34" charset="0"/>
              </a:rPr>
              <a:t>L’apparition de la machine à vapeur a permis d’inventer différents nouveaux moyens de transports :</a:t>
            </a: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0" y="1471602"/>
            <a:ext cx="4572000" cy="58477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dirty="0">
                <a:solidFill>
                  <a:srgbClr val="0070C0"/>
                </a:solidFill>
                <a:latin typeface="Maiandra GD" pitchFamily="34" charset="0"/>
              </a:rPr>
              <a:t>- le </a:t>
            </a:r>
            <a:r>
              <a:rPr lang="fr-FR" sz="3200" b="1" dirty="0">
                <a:solidFill>
                  <a:srgbClr val="FF0000"/>
                </a:solidFill>
                <a:latin typeface="Maiandra GD" pitchFamily="34" charset="0"/>
              </a:rPr>
              <a:t>train</a:t>
            </a:r>
            <a:r>
              <a:rPr lang="fr-FR" sz="3200" dirty="0">
                <a:solidFill>
                  <a:srgbClr val="0070C0"/>
                </a:solidFill>
                <a:latin typeface="Maiandra GD" pitchFamily="34" charset="0"/>
              </a:rPr>
              <a:t> ;</a:t>
            </a:r>
          </a:p>
        </p:txBody>
      </p:sp>
      <p:sp>
        <p:nvSpPr>
          <p:cNvPr id="10" name="Titre 1"/>
          <p:cNvSpPr txBox="1">
            <a:spLocks/>
          </p:cNvSpPr>
          <p:nvPr/>
        </p:nvSpPr>
        <p:spPr>
          <a:xfrm>
            <a:off x="0" y="2008352"/>
            <a:ext cx="4572000" cy="58477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dirty="0">
                <a:solidFill>
                  <a:srgbClr val="0070C0"/>
                </a:solidFill>
                <a:latin typeface="Maiandra GD" pitchFamily="34" charset="0"/>
              </a:rPr>
              <a:t>- la </a:t>
            </a:r>
            <a:r>
              <a:rPr lang="fr-FR" sz="3200" b="1" dirty="0">
                <a:solidFill>
                  <a:srgbClr val="FF0000"/>
                </a:solidFill>
                <a:latin typeface="Maiandra GD" pitchFamily="34" charset="0"/>
              </a:rPr>
              <a:t>voiture</a:t>
            </a:r>
            <a:r>
              <a:rPr lang="fr-FR" sz="3200" dirty="0">
                <a:solidFill>
                  <a:srgbClr val="0070C0"/>
                </a:solidFill>
                <a:latin typeface="Maiandra GD" pitchFamily="34" charset="0"/>
              </a:rPr>
              <a:t> ;</a:t>
            </a:r>
          </a:p>
        </p:txBody>
      </p:sp>
      <p:sp>
        <p:nvSpPr>
          <p:cNvPr id="11" name="Titre 1"/>
          <p:cNvSpPr txBox="1">
            <a:spLocks/>
          </p:cNvSpPr>
          <p:nvPr/>
        </p:nvSpPr>
        <p:spPr>
          <a:xfrm>
            <a:off x="0" y="2514091"/>
            <a:ext cx="4572000" cy="58477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dirty="0">
                <a:solidFill>
                  <a:srgbClr val="0070C0"/>
                </a:solidFill>
                <a:latin typeface="Maiandra GD" pitchFamily="34" charset="0"/>
              </a:rPr>
              <a:t>- l’</a:t>
            </a:r>
            <a:r>
              <a:rPr lang="fr-FR" sz="3200" b="1" dirty="0">
                <a:solidFill>
                  <a:srgbClr val="FF0000"/>
                </a:solidFill>
                <a:latin typeface="Maiandra GD" pitchFamily="34" charset="0"/>
              </a:rPr>
              <a:t>avion</a:t>
            </a:r>
            <a:r>
              <a:rPr lang="fr-FR" sz="3200" dirty="0">
                <a:solidFill>
                  <a:srgbClr val="0070C0"/>
                </a:solidFill>
                <a:latin typeface="Maiandra GD" pitchFamily="34" charset="0"/>
              </a:rPr>
              <a:t> ;</a:t>
            </a:r>
          </a:p>
        </p:txBody>
      </p:sp>
      <p:pic>
        <p:nvPicPr>
          <p:cNvPr id="2050" name="il_fi" descr="Stephenson%27s_Rocket_draw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858" y="2056377"/>
            <a:ext cx="2332822" cy="1631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il_fi" descr="Elwood_Haynes_driving_his_first_automobile,_the_Pioneer_in_188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085184"/>
            <a:ext cx="2160240" cy="1545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il_fi" descr="opavion19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774" y="4941169"/>
            <a:ext cx="2486653" cy="1545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il_fi" descr="PSM_V12_D551_Side_wheel_ocean_steamer_185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910" y="3778183"/>
            <a:ext cx="2700260" cy="1907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itre 1"/>
          <p:cNvSpPr txBox="1">
            <a:spLocks/>
          </p:cNvSpPr>
          <p:nvPr/>
        </p:nvSpPr>
        <p:spPr>
          <a:xfrm>
            <a:off x="0" y="3088872"/>
            <a:ext cx="5076056" cy="58477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dirty="0">
                <a:solidFill>
                  <a:srgbClr val="0070C0"/>
                </a:solidFill>
                <a:latin typeface="Maiandra GD" pitchFamily="34" charset="0"/>
              </a:rPr>
              <a:t>- le </a:t>
            </a:r>
            <a:r>
              <a:rPr lang="fr-FR" sz="3200" b="1" dirty="0">
                <a:solidFill>
                  <a:srgbClr val="FF0000"/>
                </a:solidFill>
                <a:latin typeface="Maiandra GD" pitchFamily="34" charset="0"/>
              </a:rPr>
              <a:t>bateau à vapeur</a:t>
            </a:r>
            <a:r>
              <a:rPr lang="fr-FR" sz="3200" dirty="0">
                <a:solidFill>
                  <a:srgbClr val="0070C0"/>
                </a:solidFill>
                <a:latin typeface="Maiandra G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6064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8" grpId="0"/>
      <p:bldP spid="8" grpId="1"/>
      <p:bldP spid="10" grpId="0"/>
      <p:bldP spid="10" grpId="1"/>
      <p:bldP spid="11" grpId="0"/>
      <p:bldP spid="11" grpId="1"/>
      <p:bldP spid="16" grpId="0"/>
      <p:bldP spid="1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0" y="-2720"/>
            <a:ext cx="9144000" cy="107721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dirty="0">
                <a:solidFill>
                  <a:srgbClr val="0070C0"/>
                </a:solidFill>
                <a:latin typeface="Maiandra GD" pitchFamily="34" charset="0"/>
              </a:rPr>
              <a:t>Nous allons commencer par nous intéresser au </a:t>
            </a:r>
            <a:r>
              <a:rPr lang="fr-FR" sz="3200" dirty="0">
                <a:solidFill>
                  <a:srgbClr val="FF0000"/>
                </a:solidFill>
                <a:latin typeface="Maiandra GD" pitchFamily="34" charset="0"/>
              </a:rPr>
              <a:t>train</a:t>
            </a:r>
            <a:r>
              <a:rPr lang="fr-FR" sz="3200" dirty="0">
                <a:solidFill>
                  <a:srgbClr val="0070C0"/>
                </a:solidFill>
                <a:latin typeface="Maiandra G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1232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dirty="0">
                <a:solidFill>
                  <a:srgbClr val="0070C0"/>
                </a:solidFill>
                <a:latin typeface="Maiandra GD" pitchFamily="34" charset="0"/>
              </a:rPr>
              <a:t>Observons d’abord ces deux images.</a:t>
            </a:r>
          </a:p>
        </p:txBody>
      </p:sp>
      <p:pic>
        <p:nvPicPr>
          <p:cNvPr id="1026" name="Picture 2" descr="C:\Users\Max\SkyDrive\CM2 Malpassé les Lauriers\Travail\Histoire\(8) Les révolutions du XIXème siècle\Documents divers\Caleche Train 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92" y="2492895"/>
            <a:ext cx="3608293" cy="2722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ax\SkyDrive\CM2 Malpassé les Lauriers\Travail\Histoire\(8) Les révolutions du XIXème siècle\Documents divers\Caleche Train 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548" y="2492896"/>
            <a:ext cx="3542884" cy="2722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0" y="584775"/>
            <a:ext cx="9144000" cy="5847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dirty="0">
                <a:solidFill>
                  <a:srgbClr val="0070C0"/>
                </a:solidFill>
                <a:latin typeface="Maiandra GD" pitchFamily="34" charset="0"/>
              </a:rPr>
              <a:t>Que voyons-nous ?</a:t>
            </a:r>
          </a:p>
        </p:txBody>
      </p:sp>
    </p:spTree>
    <p:extLst>
      <p:ext uri="{BB962C8B-B14F-4D97-AF65-F5344CB8AC3E}">
        <p14:creationId xmlns:p14="http://schemas.microsoft.com/office/powerpoint/2010/main" val="137748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/>
      <p:bldP spid="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dirty="0">
                <a:solidFill>
                  <a:srgbClr val="0070C0"/>
                </a:solidFill>
                <a:latin typeface="Maiandra GD" pitchFamily="34" charset="0"/>
              </a:rPr>
              <a:t>Intéressons-nous maintenant aux cartes suivantes.</a:t>
            </a:r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0" y="584775"/>
            <a:ext cx="9144000" cy="5847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dirty="0">
                <a:solidFill>
                  <a:srgbClr val="0070C0"/>
                </a:solidFill>
                <a:latin typeface="Maiandra GD" pitchFamily="34" charset="0"/>
              </a:rPr>
              <a:t>Quelles informations nous apportent-elles ?</a:t>
            </a:r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972108" y="2005732"/>
            <a:ext cx="7272808" cy="4536504"/>
            <a:chOff x="2054" y="284"/>
            <a:chExt cx="7769" cy="4538"/>
          </a:xfrm>
        </p:grpSpPr>
        <p:pic>
          <p:nvPicPr>
            <p:cNvPr id="2052" name="Picture 4" descr="Doc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4" y="284"/>
              <a:ext cx="7769" cy="40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2054" y="4319"/>
              <a:ext cx="4644" cy="50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400" b="0" i="1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Maiandra GD" pitchFamily="34" charset="0"/>
                  <a:cs typeface="Arial" pitchFamily="34" charset="0"/>
                </a:rPr>
                <a:t>Le développement du chemin de fer</a:t>
              </a:r>
              <a:endPara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3717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-15924" y="19472"/>
            <a:ext cx="9144000" cy="5847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dirty="0">
                <a:solidFill>
                  <a:srgbClr val="0070C0"/>
                </a:solidFill>
                <a:latin typeface="Maiandra GD" pitchFamily="34" charset="0"/>
              </a:rPr>
              <a:t>Maintenant, au travail !</a:t>
            </a:r>
          </a:p>
        </p:txBody>
      </p:sp>
      <p:sp>
        <p:nvSpPr>
          <p:cNvPr id="6" name="Rectangle 5"/>
          <p:cNvSpPr/>
          <p:nvPr/>
        </p:nvSpPr>
        <p:spPr>
          <a:xfrm>
            <a:off x="2286000" y="751344"/>
            <a:ext cx="4572000" cy="5355312"/>
          </a:xfrm>
          <a:prstGeom prst="rect">
            <a:avLst/>
          </a:prstGeom>
          <a:ln w="38100">
            <a:solidFill>
              <a:srgbClr val="0070C0"/>
            </a:solidFill>
          </a:ln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fr-FR" b="1" dirty="0">
                <a:latin typeface="Maiandra GD"/>
                <a:ea typeface="Times New Roman"/>
              </a:rPr>
              <a:t>Histoire - </a:t>
            </a:r>
            <a:r>
              <a:rPr lang="fr-FR" b="1" i="1" dirty="0">
                <a:latin typeface="Maiandra GD"/>
                <a:ea typeface="Times New Roman"/>
              </a:rPr>
              <a:t>Les révolutions du XIX</a:t>
            </a:r>
            <a:r>
              <a:rPr lang="fr-FR" b="1" i="1" baseline="30000" dirty="0">
                <a:latin typeface="Maiandra GD"/>
                <a:ea typeface="Times New Roman"/>
              </a:rPr>
              <a:t>ème</a:t>
            </a:r>
            <a:r>
              <a:rPr lang="fr-FR" b="1" i="1" dirty="0">
                <a:latin typeface="Maiandra GD"/>
                <a:ea typeface="Times New Roman"/>
              </a:rPr>
              <a:t> siècle</a:t>
            </a:r>
            <a:endParaRPr lang="fr-FR" sz="20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fr-FR" b="1" dirty="0">
                <a:latin typeface="Maiandra GD"/>
                <a:ea typeface="Times New Roman"/>
              </a:rPr>
              <a:t> </a:t>
            </a:r>
            <a:endParaRPr lang="fr-FR" sz="20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fr-FR" b="1" dirty="0">
                <a:latin typeface="Maiandra GD"/>
                <a:ea typeface="Times New Roman"/>
              </a:rPr>
              <a:t>Réponds aux consignes suivantes en t’aidant des documents.</a:t>
            </a:r>
            <a:endParaRPr lang="fr-FR" sz="20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fr-FR" u="sng" dirty="0">
                <a:latin typeface="Maiandra GD"/>
                <a:ea typeface="Times New Roman"/>
              </a:rPr>
              <a:t>Document 1</a:t>
            </a:r>
            <a:endParaRPr lang="fr-FR" sz="20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fr-FR" dirty="0">
                <a:latin typeface="Maiandra GD"/>
                <a:ea typeface="Times New Roman"/>
              </a:rPr>
              <a:t>a) Cite trois avantages du transport par train par rapport au transport à chevaux.</a:t>
            </a:r>
            <a:endParaRPr lang="fr-FR" sz="20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fr-FR" dirty="0">
                <a:latin typeface="Maiandra GD"/>
                <a:ea typeface="Times New Roman"/>
              </a:rPr>
              <a:t>b) Qu’est-ce que la fumée blanche au-dessus de la locomotive ?</a:t>
            </a:r>
            <a:endParaRPr lang="fr-FR" sz="20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fr-FR" dirty="0">
                <a:latin typeface="Maiandra GD"/>
                <a:ea typeface="Times New Roman"/>
              </a:rPr>
              <a:t> </a:t>
            </a:r>
            <a:endParaRPr lang="fr-FR" sz="20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fr-FR" u="sng" dirty="0">
                <a:latin typeface="Maiandra GD"/>
                <a:ea typeface="Times New Roman"/>
              </a:rPr>
              <a:t>Document 2</a:t>
            </a:r>
            <a:endParaRPr lang="fr-FR" sz="20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fr-FR" dirty="0">
                <a:latin typeface="Maiandra GD"/>
                <a:ea typeface="Times New Roman"/>
              </a:rPr>
              <a:t>c) Pourquoi y </a:t>
            </a:r>
            <a:r>
              <a:rPr lang="fr-FR" dirty="0" err="1">
                <a:latin typeface="Maiandra GD"/>
                <a:ea typeface="Times New Roman"/>
              </a:rPr>
              <a:t>a-t-il</a:t>
            </a:r>
            <a:r>
              <a:rPr lang="fr-FR" dirty="0">
                <a:latin typeface="Maiandra GD"/>
                <a:ea typeface="Times New Roman"/>
              </a:rPr>
              <a:t> plus de traits sur la carte de droite que sur la carte de gauche ?</a:t>
            </a:r>
            <a:endParaRPr lang="fr-FR" sz="20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fr-FR" dirty="0">
                <a:latin typeface="Maiandra GD"/>
                <a:ea typeface="Times New Roman"/>
              </a:rPr>
              <a:t>d) Pourquoi certaines villes apparaissent sur la carte de droite et pas sur la carte de gauche ?</a:t>
            </a:r>
            <a:endParaRPr lang="fr-FR" sz="2000" dirty="0">
              <a:latin typeface="Times New Roman"/>
              <a:ea typeface="Times New Roman"/>
            </a:endParaRPr>
          </a:p>
          <a:p>
            <a:r>
              <a:rPr lang="fr-FR" dirty="0">
                <a:latin typeface="Maiandra GD"/>
                <a:ea typeface="Times New Roman"/>
                <a:cs typeface="Times New Roman"/>
              </a:rPr>
              <a:t>e) À ton avis, pourquoi le chemin de fer s’est-il développé aussi vite ?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15487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 animBg="1"/>
      <p:bldP spid="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0" y="968"/>
            <a:ext cx="9144000" cy="5847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3200" dirty="0">
                <a:latin typeface="Maiandra GD" pitchFamily="34" charset="0"/>
              </a:rPr>
              <a:t>Voyons ce que vous avez trouvé.</a:t>
            </a: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-15924" y="550421"/>
            <a:ext cx="9144000" cy="64633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i="1" u="sng" dirty="0">
                <a:solidFill>
                  <a:srgbClr val="00B050"/>
                </a:solidFill>
                <a:latin typeface="Maiandra GD" pitchFamily="34" charset="0"/>
              </a:rPr>
              <a:t>Correction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035" y="19472"/>
            <a:ext cx="2503041" cy="2878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547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1102</TotalTime>
  <Words>616</Words>
  <Application>Microsoft Office PowerPoint</Application>
  <PresentationFormat>Affichage à l'écran (4:3)</PresentationFormat>
  <Paragraphs>64</Paragraphs>
  <Slides>20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5" baseType="lpstr">
      <vt:lpstr>Maiandra GD</vt:lpstr>
      <vt:lpstr>Arial</vt:lpstr>
      <vt:lpstr>Times New Roman</vt:lpstr>
      <vt:lpstr>Calibri</vt:lpstr>
      <vt:lpstr>Thème Office</vt:lpstr>
      <vt:lpstr>Les révolutions du XIXème siècle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révolution industrielle</dc:title>
  <dc:creator>Maxime Paul</dc:creator>
  <cp:lastModifiedBy>Maxime Paul</cp:lastModifiedBy>
  <cp:revision>89</cp:revision>
  <dcterms:created xsi:type="dcterms:W3CDTF">2013-01-27T09:55:18Z</dcterms:created>
  <dcterms:modified xsi:type="dcterms:W3CDTF">2020-02-23T07:36:38Z</dcterms:modified>
</cp:coreProperties>
</file>