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5"/>
  </p:notesMasterIdLst>
  <p:sldIdLst>
    <p:sldId id="256" r:id="rId2"/>
    <p:sldId id="290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  <p:embeddedFont>
      <p:font typeface="Maiandra GD" panose="020E0502030308020204" pitchFamily="34" charset="0"/>
      <p:regular r:id="rId20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 varScale="1">
        <p:scale>
          <a:sx n="79" d="100"/>
          <a:sy n="79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17/08/2017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Les grands nombres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Mathématiques – </a:t>
            </a:r>
            <a:r>
              <a:rPr lang="fr-FR" i="1" dirty="0"/>
              <a:t>Numération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323529" y="4357688"/>
            <a:ext cx="87129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Les millions, les milliards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itchFamily="34" charset="0"/>
              </a:rPr>
              <a:t>Voyons ce que vous avez trouvé...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862097-3F84-4788-BABA-4EF8A1EA24A3}"/>
              </a:ext>
            </a:extLst>
          </p:cNvPr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</a:rPr>
              <a:t>Huit-millions-soixante-dix-sept-mille-huit-cent-trente-trois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609AF5-0969-44E6-AD79-B0D0AE3EC09C}"/>
              </a:ext>
            </a:extLst>
          </p:cNvPr>
          <p:cNvSpPr txBox="1"/>
          <p:nvPr/>
        </p:nvSpPr>
        <p:spPr>
          <a:xfrm>
            <a:off x="1691680" y="2996952"/>
            <a:ext cx="582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  <a:sym typeface="Wingdings" pitchFamily="2" charset="2"/>
              </a:rPr>
              <a:t> …………………….........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1D03A5-6784-40B1-B30A-DEF7420AFAA6}"/>
              </a:ext>
            </a:extLst>
          </p:cNvPr>
          <p:cNvSpPr txBox="1"/>
          <p:nvPr/>
        </p:nvSpPr>
        <p:spPr>
          <a:xfrm>
            <a:off x="1691680" y="3860086"/>
            <a:ext cx="4998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  <a:r>
              <a:rPr lang="fr-FR" sz="3600" dirty="0">
                <a:solidFill>
                  <a:srgbClr val="00B050"/>
                </a:solidFill>
                <a:latin typeface="Maiandra GD" pitchFamily="34" charset="0"/>
              </a:rPr>
              <a:t> :  8 077 833</a:t>
            </a:r>
          </a:p>
        </p:txBody>
      </p:sp>
    </p:spTree>
    <p:extLst>
      <p:ext uri="{BB962C8B-B14F-4D97-AF65-F5344CB8AC3E}">
        <p14:creationId xmlns:p14="http://schemas.microsoft.com/office/powerpoint/2010/main" val="335341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9" grpId="0"/>
      <p:bldP spid="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72E3A18-AEB9-46DF-B0E8-A656FB403172}"/>
              </a:ext>
            </a:extLst>
          </p:cNvPr>
          <p:cNvSpPr txBox="1"/>
          <p:nvPr/>
        </p:nvSpPr>
        <p:spPr>
          <a:xfrm>
            <a:off x="0" y="6392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Les nombres jusqu’aux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fonctionnent exactement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comme les nombres jusqu’aux milliers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3A35C8F-4096-4B18-A97F-CEEF87076F88}"/>
              </a:ext>
            </a:extLst>
          </p:cNvPr>
          <p:cNvSpPr txBox="1"/>
          <p:nvPr/>
        </p:nvSpPr>
        <p:spPr>
          <a:xfrm>
            <a:off x="-33896" y="171642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Il y a simplement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classe supplémentaire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77F612-1C8A-4FD2-82D2-78CC14EED292}"/>
              </a:ext>
            </a:extLst>
          </p:cNvPr>
          <p:cNvSpPr txBox="1"/>
          <p:nvPr/>
        </p:nvSpPr>
        <p:spPr>
          <a:xfrm>
            <a:off x="1265698" y="2848067"/>
            <a:ext cx="66126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>
                <a:solidFill>
                  <a:srgbClr val="FF0000"/>
                </a:solidFill>
                <a:latin typeface="Maiandra GD" panose="020E0502030308020204" pitchFamily="34" charset="0"/>
              </a:rPr>
              <a:t>736 960 256</a:t>
            </a:r>
          </a:p>
        </p:txBody>
      </p:sp>
      <p:sp>
        <p:nvSpPr>
          <p:cNvPr id="2" name="Parenthèse ouvrante 1">
            <a:extLst>
              <a:ext uri="{FF2B5EF4-FFF2-40B4-BE49-F238E27FC236}">
                <a16:creationId xmlns:a16="http://schemas.microsoft.com/office/drawing/2014/main" id="{9FEAB014-A6AF-41E4-B5E1-7A76387F471D}"/>
              </a:ext>
            </a:extLst>
          </p:cNvPr>
          <p:cNvSpPr/>
          <p:nvPr/>
        </p:nvSpPr>
        <p:spPr>
          <a:xfrm rot="16200000">
            <a:off x="6569696" y="3269029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arenthèse ouvrante 11">
            <a:extLst>
              <a:ext uri="{FF2B5EF4-FFF2-40B4-BE49-F238E27FC236}">
                <a16:creationId xmlns:a16="http://schemas.microsoft.com/office/drawing/2014/main" id="{944A95D4-EE36-4FC9-BED8-E8F20B1AD871}"/>
              </a:ext>
            </a:extLst>
          </p:cNvPr>
          <p:cNvSpPr/>
          <p:nvPr/>
        </p:nvSpPr>
        <p:spPr>
          <a:xfrm rot="16200000">
            <a:off x="4374504" y="3269029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arenthèse ouvrante 12">
            <a:extLst>
              <a:ext uri="{FF2B5EF4-FFF2-40B4-BE49-F238E27FC236}">
                <a16:creationId xmlns:a16="http://schemas.microsoft.com/office/drawing/2014/main" id="{11C15160-93DC-4EDE-976B-5A1E60A246F2}"/>
              </a:ext>
            </a:extLst>
          </p:cNvPr>
          <p:cNvSpPr/>
          <p:nvPr/>
        </p:nvSpPr>
        <p:spPr>
          <a:xfrm rot="16200000">
            <a:off x="2142256" y="3269028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0C96A7A-B087-4489-884F-B7D3607A337E}"/>
              </a:ext>
            </a:extLst>
          </p:cNvPr>
          <p:cNvCxnSpPr>
            <a:cxnSpLocks/>
            <a:stCxn id="2" idx="1"/>
          </p:cNvCxnSpPr>
          <p:nvPr/>
        </p:nvCxnSpPr>
        <p:spPr>
          <a:xfrm>
            <a:off x="6749717" y="4474637"/>
            <a:ext cx="905805" cy="68255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B0B8699-4EB9-4ED7-99E4-0A276053A698}"/>
              </a:ext>
            </a:extLst>
          </p:cNvPr>
          <p:cNvCxnSpPr/>
          <p:nvPr/>
        </p:nvCxnSpPr>
        <p:spPr>
          <a:xfrm>
            <a:off x="4526197" y="4474636"/>
            <a:ext cx="342563" cy="682555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D8F6722-B671-4720-B482-FFD8B90F2457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2287021" y="4474635"/>
            <a:ext cx="100853" cy="73256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AFD8DDC-94AF-4A9A-BA04-0B3E6693A7F5}"/>
              </a:ext>
            </a:extLst>
          </p:cNvPr>
          <p:cNvSpPr txBox="1"/>
          <p:nvPr/>
        </p:nvSpPr>
        <p:spPr>
          <a:xfrm>
            <a:off x="6870191" y="5157190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unités simples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2766C31-AEC4-4F74-8B3F-47FAABC5BC2A}"/>
              </a:ext>
            </a:extLst>
          </p:cNvPr>
          <p:cNvSpPr txBox="1"/>
          <p:nvPr/>
        </p:nvSpPr>
        <p:spPr>
          <a:xfrm>
            <a:off x="3853252" y="520720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mille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28C30C-9990-4F18-8180-A297FCFBE48E}"/>
              </a:ext>
            </a:extLst>
          </p:cNvPr>
          <p:cNvSpPr txBox="1"/>
          <p:nvPr/>
        </p:nvSpPr>
        <p:spPr>
          <a:xfrm>
            <a:off x="1379762" y="520720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millions</a:t>
            </a:r>
          </a:p>
        </p:txBody>
      </p:sp>
    </p:spTree>
    <p:extLst>
      <p:ext uri="{BB962C8B-B14F-4D97-AF65-F5344CB8AC3E}">
        <p14:creationId xmlns:p14="http://schemas.microsoft.com/office/powerpoint/2010/main" val="31641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4" grpId="1"/>
      <p:bldP spid="37" grpId="0"/>
      <p:bldP spid="37" grpId="1"/>
      <p:bldP spid="10" grpId="0"/>
      <p:bldP spid="10" grpId="1"/>
      <p:bldP spid="2" grpId="0" animBg="1"/>
      <p:bldP spid="2" grpId="1" animBg="1"/>
      <p:bldP spid="12" grpId="0" animBg="1"/>
      <p:bldP spid="12" grpId="1" animBg="1"/>
      <p:bldP spid="13" grpId="0" animBg="1"/>
      <p:bldP spid="13" grpId="1" animBg="1"/>
      <p:bldP spid="18" grpId="0"/>
      <p:bldP spid="18" grpId="1"/>
      <p:bldP spid="22" grpId="0"/>
      <p:bldP spid="22" grpId="1"/>
      <p:bldP spid="23" grpId="0"/>
      <p:bldP spid="2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72E3A18-AEB9-46DF-B0E8-A656FB403172}"/>
              </a:ext>
            </a:extLst>
          </p:cNvPr>
          <p:cNvSpPr txBox="1"/>
          <p:nvPr/>
        </p:nvSpPr>
        <p:spPr>
          <a:xfrm>
            <a:off x="0" y="63920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C’est exactement la même chose pour les nombres jusqu’aux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milliards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: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3A35C8F-4096-4B18-A97F-CEEF87076F88}"/>
              </a:ext>
            </a:extLst>
          </p:cNvPr>
          <p:cNvSpPr txBox="1"/>
          <p:nvPr/>
        </p:nvSpPr>
        <p:spPr>
          <a:xfrm>
            <a:off x="-33896" y="171642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on ajoute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classe supplémentaire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77F612-1C8A-4FD2-82D2-78CC14EED292}"/>
              </a:ext>
            </a:extLst>
          </p:cNvPr>
          <p:cNvSpPr txBox="1"/>
          <p:nvPr/>
        </p:nvSpPr>
        <p:spPr>
          <a:xfrm>
            <a:off x="0" y="284806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00" b="1" dirty="0">
                <a:solidFill>
                  <a:srgbClr val="FF0000"/>
                </a:solidFill>
                <a:latin typeface="Maiandra GD" panose="020E0502030308020204" pitchFamily="34" charset="0"/>
              </a:rPr>
              <a:t>25 635 846 124</a:t>
            </a:r>
          </a:p>
        </p:txBody>
      </p:sp>
      <p:sp>
        <p:nvSpPr>
          <p:cNvPr id="2" name="Parenthèse ouvrante 1">
            <a:extLst>
              <a:ext uri="{FF2B5EF4-FFF2-40B4-BE49-F238E27FC236}">
                <a16:creationId xmlns:a16="http://schemas.microsoft.com/office/drawing/2014/main" id="{9FEAB014-A6AF-41E4-B5E1-7A76387F471D}"/>
              </a:ext>
            </a:extLst>
          </p:cNvPr>
          <p:cNvSpPr/>
          <p:nvPr/>
        </p:nvSpPr>
        <p:spPr>
          <a:xfrm rot="16200000">
            <a:off x="7540752" y="3269029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Parenthèse ouvrante 11">
            <a:extLst>
              <a:ext uri="{FF2B5EF4-FFF2-40B4-BE49-F238E27FC236}">
                <a16:creationId xmlns:a16="http://schemas.microsoft.com/office/drawing/2014/main" id="{944A95D4-EE36-4FC9-BED8-E8F20B1AD871}"/>
              </a:ext>
            </a:extLst>
          </p:cNvPr>
          <p:cNvSpPr/>
          <p:nvPr/>
        </p:nvSpPr>
        <p:spPr>
          <a:xfrm rot="16200000">
            <a:off x="5345560" y="3269029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Parenthèse ouvrante 12">
            <a:extLst>
              <a:ext uri="{FF2B5EF4-FFF2-40B4-BE49-F238E27FC236}">
                <a16:creationId xmlns:a16="http://schemas.microsoft.com/office/drawing/2014/main" id="{11C15160-93DC-4EDE-976B-5A1E60A246F2}"/>
              </a:ext>
            </a:extLst>
          </p:cNvPr>
          <p:cNvSpPr/>
          <p:nvPr/>
        </p:nvSpPr>
        <p:spPr>
          <a:xfrm rot="16200000">
            <a:off x="3113312" y="3269028"/>
            <a:ext cx="360040" cy="2051175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0C96A7A-B087-4489-884F-B7D3607A337E}"/>
              </a:ext>
            </a:extLst>
          </p:cNvPr>
          <p:cNvCxnSpPr>
            <a:cxnSpLocks/>
            <a:stCxn id="2" idx="1"/>
            <a:endCxn id="18" idx="0"/>
          </p:cNvCxnSpPr>
          <p:nvPr/>
        </p:nvCxnSpPr>
        <p:spPr>
          <a:xfrm>
            <a:off x="7720773" y="4474637"/>
            <a:ext cx="381219" cy="862573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EB0B8699-4EB9-4ED7-99E4-0A276053A698}"/>
              </a:ext>
            </a:extLst>
          </p:cNvPr>
          <p:cNvCxnSpPr/>
          <p:nvPr/>
        </p:nvCxnSpPr>
        <p:spPr>
          <a:xfrm>
            <a:off x="5497253" y="4474636"/>
            <a:ext cx="342563" cy="682555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CD8F6722-B671-4720-B482-FFD8B90F2457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3258077" y="4474635"/>
            <a:ext cx="100853" cy="732568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>
            <a:extLst>
              <a:ext uri="{FF2B5EF4-FFF2-40B4-BE49-F238E27FC236}">
                <a16:creationId xmlns:a16="http://schemas.microsoft.com/office/drawing/2014/main" id="{1AFD8DDC-94AF-4A9A-BA04-0B3E6693A7F5}"/>
              </a:ext>
            </a:extLst>
          </p:cNvPr>
          <p:cNvSpPr txBox="1"/>
          <p:nvPr/>
        </p:nvSpPr>
        <p:spPr>
          <a:xfrm>
            <a:off x="7093880" y="5337210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unités simples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82766C31-AEC4-4F74-8B3F-47FAABC5BC2A}"/>
              </a:ext>
            </a:extLst>
          </p:cNvPr>
          <p:cNvSpPr txBox="1"/>
          <p:nvPr/>
        </p:nvSpPr>
        <p:spPr>
          <a:xfrm>
            <a:off x="4824308" y="520720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mille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28C30C-9990-4F18-8180-A297FCFBE48E}"/>
              </a:ext>
            </a:extLst>
          </p:cNvPr>
          <p:cNvSpPr txBox="1"/>
          <p:nvPr/>
        </p:nvSpPr>
        <p:spPr>
          <a:xfrm>
            <a:off x="2350818" y="5207203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millions</a:t>
            </a:r>
          </a:p>
        </p:txBody>
      </p:sp>
      <p:sp>
        <p:nvSpPr>
          <p:cNvPr id="19" name="Parenthèse ouvrante 18">
            <a:extLst>
              <a:ext uri="{FF2B5EF4-FFF2-40B4-BE49-F238E27FC236}">
                <a16:creationId xmlns:a16="http://schemas.microsoft.com/office/drawing/2014/main" id="{21E24006-C3F5-459A-8B29-5B96C15ABD63}"/>
              </a:ext>
            </a:extLst>
          </p:cNvPr>
          <p:cNvSpPr/>
          <p:nvPr/>
        </p:nvSpPr>
        <p:spPr>
          <a:xfrm rot="16200000">
            <a:off x="1174824" y="3536076"/>
            <a:ext cx="360040" cy="1486563"/>
          </a:xfrm>
          <a:prstGeom prst="leftBracket">
            <a:avLst>
              <a:gd name="adj" fmla="val 103149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21DF12EB-E95D-4960-AD30-55F2F6C95D5C}"/>
              </a:ext>
            </a:extLst>
          </p:cNvPr>
          <p:cNvCxnSpPr>
            <a:cxnSpLocks/>
            <a:stCxn id="19" idx="1"/>
            <a:endCxn id="21" idx="0"/>
          </p:cNvCxnSpPr>
          <p:nvPr/>
        </p:nvCxnSpPr>
        <p:spPr>
          <a:xfrm flipH="1">
            <a:off x="1056176" y="4459378"/>
            <a:ext cx="298669" cy="732567"/>
          </a:xfrm>
          <a:prstGeom prst="straightConnector1">
            <a:avLst/>
          </a:prstGeom>
          <a:ln w="762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517C8AE7-1405-4737-8E85-E1EBBE2A0C3B}"/>
              </a:ext>
            </a:extLst>
          </p:cNvPr>
          <p:cNvSpPr txBox="1"/>
          <p:nvPr/>
        </p:nvSpPr>
        <p:spPr>
          <a:xfrm>
            <a:off x="-33896" y="5191945"/>
            <a:ext cx="2180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rgbClr val="FF0000"/>
                </a:solidFill>
                <a:latin typeface="Maiandra GD" panose="020E0502030308020204" pitchFamily="34" charset="0"/>
              </a:rPr>
              <a:t>milliards</a:t>
            </a:r>
          </a:p>
        </p:txBody>
      </p:sp>
    </p:spTree>
    <p:extLst>
      <p:ext uri="{BB962C8B-B14F-4D97-AF65-F5344CB8AC3E}">
        <p14:creationId xmlns:p14="http://schemas.microsoft.com/office/powerpoint/2010/main" val="11701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4" grpId="1"/>
      <p:bldP spid="37" grpId="0"/>
      <p:bldP spid="37" grpId="1"/>
      <p:bldP spid="10" grpId="0"/>
      <p:bldP spid="10" grpId="1"/>
      <p:bldP spid="2" grpId="0" animBg="1"/>
      <p:bldP spid="2" grpId="1" animBg="1"/>
      <p:bldP spid="12" grpId="0" animBg="1"/>
      <p:bldP spid="12" grpId="1" animBg="1"/>
      <p:bldP spid="13" grpId="0" animBg="1"/>
      <p:bldP spid="13" grpId="1" animBg="1"/>
      <p:bldP spid="18" grpId="0"/>
      <p:bldP spid="18" grpId="1"/>
      <p:bldP spid="22" grpId="0"/>
      <p:bldP spid="22" grpId="1"/>
      <p:bldP spid="23" grpId="0"/>
      <p:bldP spid="23" grpId="1"/>
      <p:bldP spid="19" grpId="0" animBg="1"/>
      <p:bldP spid="19" grpId="1" animBg="1"/>
      <p:bldP spid="21" grpId="0"/>
      <p:bldP spid="2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latin typeface="Maiandra GD" panose="020E0502030308020204" pitchFamily="34" charset="0"/>
              </a:rPr>
              <a:t>En résumé...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372E3A18-AEB9-46DF-B0E8-A656FB403172}"/>
              </a:ext>
            </a:extLst>
          </p:cNvPr>
          <p:cNvSpPr txBox="1"/>
          <p:nvPr/>
        </p:nvSpPr>
        <p:spPr>
          <a:xfrm>
            <a:off x="0" y="63920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Donc, tout ce qu’on a revu jusqu’à présent (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lire et écrire les nombres en chiffres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écrire les nombres en lettres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) nous permet de travailler aussi sur les nombres jusqu’aux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 milliards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!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79ABF55-A994-4565-BB7F-F531C2A72154}"/>
              </a:ext>
            </a:extLst>
          </p:cNvPr>
          <p:cNvSpPr txBox="1"/>
          <p:nvPr/>
        </p:nvSpPr>
        <p:spPr>
          <a:xfrm>
            <a:off x="0" y="274469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Alors, au travail !</a:t>
            </a:r>
          </a:p>
        </p:txBody>
      </p:sp>
    </p:spTree>
    <p:extLst>
      <p:ext uri="{BB962C8B-B14F-4D97-AF65-F5344CB8AC3E}">
        <p14:creationId xmlns:p14="http://schemas.microsoft.com/office/powerpoint/2010/main" val="321481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4" grpId="1"/>
      <p:bldP spid="24" grpId="0"/>
      <p:bldP spid="2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avons revu comment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écrire les grands nombres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chiffres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et en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lettres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1B83811-6D34-4AAC-AD54-5E655F5E1A9C}"/>
              </a:ext>
            </a:extLst>
          </p:cNvPr>
          <p:cNvSpPr txBox="1"/>
          <p:nvPr/>
        </p:nvSpPr>
        <p:spPr>
          <a:xfrm>
            <a:off x="0" y="107721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sommes allés jusqu’à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classe des milliers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6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>
            <a:extLst>
              <a:ext uri="{FF2B5EF4-FFF2-40B4-BE49-F238E27FC236}">
                <a16:creationId xmlns:a16="http://schemas.microsoft.com/office/drawing/2014/main" id="{4A23A271-06FA-49E4-A709-A6C5F3F958DF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cette fois-ci faire le même travail, mais en allant jusqu’aux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millions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et aux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milliards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786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Maiandra GD" pitchFamily="34" charset="0"/>
              </a:rPr>
              <a:t>Voici la population de quelques pays de l’union européenne.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6AF3563-66E6-407E-AA06-3D9E1CF9B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707100"/>
              </p:ext>
            </p:extLst>
          </p:nvPr>
        </p:nvGraphicFramePr>
        <p:xfrm>
          <a:off x="107505" y="2060848"/>
          <a:ext cx="885698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Maiandra GD" pitchFamily="34" charset="0"/>
                        </a:rPr>
                        <a:t>Pays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Maiandra GD" pitchFamily="34" charset="0"/>
                        </a:rPr>
                        <a:t>Nombre d’habitants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France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Soixante-cinq-millions-six-cent-trente-trois-mille-cent-quatre-vingt-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quatorze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Espagne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Quarante-six-millions-sept-cent-quatre-mille-trois-cent-huit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Allemagne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Quatre-vingt-millions-cinq-cent-vingt-trois-mille-sept-cent-quarante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-six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Italie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Cinquante-neuf-millions-six-cent-quatre-vingt-cinq-mille-deux-cent-vingt-sept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Suisse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Huit-millions-soixante-dix-sept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-mille-huit-cent-trente-trois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76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itchFamily="34" charset="0"/>
              </a:rPr>
              <a:t>Vous devez écrire chaque nombre sur votre ardoise, en chiffres.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6AF3563-66E6-407E-AA06-3D9E1CF9B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0902"/>
              </p:ext>
            </p:extLst>
          </p:nvPr>
        </p:nvGraphicFramePr>
        <p:xfrm>
          <a:off x="107505" y="2060848"/>
          <a:ext cx="8856983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9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8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Maiandra GD" pitchFamily="34" charset="0"/>
                        </a:rPr>
                        <a:t>Pays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>
                          <a:latin typeface="Maiandra GD" pitchFamily="34" charset="0"/>
                        </a:rPr>
                        <a:t>Nombre d’habitants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France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Soixante-cinq-millions-six-cent-trente-trois-mille-cent-quatre-vingt-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quatorze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Espagne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Quarante-six-millions-sept-cent-quatre-mille-trois-cent-huit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Allemagne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Quatre-vingt-millions-cinq-cent-vingt-trois-mille-sept-cent-quarante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-six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Italie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Cinquante-neuf-millions-six-cent-quatre-vingt-cinq-mille-deux-cent-vingt-sept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3613"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Suisse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>
                          <a:latin typeface="Maiandra GD" pitchFamily="34" charset="0"/>
                        </a:rPr>
                        <a:t>Huit-millions-soixante-dix-sept</a:t>
                      </a:r>
                      <a:r>
                        <a:rPr lang="fr-FR" sz="2400" baseline="0" dirty="0">
                          <a:latin typeface="Maiandra GD" pitchFamily="34" charset="0"/>
                        </a:rPr>
                        <a:t>-mille-huit-cent-trente-trois</a:t>
                      </a:r>
                      <a:endParaRPr lang="fr-FR" sz="2400" dirty="0">
                        <a:latin typeface="Maiandra GD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2A4A763C-9BD5-47A1-BDDC-65AD04ABD1F7}"/>
              </a:ext>
            </a:extLst>
          </p:cNvPr>
          <p:cNvSpPr txBox="1"/>
          <p:nvPr/>
        </p:nvSpPr>
        <p:spPr>
          <a:xfrm>
            <a:off x="0" y="97337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itchFamily="34" charset="0"/>
              </a:rPr>
              <a:t>Au travail !</a:t>
            </a:r>
          </a:p>
        </p:txBody>
      </p:sp>
    </p:spTree>
    <p:extLst>
      <p:ext uri="{BB962C8B-B14F-4D97-AF65-F5344CB8AC3E}">
        <p14:creationId xmlns:p14="http://schemas.microsoft.com/office/powerpoint/2010/main" val="111899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itchFamily="34" charset="0"/>
              </a:rPr>
              <a:t>Voyons ce que vous avez trouvé...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862097-3F84-4788-BABA-4EF8A1EA24A3}"/>
              </a:ext>
            </a:extLst>
          </p:cNvPr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</a:rPr>
              <a:t>Soixante-cinq-millions-six-cent-trente-trois-mille-cent-quatre-vingt-quatorze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609AF5-0969-44E6-AD79-B0D0AE3EC09C}"/>
              </a:ext>
            </a:extLst>
          </p:cNvPr>
          <p:cNvSpPr txBox="1"/>
          <p:nvPr/>
        </p:nvSpPr>
        <p:spPr>
          <a:xfrm>
            <a:off x="1691680" y="2996952"/>
            <a:ext cx="582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  <a:sym typeface="Wingdings" pitchFamily="2" charset="2"/>
              </a:rPr>
              <a:t> …………………….........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1D03A5-6784-40B1-B30A-DEF7420AFAA6}"/>
              </a:ext>
            </a:extLst>
          </p:cNvPr>
          <p:cNvSpPr txBox="1"/>
          <p:nvPr/>
        </p:nvSpPr>
        <p:spPr>
          <a:xfrm>
            <a:off x="1691680" y="3860086"/>
            <a:ext cx="53976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  <a:r>
              <a:rPr lang="fr-FR" sz="3600" dirty="0">
                <a:solidFill>
                  <a:srgbClr val="00B050"/>
                </a:solidFill>
                <a:latin typeface="Maiandra GD" pitchFamily="34" charset="0"/>
              </a:rPr>
              <a:t> :  65 633 094</a:t>
            </a:r>
          </a:p>
        </p:txBody>
      </p:sp>
    </p:spTree>
    <p:extLst>
      <p:ext uri="{BB962C8B-B14F-4D97-AF65-F5344CB8AC3E}">
        <p14:creationId xmlns:p14="http://schemas.microsoft.com/office/powerpoint/2010/main" val="328080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3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7" grpId="1"/>
      <p:bldP spid="8" grpId="0"/>
      <p:bldP spid="9" grpId="0"/>
      <p:bldP spid="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itchFamily="34" charset="0"/>
              </a:rPr>
              <a:t>Voyons ce que vous avez trouvé...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862097-3F84-4788-BABA-4EF8A1EA24A3}"/>
              </a:ext>
            </a:extLst>
          </p:cNvPr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</a:rPr>
              <a:t>Quarante-six-millions-sept-cent-quatre-mille-trois-cent-huit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609AF5-0969-44E6-AD79-B0D0AE3EC09C}"/>
              </a:ext>
            </a:extLst>
          </p:cNvPr>
          <p:cNvSpPr txBox="1"/>
          <p:nvPr/>
        </p:nvSpPr>
        <p:spPr>
          <a:xfrm>
            <a:off x="1691680" y="2996952"/>
            <a:ext cx="582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  <a:sym typeface="Wingdings" pitchFamily="2" charset="2"/>
              </a:rPr>
              <a:t> …………………….........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1D03A5-6784-40B1-B30A-DEF7420AFAA6}"/>
              </a:ext>
            </a:extLst>
          </p:cNvPr>
          <p:cNvSpPr txBox="1"/>
          <p:nvPr/>
        </p:nvSpPr>
        <p:spPr>
          <a:xfrm>
            <a:off x="1691680" y="3860086"/>
            <a:ext cx="52693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  <a:r>
              <a:rPr lang="fr-FR" sz="3600" dirty="0">
                <a:solidFill>
                  <a:srgbClr val="00B050"/>
                </a:solidFill>
                <a:latin typeface="Maiandra GD" pitchFamily="34" charset="0"/>
              </a:rPr>
              <a:t> :  46 704 308</a:t>
            </a:r>
          </a:p>
        </p:txBody>
      </p:sp>
    </p:spTree>
    <p:extLst>
      <p:ext uri="{BB962C8B-B14F-4D97-AF65-F5344CB8AC3E}">
        <p14:creationId xmlns:p14="http://schemas.microsoft.com/office/powerpoint/2010/main" val="199424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itchFamily="34" charset="0"/>
              </a:rPr>
              <a:t>Voyons ce que vous avez trouvé...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862097-3F84-4788-BABA-4EF8A1EA24A3}"/>
              </a:ext>
            </a:extLst>
          </p:cNvPr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</a:rPr>
              <a:t>Quatre-vingt-millions-cinq-cent-vingt-trois-mille-sept-cent-quarante-six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609AF5-0969-44E6-AD79-B0D0AE3EC09C}"/>
              </a:ext>
            </a:extLst>
          </p:cNvPr>
          <p:cNvSpPr txBox="1"/>
          <p:nvPr/>
        </p:nvSpPr>
        <p:spPr>
          <a:xfrm>
            <a:off x="1691680" y="2996952"/>
            <a:ext cx="582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  <a:sym typeface="Wingdings" pitchFamily="2" charset="2"/>
              </a:rPr>
              <a:t> …………………….........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1D03A5-6784-40B1-B30A-DEF7420AFAA6}"/>
              </a:ext>
            </a:extLst>
          </p:cNvPr>
          <p:cNvSpPr txBox="1"/>
          <p:nvPr/>
        </p:nvSpPr>
        <p:spPr>
          <a:xfrm>
            <a:off x="1691680" y="3860086"/>
            <a:ext cx="5182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  <a:r>
              <a:rPr lang="fr-FR" sz="3600" dirty="0">
                <a:solidFill>
                  <a:srgbClr val="00B050"/>
                </a:solidFill>
                <a:latin typeface="Maiandra GD" pitchFamily="34" charset="0"/>
              </a:rPr>
              <a:t> :  80 523 146</a:t>
            </a:r>
          </a:p>
        </p:txBody>
      </p:sp>
    </p:spTree>
    <p:extLst>
      <p:ext uri="{BB962C8B-B14F-4D97-AF65-F5344CB8AC3E}">
        <p14:creationId xmlns:p14="http://schemas.microsoft.com/office/powerpoint/2010/main" val="277534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B9BFCBCD-4F5F-43E7-9B12-CB6A61B2259E}"/>
              </a:ext>
            </a:extLst>
          </p:cNvPr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0070C0"/>
                </a:solidFill>
                <a:latin typeface="Maiandra GD" pitchFamily="34" charset="0"/>
              </a:rPr>
              <a:t>Voyons ce que vous avez trouvé...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4862097-3F84-4788-BABA-4EF8A1EA24A3}"/>
              </a:ext>
            </a:extLst>
          </p:cNvPr>
          <p:cNvSpPr txBox="1"/>
          <p:nvPr/>
        </p:nvSpPr>
        <p:spPr>
          <a:xfrm>
            <a:off x="0" y="1340768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</a:rPr>
              <a:t>Cinquante-neuf-millions-six-cent-quatre-vingt-cinq-mille-deux-cent-vingt-sept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C609AF5-0969-44E6-AD79-B0D0AE3EC09C}"/>
              </a:ext>
            </a:extLst>
          </p:cNvPr>
          <p:cNvSpPr txBox="1"/>
          <p:nvPr/>
        </p:nvSpPr>
        <p:spPr>
          <a:xfrm>
            <a:off x="1691680" y="2996952"/>
            <a:ext cx="5821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latin typeface="Maiandra GD" pitchFamily="34" charset="0"/>
                <a:sym typeface="Wingdings" pitchFamily="2" charset="2"/>
              </a:rPr>
              <a:t> …………………….........</a:t>
            </a:r>
            <a:endParaRPr lang="fr-FR" sz="3600" dirty="0">
              <a:latin typeface="Maiandra GD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A1D03A5-6784-40B1-B30A-DEF7420AFAA6}"/>
              </a:ext>
            </a:extLst>
          </p:cNvPr>
          <p:cNvSpPr txBox="1"/>
          <p:nvPr/>
        </p:nvSpPr>
        <p:spPr>
          <a:xfrm>
            <a:off x="1691680" y="3860086"/>
            <a:ext cx="5253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u="sng" dirty="0">
                <a:solidFill>
                  <a:srgbClr val="00B050"/>
                </a:solidFill>
                <a:latin typeface="Maiandra GD" pitchFamily="34" charset="0"/>
              </a:rPr>
              <a:t>Correction</a:t>
            </a:r>
            <a:r>
              <a:rPr lang="fr-FR" sz="3600" dirty="0">
                <a:solidFill>
                  <a:srgbClr val="00B050"/>
                </a:solidFill>
                <a:latin typeface="Maiandra GD" pitchFamily="34" charset="0"/>
              </a:rPr>
              <a:t> :  59 685 227</a:t>
            </a:r>
          </a:p>
        </p:txBody>
      </p:sp>
    </p:spTree>
    <p:extLst>
      <p:ext uri="{BB962C8B-B14F-4D97-AF65-F5344CB8AC3E}">
        <p14:creationId xmlns:p14="http://schemas.microsoft.com/office/powerpoint/2010/main" val="346931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</TotalTime>
  <Words>283</Words>
  <Application>Microsoft Office PowerPoint</Application>
  <PresentationFormat>Affichage à l'écran (4:3)</PresentationFormat>
  <Paragraphs>71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Calibri</vt:lpstr>
      <vt:lpstr>Maiandra GD</vt:lpstr>
      <vt:lpstr>Arial</vt:lpstr>
      <vt:lpstr>Wingdings</vt:lpstr>
      <vt:lpstr>Thème Office</vt:lpstr>
      <vt:lpstr>Les grands nombres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??? de l’indicatif</dc:title>
  <dc:creator>Maxime Paul</dc:creator>
  <cp:lastModifiedBy>Maxime Paul</cp:lastModifiedBy>
  <cp:revision>108</cp:revision>
  <dcterms:created xsi:type="dcterms:W3CDTF">2013-01-30T16:02:59Z</dcterms:created>
  <dcterms:modified xsi:type="dcterms:W3CDTF">2017-08-17T11:00:42Z</dcterms:modified>
</cp:coreProperties>
</file>