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1"/>
      <p:bold r:id="rId22"/>
      <p:italic r:id="rId23"/>
      <p:boldItalic r:id="rId24"/>
    </p:embeddedFont>
    <p:embeddedFont>
      <p:font typeface="Maiandra GD" panose="020E0502030308020204" pitchFamily="34" charset="0"/>
      <p:regular r:id="rId25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8270" autoAdjust="0"/>
  </p:normalViewPr>
  <p:slideViewPr>
    <p:cSldViewPr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278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8EE3-4B51-4E4C-9739-93EA8BE4EAD9}" type="datetimeFigureOut">
              <a:rPr lang="fr-FR" smtClean="0"/>
              <a:t>10/08/2018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B188-888D-44A5-8A60-0743048A6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5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10/08/2018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10/08/2018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10/08/2018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10/08/2018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Les fractions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– </a:t>
            </a:r>
            <a:r>
              <a:rPr lang="fr-FR" i="1" dirty="0"/>
              <a:t>Numération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00063" y="4357688"/>
            <a:ext cx="83924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Lire une fraction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5" y="116632"/>
            <a:ext cx="1027566" cy="95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FF0000"/>
                </a:solidFill>
                <a:latin typeface="Maiandra GD" panose="020E0502030308020204" pitchFamily="34" charset="0"/>
              </a:rPr>
              <a:t>Lire une fraction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8786" y="548680"/>
            <a:ext cx="820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numérateur + dénominateur avec -</a:t>
            </a:r>
            <a:r>
              <a:rPr lang="fr-FR" sz="3200" dirty="0" err="1">
                <a:solidFill>
                  <a:srgbClr val="FF0000"/>
                </a:solidFill>
                <a:latin typeface="Maiandra GD" panose="020E0502030308020204" pitchFamily="34" charset="0"/>
              </a:rPr>
              <a:t>ième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(s)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8786" y="1273552"/>
            <a:ext cx="4609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Voici quelques exemples.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0" y="1133455"/>
            <a:ext cx="9144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83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FF0000"/>
                </a:solidFill>
                <a:latin typeface="Maiandra GD" panose="020E0502030308020204" pitchFamily="34" charset="0"/>
              </a:rPr>
              <a:t>Lire une fraction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8786" y="548680"/>
            <a:ext cx="820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numérateur + dénominateur avec -</a:t>
            </a:r>
            <a:r>
              <a:rPr lang="fr-FR" sz="3200" dirty="0" err="1">
                <a:solidFill>
                  <a:srgbClr val="FF0000"/>
                </a:solidFill>
                <a:latin typeface="Maiandra GD" panose="020E0502030308020204" pitchFamily="34" charset="0"/>
              </a:rPr>
              <a:t>ième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(s)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0" y="1133455"/>
            <a:ext cx="9144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373874"/>
              </p:ext>
            </p:extLst>
          </p:nvPr>
        </p:nvGraphicFramePr>
        <p:xfrm>
          <a:off x="178786" y="1285745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75656" y="171823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trois six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851663"/>
              </p:ext>
            </p:extLst>
          </p:nvPr>
        </p:nvGraphicFramePr>
        <p:xfrm>
          <a:off x="178786" y="2791566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475655" y="3224051"/>
            <a:ext cx="3039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sept huit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157361"/>
              </p:ext>
            </p:extLst>
          </p:nvPr>
        </p:nvGraphicFramePr>
        <p:xfrm>
          <a:off x="178786" y="4297387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475656" y="472987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cinq onz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163645"/>
              </p:ext>
            </p:extLst>
          </p:nvPr>
        </p:nvGraphicFramePr>
        <p:xfrm>
          <a:off x="4859306" y="1285745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6156176" y="1718230"/>
            <a:ext cx="298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neuf vingt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022295"/>
              </p:ext>
            </p:extLst>
          </p:nvPr>
        </p:nvGraphicFramePr>
        <p:xfrm>
          <a:off x="4859306" y="2791566"/>
          <a:ext cx="129687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870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6156176" y="32240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cent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765221"/>
              </p:ext>
            </p:extLst>
          </p:nvPr>
        </p:nvGraphicFramePr>
        <p:xfrm>
          <a:off x="4859306" y="4297387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6156176" y="4729872"/>
            <a:ext cx="298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seize neuv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1" grpId="0"/>
      <p:bldP spid="11" grpId="1"/>
      <p:bldP spid="13" grpId="0"/>
      <p:bldP spid="13" grpId="1"/>
      <p:bldP spid="15" grpId="0"/>
      <p:bldP spid="15" grpId="1"/>
      <p:bldP spid="17" grpId="0"/>
      <p:bldP spid="1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FF0000"/>
                </a:solidFill>
                <a:latin typeface="Maiandra GD" panose="020E0502030308020204" pitchFamily="34" charset="0"/>
              </a:rPr>
              <a:t>Lire une fraction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8786" y="548680"/>
            <a:ext cx="820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numérateur + dénominateur avec -</a:t>
            </a:r>
            <a:r>
              <a:rPr lang="fr-FR" sz="3200" dirty="0" err="1">
                <a:solidFill>
                  <a:srgbClr val="FF0000"/>
                </a:solidFill>
                <a:latin typeface="Maiandra GD" panose="020E0502030308020204" pitchFamily="34" charset="0"/>
              </a:rPr>
              <a:t>ième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(s)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0" y="1133455"/>
            <a:ext cx="9144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472586"/>
              </p:ext>
            </p:extLst>
          </p:nvPr>
        </p:nvGraphicFramePr>
        <p:xfrm>
          <a:off x="178786" y="1285745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475656" y="171823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quatre cinqu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655167"/>
              </p:ext>
            </p:extLst>
          </p:nvPr>
        </p:nvGraphicFramePr>
        <p:xfrm>
          <a:off x="178786" y="2791566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475655" y="3224051"/>
            <a:ext cx="3039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trent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461968"/>
              </p:ext>
            </p:extLst>
          </p:nvPr>
        </p:nvGraphicFramePr>
        <p:xfrm>
          <a:off x="178786" y="4297387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475656" y="472987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six sept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533771"/>
              </p:ext>
            </p:extLst>
          </p:nvPr>
        </p:nvGraphicFramePr>
        <p:xfrm>
          <a:off x="4859306" y="1285745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6012160" y="1718230"/>
            <a:ext cx="3131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deux douz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720022"/>
              </p:ext>
            </p:extLst>
          </p:nvPr>
        </p:nvGraphicFramePr>
        <p:xfrm>
          <a:off x="4859306" y="2791566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6156176" y="322405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neuf dix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64469"/>
              </p:ext>
            </p:extLst>
          </p:nvPr>
        </p:nvGraphicFramePr>
        <p:xfrm>
          <a:off x="4859306" y="4297387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6156176" y="4729872"/>
            <a:ext cx="298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sept quinz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0" grpId="0"/>
      <p:bldP spid="10" grpId="1"/>
      <p:bldP spid="12" grpId="0"/>
      <p:bldP spid="12" grpId="1"/>
      <p:bldP spid="14" grpId="0"/>
      <p:bldP spid="14" grpId="1"/>
      <p:bldP spid="16" grpId="0"/>
      <p:bldP spid="1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FF0000"/>
                </a:solidFill>
                <a:latin typeface="Maiandra GD" panose="020E0502030308020204" pitchFamily="34" charset="0"/>
              </a:rPr>
              <a:t>Lire une fraction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8786" y="548680"/>
            <a:ext cx="820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numérateur + dénominateur avec -</a:t>
            </a:r>
            <a:r>
              <a:rPr lang="fr-FR" sz="3200" dirty="0" err="1">
                <a:solidFill>
                  <a:srgbClr val="FF0000"/>
                </a:solidFill>
                <a:latin typeface="Maiandra GD" panose="020E0502030308020204" pitchFamily="34" charset="0"/>
              </a:rPr>
              <a:t>ième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(s)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0" y="1133455"/>
            <a:ext cx="9144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178786" y="1273552"/>
            <a:ext cx="87136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Bien sûr, ce serait trop facile, s’il n’y avait pas quelques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exceptions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.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995936" y="1765995"/>
            <a:ext cx="1944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Les voici !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885238"/>
              </p:ext>
            </p:extLst>
          </p:nvPr>
        </p:nvGraphicFramePr>
        <p:xfrm>
          <a:off x="179276" y="2504305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1332130" y="2934463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se lit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612376" y="2934462"/>
            <a:ext cx="167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demi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7437"/>
              </p:ext>
            </p:extLst>
          </p:nvPr>
        </p:nvGraphicFramePr>
        <p:xfrm>
          <a:off x="175828" y="4509120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1328682" y="493927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se lit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608928" y="4939277"/>
            <a:ext cx="167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tiers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319886"/>
              </p:ext>
            </p:extLst>
          </p:nvPr>
        </p:nvGraphicFramePr>
        <p:xfrm>
          <a:off x="4772310" y="3501008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5925164" y="393116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se lit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005284" y="3931165"/>
            <a:ext cx="1872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quart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2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7" grpId="0"/>
      <p:bldP spid="17" grpId="1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FF0000"/>
                </a:solidFill>
                <a:latin typeface="Maiandra GD" panose="020E0502030308020204" pitchFamily="34" charset="0"/>
              </a:rPr>
              <a:t>Lire une fraction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8786" y="548680"/>
            <a:ext cx="820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numérateur + dénominateur avec -</a:t>
            </a:r>
            <a:r>
              <a:rPr lang="fr-FR" sz="3200" dirty="0" err="1">
                <a:solidFill>
                  <a:srgbClr val="FF0000"/>
                </a:solidFill>
                <a:latin typeface="Maiandra GD" panose="020E0502030308020204" pitchFamily="34" charset="0"/>
              </a:rPr>
              <a:t>ième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(s)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0" y="1133455"/>
            <a:ext cx="9144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178786" y="1273552"/>
            <a:ext cx="8713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Ajoutons-les.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17389"/>
              </p:ext>
            </p:extLst>
          </p:nvPr>
        </p:nvGraphicFramePr>
        <p:xfrm>
          <a:off x="179276" y="2504305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332130" y="2934463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se lit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612376" y="2934462"/>
            <a:ext cx="167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demi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43743"/>
              </p:ext>
            </p:extLst>
          </p:nvPr>
        </p:nvGraphicFramePr>
        <p:xfrm>
          <a:off x="175828" y="4509120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328682" y="493927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se lit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608928" y="4939277"/>
            <a:ext cx="167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tiers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205467"/>
              </p:ext>
            </p:extLst>
          </p:nvPr>
        </p:nvGraphicFramePr>
        <p:xfrm>
          <a:off x="4772310" y="3501008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5925164" y="393116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se lit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005284" y="3931165"/>
            <a:ext cx="1872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quart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0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9" grpId="0"/>
      <p:bldP spid="11" grpId="0"/>
      <p:bldP spid="12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FF0000"/>
                </a:solidFill>
                <a:latin typeface="Maiandra GD" panose="020E0502030308020204" pitchFamily="34" charset="0"/>
              </a:rPr>
              <a:t>Lire une fraction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8786" y="548680"/>
            <a:ext cx="820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numérateur + dénominateur avec -</a:t>
            </a:r>
            <a:r>
              <a:rPr lang="fr-FR" sz="3200" dirty="0" err="1">
                <a:solidFill>
                  <a:srgbClr val="FF0000"/>
                </a:solidFill>
                <a:latin typeface="Maiandra GD" panose="020E0502030308020204" pitchFamily="34" charset="0"/>
              </a:rPr>
              <a:t>ième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(s)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0" y="2137787"/>
            <a:ext cx="9144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77785"/>
              </p:ext>
            </p:extLst>
          </p:nvPr>
        </p:nvGraphicFramePr>
        <p:xfrm>
          <a:off x="736231" y="1082539"/>
          <a:ext cx="592451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51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412357" y="1234067"/>
            <a:ext cx="167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demi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990112"/>
              </p:ext>
            </p:extLst>
          </p:nvPr>
        </p:nvGraphicFramePr>
        <p:xfrm>
          <a:off x="3081480" y="1082539"/>
          <a:ext cx="661011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011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3823208" y="1234667"/>
            <a:ext cx="167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tiers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686533"/>
              </p:ext>
            </p:extLst>
          </p:nvPr>
        </p:nvGraphicFramePr>
        <p:xfrm>
          <a:off x="5512706" y="1101467"/>
          <a:ext cx="576973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73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6302948" y="1234066"/>
            <a:ext cx="1872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quart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65248" y="1310055"/>
            <a:ext cx="515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78786" y="2208040"/>
            <a:ext cx="5545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Voyons si vous avez compris.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2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5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5" grpId="0"/>
      <p:bldP spid="16" grpId="0"/>
      <p:bldP spid="1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FF0000"/>
                </a:solidFill>
                <a:latin typeface="Maiandra GD" panose="020E0502030308020204" pitchFamily="34" charset="0"/>
              </a:rPr>
              <a:t>Lire une fraction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8786" y="548680"/>
            <a:ext cx="820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numérateur + dénominateur avec -</a:t>
            </a:r>
            <a:r>
              <a:rPr lang="fr-FR" sz="3200" dirty="0" err="1">
                <a:solidFill>
                  <a:srgbClr val="FF0000"/>
                </a:solidFill>
                <a:latin typeface="Maiandra GD" panose="020E0502030308020204" pitchFamily="34" charset="0"/>
              </a:rPr>
              <a:t>ième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(s)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0" y="2137787"/>
            <a:ext cx="9144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369804"/>
              </p:ext>
            </p:extLst>
          </p:nvPr>
        </p:nvGraphicFramePr>
        <p:xfrm>
          <a:off x="736231" y="1082539"/>
          <a:ext cx="592451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51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412357" y="1234067"/>
            <a:ext cx="167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demi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19049"/>
              </p:ext>
            </p:extLst>
          </p:nvPr>
        </p:nvGraphicFramePr>
        <p:xfrm>
          <a:off x="3081480" y="1082539"/>
          <a:ext cx="661011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011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823208" y="1234667"/>
            <a:ext cx="167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tiers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705469"/>
              </p:ext>
            </p:extLst>
          </p:nvPr>
        </p:nvGraphicFramePr>
        <p:xfrm>
          <a:off x="5512706" y="1101467"/>
          <a:ext cx="576973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73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6302948" y="1234066"/>
            <a:ext cx="1872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quart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65248" y="1310055"/>
            <a:ext cx="515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33364"/>
              </p:ext>
            </p:extLst>
          </p:nvPr>
        </p:nvGraphicFramePr>
        <p:xfrm>
          <a:off x="178786" y="2791566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475655" y="3224051"/>
            <a:ext cx="3039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deux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tiers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554177"/>
              </p:ext>
            </p:extLst>
          </p:nvPr>
        </p:nvGraphicFramePr>
        <p:xfrm>
          <a:off x="178786" y="4297387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1475656" y="472987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quatre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quarts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03264"/>
              </p:ext>
            </p:extLst>
          </p:nvPr>
        </p:nvGraphicFramePr>
        <p:xfrm>
          <a:off x="4859306" y="2791566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5940152" y="3224051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cinq  huit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42149"/>
              </p:ext>
            </p:extLst>
          </p:nvPr>
        </p:nvGraphicFramePr>
        <p:xfrm>
          <a:off x="4859306" y="4297387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6156176" y="4729872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trois six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22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8" grpId="0"/>
      <p:bldP spid="18" grpId="1"/>
      <p:bldP spid="20" grpId="0"/>
      <p:bldP spid="2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FF0000"/>
                </a:solidFill>
                <a:latin typeface="Maiandra GD" panose="020E0502030308020204" pitchFamily="34" charset="0"/>
              </a:rPr>
              <a:t>Lire une fraction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8786" y="548680"/>
            <a:ext cx="820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numérateur + dénominateur avec -</a:t>
            </a:r>
            <a:r>
              <a:rPr lang="fr-FR" sz="3200" dirty="0" err="1">
                <a:solidFill>
                  <a:srgbClr val="FF0000"/>
                </a:solidFill>
                <a:latin typeface="Maiandra GD" panose="020E0502030308020204" pitchFamily="34" charset="0"/>
              </a:rPr>
              <a:t>ième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(s)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0" y="2137787"/>
            <a:ext cx="9144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537400"/>
              </p:ext>
            </p:extLst>
          </p:nvPr>
        </p:nvGraphicFramePr>
        <p:xfrm>
          <a:off x="736231" y="1082539"/>
          <a:ext cx="592451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51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412357" y="1234067"/>
            <a:ext cx="167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demi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034450"/>
              </p:ext>
            </p:extLst>
          </p:nvPr>
        </p:nvGraphicFramePr>
        <p:xfrm>
          <a:off x="3081480" y="1082539"/>
          <a:ext cx="661011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011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823208" y="1234667"/>
            <a:ext cx="167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tiers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967401"/>
              </p:ext>
            </p:extLst>
          </p:nvPr>
        </p:nvGraphicFramePr>
        <p:xfrm>
          <a:off x="5512706" y="1101467"/>
          <a:ext cx="576973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73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6302948" y="1234066"/>
            <a:ext cx="1872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quart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65248" y="1310055"/>
            <a:ext cx="515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68390"/>
              </p:ext>
            </p:extLst>
          </p:nvPr>
        </p:nvGraphicFramePr>
        <p:xfrm>
          <a:off x="178786" y="2791566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1475655" y="3224051"/>
            <a:ext cx="3039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trois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demis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69239"/>
              </p:ext>
            </p:extLst>
          </p:nvPr>
        </p:nvGraphicFramePr>
        <p:xfrm>
          <a:off x="178786" y="4297387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1475656" y="472987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tiers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907371"/>
              </p:ext>
            </p:extLst>
          </p:nvPr>
        </p:nvGraphicFramePr>
        <p:xfrm>
          <a:off x="4515162" y="2791566"/>
          <a:ext cx="1296871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871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5812033" y="3224051"/>
            <a:ext cx="3008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trois  cent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ièmes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910492"/>
              </p:ext>
            </p:extLst>
          </p:nvPr>
        </p:nvGraphicFramePr>
        <p:xfrm>
          <a:off x="4859306" y="4297387"/>
          <a:ext cx="95272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2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6156176" y="4729872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onze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quarts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7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5" grpId="0"/>
      <p:bldP spid="15" grpId="1"/>
      <p:bldP spid="17" grpId="0"/>
      <p:bldP spid="17" grpId="1"/>
      <p:bldP spid="19" grpId="0"/>
      <p:bldP spid="1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FF0000"/>
                </a:solidFill>
                <a:latin typeface="Maiandra GD" panose="020E0502030308020204" pitchFamily="34" charset="0"/>
              </a:rPr>
              <a:t>Lire une fraction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8786" y="548680"/>
            <a:ext cx="820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numérateur + dénominateur avec -</a:t>
            </a:r>
            <a:r>
              <a:rPr lang="fr-FR" sz="3200" dirty="0" err="1">
                <a:solidFill>
                  <a:srgbClr val="FF0000"/>
                </a:solidFill>
                <a:latin typeface="Maiandra GD" panose="020E0502030308020204" pitchFamily="34" charset="0"/>
              </a:rPr>
              <a:t>ième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(s)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0" y="2137787"/>
            <a:ext cx="9144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56956"/>
              </p:ext>
            </p:extLst>
          </p:nvPr>
        </p:nvGraphicFramePr>
        <p:xfrm>
          <a:off x="736231" y="1082539"/>
          <a:ext cx="592451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51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412357" y="1234067"/>
            <a:ext cx="167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demi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462587"/>
              </p:ext>
            </p:extLst>
          </p:nvPr>
        </p:nvGraphicFramePr>
        <p:xfrm>
          <a:off x="3081480" y="1082539"/>
          <a:ext cx="661011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011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823208" y="1234667"/>
            <a:ext cx="1672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tiers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35293"/>
              </p:ext>
            </p:extLst>
          </p:nvPr>
        </p:nvGraphicFramePr>
        <p:xfrm>
          <a:off x="5512706" y="1101467"/>
          <a:ext cx="576973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73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0070C0"/>
                          </a:solidFill>
                          <a:latin typeface="Maiandra GD" panose="020E0502030308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6302948" y="1234066"/>
            <a:ext cx="1872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un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quart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65248" y="1310055"/>
            <a:ext cx="515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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54429" y="3645024"/>
            <a:ext cx="82096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La lecture de fraction n’a maintenant plus de secret pour vous !</a:t>
            </a:r>
            <a:endParaRPr lang="fr-FR" sz="32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19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  <p:bldP spid="10" grpId="0"/>
      <p:bldP spid="11" grpId="0"/>
      <p:bldP spid="13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956550"/>
              </p:ext>
            </p:extLst>
          </p:nvPr>
        </p:nvGraphicFramePr>
        <p:xfrm>
          <a:off x="683568" y="3429000"/>
          <a:ext cx="864097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96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96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79512" y="11619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Souvenons-nous grâce à un exemple...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705275"/>
              </p:ext>
            </p:extLst>
          </p:nvPr>
        </p:nvGraphicFramePr>
        <p:xfrm>
          <a:off x="467544" y="980728"/>
          <a:ext cx="324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13474225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8490462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98567085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247527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359743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3864371" y="910576"/>
            <a:ext cx="5162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Quand on partage une unité en parts égales et qu’on en utilise certaines (en les coloriant par exemple), cela donne une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858382" y="3283094"/>
            <a:ext cx="516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fraction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16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3" grpId="1"/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636708"/>
              </p:ext>
            </p:extLst>
          </p:nvPr>
        </p:nvGraphicFramePr>
        <p:xfrm>
          <a:off x="683568" y="3429000"/>
          <a:ext cx="864097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96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96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79512" y="11619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Souvenons-nous grâce à un exemple...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50665"/>
              </p:ext>
            </p:extLst>
          </p:nvPr>
        </p:nvGraphicFramePr>
        <p:xfrm>
          <a:off x="467544" y="980728"/>
          <a:ext cx="324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13474225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8490462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98567085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247527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359743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915816" y="5157192"/>
            <a:ext cx="6255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nombre du bas indique en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combien de parts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égales on a partagé l’unité.</a:t>
            </a:r>
          </a:p>
        </p:txBody>
      </p:sp>
      <p:cxnSp>
        <p:nvCxnSpPr>
          <p:cNvPr id="9" name="Connecteur droit avec flèche 8"/>
          <p:cNvCxnSpPr>
            <a:stCxn id="8" idx="1"/>
          </p:cNvCxnSpPr>
          <p:nvPr/>
        </p:nvCxnSpPr>
        <p:spPr>
          <a:xfrm flipH="1" flipV="1">
            <a:off x="1691680" y="5733256"/>
            <a:ext cx="1224136" cy="20876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915815" y="3448163"/>
            <a:ext cx="6255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nombre du haut indique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le nombre de parts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qu’on utilise.</a:t>
            </a:r>
          </a:p>
        </p:txBody>
      </p:sp>
      <p:cxnSp>
        <p:nvCxnSpPr>
          <p:cNvPr id="11" name="Connecteur droit avec flèche 10"/>
          <p:cNvCxnSpPr>
            <a:stCxn id="10" idx="1"/>
          </p:cNvCxnSpPr>
          <p:nvPr/>
        </p:nvCxnSpPr>
        <p:spPr>
          <a:xfrm flipH="1">
            <a:off x="1691681" y="3986772"/>
            <a:ext cx="1224134" cy="47066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34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42740"/>
              </p:ext>
            </p:extLst>
          </p:nvPr>
        </p:nvGraphicFramePr>
        <p:xfrm>
          <a:off x="683568" y="3429000"/>
          <a:ext cx="864097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96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96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79512" y="11619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Souvenons-nous grâce à un exemple...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439773"/>
              </p:ext>
            </p:extLst>
          </p:nvPr>
        </p:nvGraphicFramePr>
        <p:xfrm>
          <a:off x="467544" y="980728"/>
          <a:ext cx="324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13474225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8490462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98567085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247527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359743"/>
                  </a:ext>
                </a:extLst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 flipH="1" flipV="1">
            <a:off x="1691680" y="5733256"/>
            <a:ext cx="1224136" cy="20876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1691681" y="3986772"/>
            <a:ext cx="1224134" cy="47066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888251" y="5137891"/>
            <a:ext cx="6255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solidFill>
                  <a:srgbClr val="FF0000"/>
                </a:solidFill>
                <a:latin typeface="Maiandra GD" panose="020E0502030308020204" pitchFamily="34" charset="0"/>
              </a:rPr>
              <a:t>dénominateur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915815" y="3448163"/>
            <a:ext cx="6255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solidFill>
                  <a:srgbClr val="FF0000"/>
                </a:solidFill>
                <a:latin typeface="Maiandra GD" panose="020E0502030308020204" pitchFamily="34" charset="0"/>
              </a:rPr>
              <a:t>numérateur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139952" y="2555953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les appelle...</a:t>
            </a:r>
          </a:p>
        </p:txBody>
      </p:sp>
    </p:spTree>
    <p:extLst>
      <p:ext uri="{BB962C8B-B14F-4D97-AF65-F5344CB8AC3E}">
        <p14:creationId xmlns:p14="http://schemas.microsoft.com/office/powerpoint/2010/main" val="175328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337301"/>
              </p:ext>
            </p:extLst>
          </p:nvPr>
        </p:nvGraphicFramePr>
        <p:xfrm>
          <a:off x="7236296" y="261914"/>
          <a:ext cx="864097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96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96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79512" y="116195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Voici deux autres exemples.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75856" y="785343"/>
            <a:ext cx="31683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La fraction correspondant à la partie coloriée est</a:t>
            </a: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95" y="762477"/>
            <a:ext cx="2847623" cy="249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8539"/>
              </p:ext>
            </p:extLst>
          </p:nvPr>
        </p:nvGraphicFramePr>
        <p:xfrm>
          <a:off x="6876256" y="3336050"/>
          <a:ext cx="158417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6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3275856" y="3859479"/>
            <a:ext cx="31683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La fraction correspondant à la partie coloriée est</a:t>
            </a:r>
          </a:p>
        </p:txBody>
      </p:sp>
      <p:pic>
        <p:nvPicPr>
          <p:cNvPr id="1028" name="Picture 4" descr="http://www.edupic.net/Images/Fractions/4_10ths_pent_blu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0" y="3833964"/>
            <a:ext cx="2117792" cy="195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79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1" grpId="0"/>
      <p:bldP spid="11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116195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Aujourd’hui, nous allons voir comment « lire » ces fractions...</a:t>
            </a:r>
          </a:p>
        </p:txBody>
      </p:sp>
    </p:spTree>
    <p:extLst>
      <p:ext uri="{BB962C8B-B14F-4D97-AF65-F5344CB8AC3E}">
        <p14:creationId xmlns:p14="http://schemas.microsoft.com/office/powerpoint/2010/main" val="104725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La règle est très simple.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427984" y="116195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Prenons un exemple.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975559"/>
              </p:ext>
            </p:extLst>
          </p:nvPr>
        </p:nvGraphicFramePr>
        <p:xfrm>
          <a:off x="323528" y="2852936"/>
          <a:ext cx="158417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6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9512" y="695471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lire une fraction, il faut d’abord lire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numérateur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842882" y="3968607"/>
            <a:ext cx="1737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Maiandra GD" panose="020E0502030308020204" pitchFamily="34" charset="0"/>
              </a:rPr>
              <a:t>quatre</a:t>
            </a:r>
          </a:p>
        </p:txBody>
      </p:sp>
      <p:sp>
        <p:nvSpPr>
          <p:cNvPr id="7" name="Flèche droite 6"/>
          <p:cNvSpPr/>
          <p:nvPr/>
        </p:nvSpPr>
        <p:spPr>
          <a:xfrm rot="10800000">
            <a:off x="1934671" y="3501008"/>
            <a:ext cx="1224136" cy="432048"/>
          </a:xfrm>
          <a:prstGeom prst="rightArrow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87587" y="1192332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		   puis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dénominateur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en ajoutant </a:t>
            </a:r>
          </a:p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-</a:t>
            </a:r>
            <a:r>
              <a:rPr lang="fr-FR" sz="32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ième</a:t>
            </a:r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(s)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à la fin.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580111" y="3968607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Maiandra GD" panose="020E0502030308020204" pitchFamily="34" charset="0"/>
              </a:rPr>
              <a:t>dixièmes</a:t>
            </a:r>
          </a:p>
        </p:txBody>
      </p:sp>
      <p:sp>
        <p:nvSpPr>
          <p:cNvPr id="10" name="Flèche droite 9"/>
          <p:cNvSpPr/>
          <p:nvPr/>
        </p:nvSpPr>
        <p:spPr>
          <a:xfrm rot="10800000">
            <a:off x="1939026" y="4948491"/>
            <a:ext cx="1224136" cy="432048"/>
          </a:xfrm>
          <a:prstGeom prst="rightArrow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24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5" grpId="0"/>
      <p:bldP spid="5" grpId="1"/>
      <p:bldP spid="6" grpId="0"/>
      <p:bldP spid="7" grpId="0" animBg="1"/>
      <p:bldP spid="7" grpId="1" animBg="1"/>
      <p:bldP spid="8" grpId="0"/>
      <p:bldP spid="8" grpId="1"/>
      <p:bldP spid="9" grpId="0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106575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		   si c’est au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pluriel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, on met un </a:t>
            </a:r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s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 à la fin de « -</a:t>
            </a:r>
            <a:r>
              <a:rPr lang="fr-FR" sz="3200" i="1" dirty="0" err="1">
                <a:solidFill>
                  <a:srgbClr val="0070C0"/>
                </a:solidFill>
                <a:latin typeface="Maiandra GD" panose="020E0502030308020204" pitchFamily="34" charset="0"/>
              </a:rPr>
              <a:t>ième</a:t>
            </a:r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 ».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79512" y="116195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Remarque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990151"/>
              </p:ext>
            </p:extLst>
          </p:nvPr>
        </p:nvGraphicFramePr>
        <p:xfrm>
          <a:off x="323528" y="2852936"/>
          <a:ext cx="158417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474245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600" b="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600" dirty="0">
                          <a:solidFill>
                            <a:srgbClr val="FF0000"/>
                          </a:solidFill>
                          <a:latin typeface="Maiandra GD" panose="020E0502030308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498188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842882" y="3968607"/>
            <a:ext cx="1737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Maiandra GD" panose="020E0502030308020204" pitchFamily="34" charset="0"/>
              </a:rPr>
              <a:t>quatre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580111" y="3968607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Maiandra GD" panose="020E0502030308020204" pitchFamily="34" charset="0"/>
              </a:rPr>
              <a:t>dixièmes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9512" y="1193413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Ex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 	un cinquième</a:t>
            </a:r>
          </a:p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	deux cinquième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09768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6" grpId="0"/>
      <p:bldP spid="9" grpId="0"/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16195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Résumons-nous.</a:t>
            </a:r>
          </a:p>
        </p:txBody>
      </p:sp>
    </p:spTree>
    <p:extLst>
      <p:ext uri="{BB962C8B-B14F-4D97-AF65-F5344CB8AC3E}">
        <p14:creationId xmlns:p14="http://schemas.microsoft.com/office/powerpoint/2010/main" val="165065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485</Words>
  <Application>Microsoft Office PowerPoint</Application>
  <PresentationFormat>Affichage à l'écran (4:3)</PresentationFormat>
  <Paragraphs>193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Wingdings</vt:lpstr>
      <vt:lpstr>Arial</vt:lpstr>
      <vt:lpstr>Maiandra GD</vt:lpstr>
      <vt:lpstr>Calibri</vt:lpstr>
      <vt:lpstr>Thème Office</vt:lpstr>
      <vt:lpstr>Les fractions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??? de l’indicatif</dc:title>
  <dc:creator>Maxime Paul</dc:creator>
  <cp:lastModifiedBy>Maxime Paul</cp:lastModifiedBy>
  <cp:revision>128</cp:revision>
  <dcterms:created xsi:type="dcterms:W3CDTF">2013-01-30T16:02:59Z</dcterms:created>
  <dcterms:modified xsi:type="dcterms:W3CDTF">2018-08-10T08:46:33Z</dcterms:modified>
</cp:coreProperties>
</file>