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2"/>
  </p:notesMasterIdLst>
  <p:sldIdLst>
    <p:sldId id="256" r:id="rId2"/>
    <p:sldId id="277" r:id="rId3"/>
    <p:sldId id="278" r:id="rId4"/>
    <p:sldId id="279" r:id="rId5"/>
    <p:sldId id="280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07" r:id="rId31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33"/>
      <p:bold r:id="rId34"/>
      <p:italic r:id="rId35"/>
      <p:boldItalic r:id="rId36"/>
    </p:embeddedFont>
    <p:embeddedFont>
      <p:font typeface="Maiandra GD" panose="020E0502030308020204" pitchFamily="34" charset="0"/>
      <p:regular r:id="rId37"/>
    </p:embeddedFont>
  </p:embeddedFont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88270" autoAdjust="0"/>
  </p:normalViewPr>
  <p:slideViewPr>
    <p:cSldViewPr>
      <p:cViewPr varScale="1">
        <p:scale>
          <a:sx n="97" d="100"/>
          <a:sy n="97" d="100"/>
        </p:scale>
        <p:origin x="20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278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font" Target="fonts/font2.fnt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font" Target="fonts/font5.fnt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3.fntdata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1.fntdata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D8EE3-4B51-4E4C-9739-93EA8BE4EAD9}" type="datetimeFigureOut">
              <a:rPr lang="fr-FR" smtClean="0"/>
              <a:t>06/03/2022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BB188-888D-44A5-8A60-0743048A6C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534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06/03/2022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310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06/03/2022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89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06/03/2022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01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06/03/2022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1819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06/03/2022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8126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06/03/2022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91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06/03/2022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08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06/03/2022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0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06/03/2022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199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06/03/2022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92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06/03/2022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48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28FB8-747A-49CF-A8FB-B7E1F39D7961}" type="datetimeFigureOut">
              <a:rPr lang="fr-FR" smtClean="0"/>
              <a:t>06/03/2022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095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886700" cy="2232248"/>
          </a:xfrm>
        </p:spPr>
        <p:txBody>
          <a:bodyPr>
            <a:normAutofit/>
          </a:bodyPr>
          <a:lstStyle/>
          <a:p>
            <a:pPr eaLnBrk="1" hangingPunct="1"/>
            <a:r>
              <a:rPr lang="fr-FR" sz="8800" b="1" dirty="0">
                <a:solidFill>
                  <a:srgbClr val="FF0000"/>
                </a:solidFill>
                <a:latin typeface="Maiandra GD" pitchFamily="34" charset="0"/>
              </a:rPr>
              <a:t>Les fractions</a:t>
            </a: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1071563" y="285750"/>
            <a:ext cx="6400800" cy="7143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/>
              <a:t>Mathématiques – </a:t>
            </a:r>
            <a:r>
              <a:rPr lang="fr-FR" i="1" dirty="0"/>
              <a:t>Numération</a:t>
            </a:r>
            <a:endParaRPr lang="fr-FR" dirty="0"/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500063" y="4357688"/>
            <a:ext cx="839241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4800" dirty="0">
                <a:solidFill>
                  <a:srgbClr val="0070C0"/>
                </a:solidFill>
                <a:latin typeface="Maiandra GD" pitchFamily="34" charset="0"/>
                <a:sym typeface="Wingdings"/>
              </a:rPr>
              <a:t></a:t>
            </a:r>
            <a:r>
              <a:rPr lang="fr-FR" sz="4800" i="1" dirty="0">
                <a:solidFill>
                  <a:srgbClr val="0070C0"/>
                </a:solidFill>
                <a:latin typeface="Maiandra GD" pitchFamily="34" charset="0"/>
                <a:sym typeface="Wingdings" pitchFamily="2" charset="2"/>
              </a:rPr>
              <a:t> Fractions et droites graduées</a:t>
            </a:r>
            <a:endParaRPr lang="fr-FR" sz="48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75" y="116632"/>
            <a:ext cx="1027566" cy="95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92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build="p"/>
      <p:bldP spid="5" grpId="1" build="p"/>
      <p:bldP spid="6" grpId="0"/>
      <p:bldP spid="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3508" y="90028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Si j’avance d’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une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graduation, j’avance de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902275"/>
            <a:ext cx="8640000" cy="1053451"/>
          </a:xfrm>
          <a:prstGeom prst="rect">
            <a:avLst/>
          </a:prstGeom>
        </p:spPr>
      </p:pic>
      <p:cxnSp>
        <p:nvCxnSpPr>
          <p:cNvPr id="5" name="Connecteur droit avec flèche 4"/>
          <p:cNvCxnSpPr/>
          <p:nvPr/>
        </p:nvCxnSpPr>
        <p:spPr>
          <a:xfrm>
            <a:off x="395536" y="4077072"/>
            <a:ext cx="936104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758577"/>
              </p:ext>
            </p:extLst>
          </p:nvPr>
        </p:nvGraphicFramePr>
        <p:xfrm>
          <a:off x="255139" y="674803"/>
          <a:ext cx="648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164595"/>
              </p:ext>
            </p:extLst>
          </p:nvPr>
        </p:nvGraphicFramePr>
        <p:xfrm>
          <a:off x="1079640" y="2529354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201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143508" y="90028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Si j’avance de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deux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graduations, j’avance de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902275"/>
            <a:ext cx="8640000" cy="1053451"/>
          </a:xfrm>
          <a:prstGeom prst="rect">
            <a:avLst/>
          </a:prstGeom>
        </p:spPr>
      </p:pic>
      <p:cxnSp>
        <p:nvCxnSpPr>
          <p:cNvPr id="9" name="Connecteur droit avec flèche 8"/>
          <p:cNvCxnSpPr/>
          <p:nvPr/>
        </p:nvCxnSpPr>
        <p:spPr>
          <a:xfrm>
            <a:off x="395536" y="4077072"/>
            <a:ext cx="1872208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647219"/>
              </p:ext>
            </p:extLst>
          </p:nvPr>
        </p:nvGraphicFramePr>
        <p:xfrm>
          <a:off x="255139" y="674803"/>
          <a:ext cx="648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547006"/>
              </p:ext>
            </p:extLst>
          </p:nvPr>
        </p:nvGraphicFramePr>
        <p:xfrm>
          <a:off x="1079640" y="2529354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749801"/>
              </p:ext>
            </p:extLst>
          </p:nvPr>
        </p:nvGraphicFramePr>
        <p:xfrm>
          <a:off x="2015744" y="2531169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472061"/>
              </p:ext>
            </p:extLst>
          </p:nvPr>
        </p:nvGraphicFramePr>
        <p:xfrm>
          <a:off x="1583640" y="674803"/>
          <a:ext cx="648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1013555" y="911376"/>
            <a:ext cx="459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+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2342057" y="914011"/>
            <a:ext cx="459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=</a:t>
            </a:r>
          </a:p>
        </p:txBody>
      </p: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278807"/>
              </p:ext>
            </p:extLst>
          </p:nvPr>
        </p:nvGraphicFramePr>
        <p:xfrm>
          <a:off x="2987824" y="674803"/>
          <a:ext cx="648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228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3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5" grpId="0"/>
      <p:bldP spid="15" grpId="1"/>
      <p:bldP spid="16" grpId="0"/>
      <p:bldP spid="1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3508" y="90028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Si j’avance de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trois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graduations, j’avance de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902275"/>
            <a:ext cx="8640000" cy="1053451"/>
          </a:xfrm>
          <a:prstGeom prst="rect">
            <a:avLst/>
          </a:prstGeom>
        </p:spPr>
      </p:pic>
      <p:cxnSp>
        <p:nvCxnSpPr>
          <p:cNvPr id="4" name="Connecteur droit avec flèche 3"/>
          <p:cNvCxnSpPr/>
          <p:nvPr/>
        </p:nvCxnSpPr>
        <p:spPr>
          <a:xfrm>
            <a:off x="395536" y="4077072"/>
            <a:ext cx="2789393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350063"/>
              </p:ext>
            </p:extLst>
          </p:nvPr>
        </p:nvGraphicFramePr>
        <p:xfrm>
          <a:off x="255139" y="674803"/>
          <a:ext cx="648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505691"/>
              </p:ext>
            </p:extLst>
          </p:nvPr>
        </p:nvGraphicFramePr>
        <p:xfrm>
          <a:off x="1079640" y="2529354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222644"/>
              </p:ext>
            </p:extLst>
          </p:nvPr>
        </p:nvGraphicFramePr>
        <p:xfrm>
          <a:off x="2015744" y="2531169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597029"/>
              </p:ext>
            </p:extLst>
          </p:nvPr>
        </p:nvGraphicFramePr>
        <p:xfrm>
          <a:off x="1583640" y="674803"/>
          <a:ext cx="648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1013555" y="911376"/>
            <a:ext cx="459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+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607127" y="914011"/>
            <a:ext cx="459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=</a:t>
            </a: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611432"/>
              </p:ext>
            </p:extLst>
          </p:nvPr>
        </p:nvGraphicFramePr>
        <p:xfrm>
          <a:off x="4252894" y="674803"/>
          <a:ext cx="648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961181"/>
              </p:ext>
            </p:extLst>
          </p:nvPr>
        </p:nvGraphicFramePr>
        <p:xfrm>
          <a:off x="2874192" y="674803"/>
          <a:ext cx="648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2304107" y="911376"/>
            <a:ext cx="459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+</a:t>
            </a: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09121"/>
              </p:ext>
            </p:extLst>
          </p:nvPr>
        </p:nvGraphicFramePr>
        <p:xfrm>
          <a:off x="2932929" y="2529354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84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4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9" grpId="0"/>
      <p:bldP spid="9" grpId="1"/>
      <p:bldP spid="10" grpId="0"/>
      <p:bldP spid="10" grpId="1"/>
      <p:bldP spid="13" grpId="0"/>
      <p:bldP spid="1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3508" y="90028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Si j’avance de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quatre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graduations, j’avance de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902275"/>
            <a:ext cx="8640000" cy="1053451"/>
          </a:xfrm>
          <a:prstGeom prst="rect">
            <a:avLst/>
          </a:prstGeom>
        </p:spPr>
      </p:pic>
      <p:cxnSp>
        <p:nvCxnSpPr>
          <p:cNvPr id="4" name="Connecteur droit avec flèche 3"/>
          <p:cNvCxnSpPr/>
          <p:nvPr/>
        </p:nvCxnSpPr>
        <p:spPr>
          <a:xfrm>
            <a:off x="395535" y="4077072"/>
            <a:ext cx="370800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626864"/>
              </p:ext>
            </p:extLst>
          </p:nvPr>
        </p:nvGraphicFramePr>
        <p:xfrm>
          <a:off x="255139" y="674803"/>
          <a:ext cx="648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887800"/>
              </p:ext>
            </p:extLst>
          </p:nvPr>
        </p:nvGraphicFramePr>
        <p:xfrm>
          <a:off x="1079640" y="2529354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637382"/>
              </p:ext>
            </p:extLst>
          </p:nvPr>
        </p:nvGraphicFramePr>
        <p:xfrm>
          <a:off x="2015744" y="2531169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854503"/>
              </p:ext>
            </p:extLst>
          </p:nvPr>
        </p:nvGraphicFramePr>
        <p:xfrm>
          <a:off x="1583640" y="674803"/>
          <a:ext cx="648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1013555" y="911376"/>
            <a:ext cx="459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+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968691" y="914011"/>
            <a:ext cx="459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=</a:t>
            </a: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638753"/>
              </p:ext>
            </p:extLst>
          </p:nvPr>
        </p:nvGraphicFramePr>
        <p:xfrm>
          <a:off x="5614458" y="674803"/>
          <a:ext cx="648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208066"/>
              </p:ext>
            </p:extLst>
          </p:nvPr>
        </p:nvGraphicFramePr>
        <p:xfrm>
          <a:off x="2874192" y="674803"/>
          <a:ext cx="648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2304107" y="911376"/>
            <a:ext cx="459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+</a:t>
            </a: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121797"/>
              </p:ext>
            </p:extLst>
          </p:nvPr>
        </p:nvGraphicFramePr>
        <p:xfrm>
          <a:off x="2932929" y="2529354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165173"/>
              </p:ext>
            </p:extLst>
          </p:nvPr>
        </p:nvGraphicFramePr>
        <p:xfrm>
          <a:off x="4120482" y="681122"/>
          <a:ext cx="648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3550397" y="917695"/>
            <a:ext cx="459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+</a:t>
            </a:r>
          </a:p>
        </p:txBody>
      </p: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745563"/>
              </p:ext>
            </p:extLst>
          </p:nvPr>
        </p:nvGraphicFramePr>
        <p:xfrm>
          <a:off x="3807175" y="2108183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766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4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9" grpId="0"/>
      <p:bldP spid="9" grpId="1"/>
      <p:bldP spid="10" grpId="0"/>
      <p:bldP spid="10" grpId="1"/>
      <p:bldP spid="13" grpId="0"/>
      <p:bldP spid="13" grpId="1"/>
      <p:bldP spid="16" grpId="0"/>
      <p:bldP spid="16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3508" y="90028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Si j’avance de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cinq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graduations, j’avance de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902275"/>
            <a:ext cx="8640000" cy="1053451"/>
          </a:xfrm>
          <a:prstGeom prst="rect">
            <a:avLst/>
          </a:prstGeom>
        </p:spPr>
      </p:pic>
      <p:cxnSp>
        <p:nvCxnSpPr>
          <p:cNvPr id="4" name="Connecteur droit avec flèche 3"/>
          <p:cNvCxnSpPr/>
          <p:nvPr/>
        </p:nvCxnSpPr>
        <p:spPr>
          <a:xfrm>
            <a:off x="395535" y="4077072"/>
            <a:ext cx="464400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63453"/>
              </p:ext>
            </p:extLst>
          </p:nvPr>
        </p:nvGraphicFramePr>
        <p:xfrm>
          <a:off x="1079640" y="2529354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384481"/>
              </p:ext>
            </p:extLst>
          </p:nvPr>
        </p:nvGraphicFramePr>
        <p:xfrm>
          <a:off x="2015744" y="2531169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21451"/>
              </p:ext>
            </p:extLst>
          </p:nvPr>
        </p:nvGraphicFramePr>
        <p:xfrm>
          <a:off x="439861" y="674803"/>
          <a:ext cx="648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112493"/>
              </p:ext>
            </p:extLst>
          </p:nvPr>
        </p:nvGraphicFramePr>
        <p:xfrm>
          <a:off x="2932929" y="2529354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230145"/>
              </p:ext>
            </p:extLst>
          </p:nvPr>
        </p:nvGraphicFramePr>
        <p:xfrm>
          <a:off x="3807175" y="2108183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97976"/>
              </p:ext>
            </p:extLst>
          </p:nvPr>
        </p:nvGraphicFramePr>
        <p:xfrm>
          <a:off x="4786218" y="2529354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881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3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3508" y="90028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Si j’avance de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six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graduations, j’avance de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902275"/>
            <a:ext cx="8640000" cy="1053451"/>
          </a:xfrm>
          <a:prstGeom prst="rect">
            <a:avLst/>
          </a:prstGeom>
        </p:spPr>
      </p:pic>
      <p:cxnSp>
        <p:nvCxnSpPr>
          <p:cNvPr id="4" name="Connecteur droit avec flèche 3"/>
          <p:cNvCxnSpPr/>
          <p:nvPr/>
        </p:nvCxnSpPr>
        <p:spPr>
          <a:xfrm>
            <a:off x="395535" y="4077072"/>
            <a:ext cx="558000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070517"/>
              </p:ext>
            </p:extLst>
          </p:nvPr>
        </p:nvGraphicFramePr>
        <p:xfrm>
          <a:off x="1079640" y="2529354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835821"/>
              </p:ext>
            </p:extLst>
          </p:nvPr>
        </p:nvGraphicFramePr>
        <p:xfrm>
          <a:off x="2015744" y="2531169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428695"/>
              </p:ext>
            </p:extLst>
          </p:nvPr>
        </p:nvGraphicFramePr>
        <p:xfrm>
          <a:off x="439861" y="674803"/>
          <a:ext cx="648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11505"/>
              </p:ext>
            </p:extLst>
          </p:nvPr>
        </p:nvGraphicFramePr>
        <p:xfrm>
          <a:off x="2932929" y="2529354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880770"/>
              </p:ext>
            </p:extLst>
          </p:nvPr>
        </p:nvGraphicFramePr>
        <p:xfrm>
          <a:off x="3807175" y="2108183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824940"/>
              </p:ext>
            </p:extLst>
          </p:nvPr>
        </p:nvGraphicFramePr>
        <p:xfrm>
          <a:off x="4786218" y="2529354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345589"/>
              </p:ext>
            </p:extLst>
          </p:nvPr>
        </p:nvGraphicFramePr>
        <p:xfrm>
          <a:off x="5660464" y="2529354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60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3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3508" y="90028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Si j’avance de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sept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graduations, j’avance de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902275"/>
            <a:ext cx="8640000" cy="1053451"/>
          </a:xfrm>
          <a:prstGeom prst="rect">
            <a:avLst/>
          </a:prstGeom>
        </p:spPr>
      </p:pic>
      <p:cxnSp>
        <p:nvCxnSpPr>
          <p:cNvPr id="4" name="Connecteur droit avec flèche 3"/>
          <p:cNvCxnSpPr/>
          <p:nvPr/>
        </p:nvCxnSpPr>
        <p:spPr>
          <a:xfrm>
            <a:off x="395535" y="4077072"/>
            <a:ext cx="648000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764355"/>
              </p:ext>
            </p:extLst>
          </p:nvPr>
        </p:nvGraphicFramePr>
        <p:xfrm>
          <a:off x="1079640" y="2529354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160335"/>
              </p:ext>
            </p:extLst>
          </p:nvPr>
        </p:nvGraphicFramePr>
        <p:xfrm>
          <a:off x="2015744" y="2531169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431975"/>
              </p:ext>
            </p:extLst>
          </p:nvPr>
        </p:nvGraphicFramePr>
        <p:xfrm>
          <a:off x="439861" y="674803"/>
          <a:ext cx="648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987307"/>
              </p:ext>
            </p:extLst>
          </p:nvPr>
        </p:nvGraphicFramePr>
        <p:xfrm>
          <a:off x="2932929" y="2529354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484"/>
              </p:ext>
            </p:extLst>
          </p:nvPr>
        </p:nvGraphicFramePr>
        <p:xfrm>
          <a:off x="3807175" y="2108183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383150"/>
              </p:ext>
            </p:extLst>
          </p:nvPr>
        </p:nvGraphicFramePr>
        <p:xfrm>
          <a:off x="4786218" y="2529354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047079"/>
              </p:ext>
            </p:extLst>
          </p:nvPr>
        </p:nvGraphicFramePr>
        <p:xfrm>
          <a:off x="5660464" y="2529354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776051"/>
              </p:ext>
            </p:extLst>
          </p:nvPr>
        </p:nvGraphicFramePr>
        <p:xfrm>
          <a:off x="6595676" y="2528446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88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3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3508" y="90028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Si j’avance de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huit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graduations, j’avance de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902275"/>
            <a:ext cx="8640000" cy="1053451"/>
          </a:xfrm>
          <a:prstGeom prst="rect">
            <a:avLst/>
          </a:prstGeom>
        </p:spPr>
      </p:pic>
      <p:cxnSp>
        <p:nvCxnSpPr>
          <p:cNvPr id="4" name="Connecteur droit avec flèche 3"/>
          <p:cNvCxnSpPr/>
          <p:nvPr/>
        </p:nvCxnSpPr>
        <p:spPr>
          <a:xfrm>
            <a:off x="395535" y="4077072"/>
            <a:ext cx="741600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637377"/>
              </p:ext>
            </p:extLst>
          </p:nvPr>
        </p:nvGraphicFramePr>
        <p:xfrm>
          <a:off x="1079640" y="2529354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900829"/>
              </p:ext>
            </p:extLst>
          </p:nvPr>
        </p:nvGraphicFramePr>
        <p:xfrm>
          <a:off x="2015744" y="2531169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217958"/>
              </p:ext>
            </p:extLst>
          </p:nvPr>
        </p:nvGraphicFramePr>
        <p:xfrm>
          <a:off x="439861" y="674803"/>
          <a:ext cx="648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147205"/>
              </p:ext>
            </p:extLst>
          </p:nvPr>
        </p:nvGraphicFramePr>
        <p:xfrm>
          <a:off x="2932929" y="2529354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616529"/>
              </p:ext>
            </p:extLst>
          </p:nvPr>
        </p:nvGraphicFramePr>
        <p:xfrm>
          <a:off x="3807175" y="2108183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833943"/>
              </p:ext>
            </p:extLst>
          </p:nvPr>
        </p:nvGraphicFramePr>
        <p:xfrm>
          <a:off x="4786218" y="2529354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113712"/>
              </p:ext>
            </p:extLst>
          </p:nvPr>
        </p:nvGraphicFramePr>
        <p:xfrm>
          <a:off x="5660464" y="2529354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072851"/>
              </p:ext>
            </p:extLst>
          </p:nvPr>
        </p:nvGraphicFramePr>
        <p:xfrm>
          <a:off x="6595676" y="2528446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086251"/>
              </p:ext>
            </p:extLst>
          </p:nvPr>
        </p:nvGraphicFramePr>
        <p:xfrm>
          <a:off x="7551700" y="2061875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44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3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7504" y="116632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Prenons un autre exemple.</a:t>
            </a:r>
          </a:p>
        </p:txBody>
      </p:sp>
    </p:spTree>
    <p:extLst>
      <p:ext uri="{BB962C8B-B14F-4D97-AF65-F5344CB8AC3E}">
        <p14:creationId xmlns:p14="http://schemas.microsoft.com/office/powerpoint/2010/main" val="3548866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116195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Voici une autre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droite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643188"/>
            <a:ext cx="8991600" cy="157162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643188"/>
            <a:ext cx="8991600" cy="1571625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79512" y="683440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Plaçons des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nombres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643188"/>
            <a:ext cx="8991600" cy="1571625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79512" y="1273115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Graduons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-la.</a:t>
            </a:r>
          </a:p>
        </p:txBody>
      </p:sp>
    </p:spTree>
    <p:extLst>
      <p:ext uri="{BB962C8B-B14F-4D97-AF65-F5344CB8AC3E}">
        <p14:creationId xmlns:p14="http://schemas.microsoft.com/office/powerpoint/2010/main" val="343270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7" grpId="0"/>
      <p:bldP spid="7" grpId="1"/>
      <p:bldP spid="9" grpId="0"/>
      <p:bldP spid="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79512" y="116195"/>
            <a:ext cx="88569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Aujourd’hui, nous allons travailler sur les fractions en les plaçant sur une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droite graduée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79512" y="1340768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Prenons un exemple.</a:t>
            </a:r>
          </a:p>
        </p:txBody>
      </p:sp>
    </p:spTree>
    <p:extLst>
      <p:ext uri="{BB962C8B-B14F-4D97-AF65-F5344CB8AC3E}">
        <p14:creationId xmlns:p14="http://schemas.microsoft.com/office/powerpoint/2010/main" val="104725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79512" y="116195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Sur cette droite, chaque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unité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est divisée en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643188"/>
            <a:ext cx="8991600" cy="1571625"/>
          </a:xfrm>
          <a:prstGeom prst="rect">
            <a:avLst/>
          </a:prstGeom>
        </p:spPr>
      </p:pic>
      <p:sp>
        <p:nvSpPr>
          <p:cNvPr id="5" name="Parenthèse ouvrante 4"/>
          <p:cNvSpPr/>
          <p:nvPr/>
        </p:nvSpPr>
        <p:spPr>
          <a:xfrm rot="16200000">
            <a:off x="1723110" y="2698041"/>
            <a:ext cx="504000" cy="3033544"/>
          </a:xfrm>
          <a:prstGeom prst="leftBracket">
            <a:avLst>
              <a:gd name="adj" fmla="val 180193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 flipH="1">
            <a:off x="1723081" y="4475760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u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43508" y="700970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3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parties.</a:t>
            </a:r>
          </a:p>
        </p:txBody>
      </p:sp>
    </p:spTree>
    <p:extLst>
      <p:ext uri="{BB962C8B-B14F-4D97-AF65-F5344CB8AC3E}">
        <p14:creationId xmlns:p14="http://schemas.microsoft.com/office/powerpoint/2010/main" val="332102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 animBg="1"/>
      <p:bldP spid="5" grpId="1" animBg="1"/>
      <p:bldP spid="6" grpId="0"/>
      <p:bldP spid="6" grpId="1"/>
      <p:bldP spid="7" grpId="0"/>
      <p:bldP spid="7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116195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Chaque partie correspond donc à 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643188"/>
            <a:ext cx="8991600" cy="1571625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259560" y="952284"/>
            <a:ext cx="2160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de l’unité.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996632"/>
              </p:ext>
            </p:extLst>
          </p:nvPr>
        </p:nvGraphicFramePr>
        <p:xfrm>
          <a:off x="395536" y="700970"/>
          <a:ext cx="648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58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116195"/>
            <a:ext cx="88569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Nous pouvons donc écrire les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fractions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sur les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graduations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643188"/>
            <a:ext cx="8991600" cy="1571625"/>
          </a:xfrm>
          <a:prstGeom prst="rect">
            <a:avLst/>
          </a:prstGeom>
        </p:spPr>
      </p:pic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947157"/>
              </p:ext>
            </p:extLst>
          </p:nvPr>
        </p:nvGraphicFramePr>
        <p:xfrm>
          <a:off x="1187624" y="2514600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410022"/>
              </p:ext>
            </p:extLst>
          </p:nvPr>
        </p:nvGraphicFramePr>
        <p:xfrm>
          <a:off x="2195736" y="2514600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415837"/>
              </p:ext>
            </p:extLst>
          </p:nvPr>
        </p:nvGraphicFramePr>
        <p:xfrm>
          <a:off x="3275856" y="2069808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495542"/>
              </p:ext>
            </p:extLst>
          </p:nvPr>
        </p:nvGraphicFramePr>
        <p:xfrm>
          <a:off x="4320000" y="2514600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158594"/>
              </p:ext>
            </p:extLst>
          </p:nvPr>
        </p:nvGraphicFramePr>
        <p:xfrm>
          <a:off x="5347193" y="2527008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75310"/>
              </p:ext>
            </p:extLst>
          </p:nvPr>
        </p:nvGraphicFramePr>
        <p:xfrm>
          <a:off x="6422450" y="2069808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937005"/>
              </p:ext>
            </p:extLst>
          </p:nvPr>
        </p:nvGraphicFramePr>
        <p:xfrm>
          <a:off x="7435425" y="2527008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406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7504" y="116632"/>
            <a:ext cx="88569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Prenons un dernier exemple pour vérifier que tout est bien compris.</a:t>
            </a:r>
          </a:p>
        </p:txBody>
      </p:sp>
    </p:spTree>
    <p:extLst>
      <p:ext uri="{BB962C8B-B14F-4D97-AF65-F5344CB8AC3E}">
        <p14:creationId xmlns:p14="http://schemas.microsoft.com/office/powerpoint/2010/main" val="296391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2000" y="2994587"/>
            <a:ext cx="8640000" cy="86882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07504" y="116632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Sur cette droite, quelqu’un peut-il placer ?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641480"/>
              </p:ext>
            </p:extLst>
          </p:nvPr>
        </p:nvGraphicFramePr>
        <p:xfrm>
          <a:off x="4248000" y="666214"/>
          <a:ext cx="648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818501"/>
              </p:ext>
            </p:extLst>
          </p:nvPr>
        </p:nvGraphicFramePr>
        <p:xfrm>
          <a:off x="2267744" y="2537387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40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2000" y="2994587"/>
            <a:ext cx="8640000" cy="86882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07504" y="116632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Sur cette droite, quelqu’un peut-il placer ?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716669"/>
              </p:ext>
            </p:extLst>
          </p:nvPr>
        </p:nvGraphicFramePr>
        <p:xfrm>
          <a:off x="4248000" y="666214"/>
          <a:ext cx="648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537125"/>
              </p:ext>
            </p:extLst>
          </p:nvPr>
        </p:nvGraphicFramePr>
        <p:xfrm>
          <a:off x="2267744" y="2537387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161334"/>
              </p:ext>
            </p:extLst>
          </p:nvPr>
        </p:nvGraphicFramePr>
        <p:xfrm>
          <a:off x="5724128" y="2541207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951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2000" y="2994587"/>
            <a:ext cx="8640000" cy="86882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07504" y="116632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Sur cette droite, quelqu’un peut-il placer ?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046980"/>
              </p:ext>
            </p:extLst>
          </p:nvPr>
        </p:nvGraphicFramePr>
        <p:xfrm>
          <a:off x="4248000" y="666214"/>
          <a:ext cx="648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950006"/>
              </p:ext>
            </p:extLst>
          </p:nvPr>
        </p:nvGraphicFramePr>
        <p:xfrm>
          <a:off x="2267744" y="2537387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49649"/>
              </p:ext>
            </p:extLst>
          </p:nvPr>
        </p:nvGraphicFramePr>
        <p:xfrm>
          <a:off x="5724128" y="2541207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361289"/>
              </p:ext>
            </p:extLst>
          </p:nvPr>
        </p:nvGraphicFramePr>
        <p:xfrm>
          <a:off x="7164288" y="2084007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705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2000" y="2994587"/>
            <a:ext cx="8640000" cy="86882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07504" y="116632"/>
            <a:ext cx="88569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Quelqu’un peut-il dire à quelle fraction correspond cette graduation ?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332054"/>
              </p:ext>
            </p:extLst>
          </p:nvPr>
        </p:nvGraphicFramePr>
        <p:xfrm>
          <a:off x="4248000" y="1068110"/>
          <a:ext cx="648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848926"/>
              </p:ext>
            </p:extLst>
          </p:nvPr>
        </p:nvGraphicFramePr>
        <p:xfrm>
          <a:off x="2267744" y="2537387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336666"/>
              </p:ext>
            </p:extLst>
          </p:nvPr>
        </p:nvGraphicFramePr>
        <p:xfrm>
          <a:off x="5724128" y="2541207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651920"/>
              </p:ext>
            </p:extLst>
          </p:nvPr>
        </p:nvGraphicFramePr>
        <p:xfrm>
          <a:off x="7164288" y="2084007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cxnSp>
        <p:nvCxnSpPr>
          <p:cNvPr id="9" name="Connecteur droit avec flèche 8"/>
          <p:cNvCxnSpPr/>
          <p:nvPr/>
        </p:nvCxnSpPr>
        <p:spPr>
          <a:xfrm flipV="1">
            <a:off x="4574096" y="3789040"/>
            <a:ext cx="0" cy="8640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69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2000" y="2994587"/>
            <a:ext cx="8640000" cy="86882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07504" y="116632"/>
            <a:ext cx="88569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Quelqu’un peut-il dire à quelle fraction correspond cette graduation ?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068978"/>
              </p:ext>
            </p:extLst>
          </p:nvPr>
        </p:nvGraphicFramePr>
        <p:xfrm>
          <a:off x="4248000" y="1068110"/>
          <a:ext cx="648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239122"/>
              </p:ext>
            </p:extLst>
          </p:nvPr>
        </p:nvGraphicFramePr>
        <p:xfrm>
          <a:off x="2267744" y="2537387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104994"/>
              </p:ext>
            </p:extLst>
          </p:nvPr>
        </p:nvGraphicFramePr>
        <p:xfrm>
          <a:off x="5724128" y="2541207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766853"/>
              </p:ext>
            </p:extLst>
          </p:nvPr>
        </p:nvGraphicFramePr>
        <p:xfrm>
          <a:off x="7164288" y="2084007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cxnSp>
        <p:nvCxnSpPr>
          <p:cNvPr id="8" name="Connecteur droit avec flèche 7"/>
          <p:cNvCxnSpPr/>
          <p:nvPr/>
        </p:nvCxnSpPr>
        <p:spPr>
          <a:xfrm flipV="1">
            <a:off x="1835696" y="3863414"/>
            <a:ext cx="0" cy="8640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19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2000" y="2994587"/>
            <a:ext cx="8640000" cy="86882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07504" y="116632"/>
            <a:ext cx="88569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Quelqu’un peut-il dire à quelle fraction correspond cette graduation ?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566880"/>
              </p:ext>
            </p:extLst>
          </p:nvPr>
        </p:nvGraphicFramePr>
        <p:xfrm>
          <a:off x="4248000" y="1068110"/>
          <a:ext cx="648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848674"/>
              </p:ext>
            </p:extLst>
          </p:nvPr>
        </p:nvGraphicFramePr>
        <p:xfrm>
          <a:off x="2267744" y="2537387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166706"/>
              </p:ext>
            </p:extLst>
          </p:nvPr>
        </p:nvGraphicFramePr>
        <p:xfrm>
          <a:off x="5724128" y="2541207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52244"/>
              </p:ext>
            </p:extLst>
          </p:nvPr>
        </p:nvGraphicFramePr>
        <p:xfrm>
          <a:off x="7164288" y="2084007"/>
          <a:ext cx="50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cxnSp>
        <p:nvCxnSpPr>
          <p:cNvPr id="8" name="Connecteur droit avec flèche 7"/>
          <p:cNvCxnSpPr/>
          <p:nvPr/>
        </p:nvCxnSpPr>
        <p:spPr>
          <a:xfrm flipV="1">
            <a:off x="8028384" y="3863414"/>
            <a:ext cx="0" cy="8640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842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116195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Voici une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droite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902275"/>
            <a:ext cx="8640000" cy="1053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36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7504" y="116632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Maiandra GD" panose="020E0502030308020204" pitchFamily="34" charset="0"/>
              </a:rPr>
              <a:t>Maintenant que vous avez tout compris,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07504" y="701407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Maiandra GD" panose="020E0502030308020204" pitchFamily="34" charset="0"/>
              </a:rPr>
              <a:t>à vous de jouer !</a:t>
            </a:r>
          </a:p>
        </p:txBody>
      </p:sp>
    </p:spTree>
    <p:extLst>
      <p:ext uri="{BB962C8B-B14F-4D97-AF65-F5344CB8AC3E}">
        <p14:creationId xmlns:p14="http://schemas.microsoft.com/office/powerpoint/2010/main" val="411014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116195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Plaçons quelques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nombres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902275"/>
            <a:ext cx="8640000" cy="1053451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902275"/>
            <a:ext cx="8640000" cy="1053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45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79512" y="116195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Sur cette droite,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une unité 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correspond à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902275"/>
            <a:ext cx="8640000" cy="1053451"/>
          </a:xfrm>
          <a:prstGeom prst="rect">
            <a:avLst/>
          </a:prstGeom>
        </p:spPr>
      </p:pic>
      <p:sp>
        <p:nvSpPr>
          <p:cNvPr id="5" name="Parenthèse ouvrante 4"/>
          <p:cNvSpPr/>
          <p:nvPr/>
        </p:nvSpPr>
        <p:spPr>
          <a:xfrm rot="16200000">
            <a:off x="1997537" y="2547136"/>
            <a:ext cx="504000" cy="3708000"/>
          </a:xfrm>
          <a:prstGeom prst="leftBracket">
            <a:avLst>
              <a:gd name="adj" fmla="val 180193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79512" y="672432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l’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espace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entre deux nombres.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033306" y="4653136"/>
            <a:ext cx="4324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297337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 animBg="1"/>
      <p:bldP spid="6" grpId="0"/>
      <p:bldP spid="6" grpId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116195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Maintenant, nous allons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graduer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la droite.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902275"/>
            <a:ext cx="8640000" cy="1053451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902275"/>
            <a:ext cx="8640000" cy="1053451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2033306" y="4653136"/>
            <a:ext cx="4324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u</a:t>
            </a:r>
          </a:p>
        </p:txBody>
      </p:sp>
      <p:sp>
        <p:nvSpPr>
          <p:cNvPr id="8" name="Parenthèse ouvrante 7"/>
          <p:cNvSpPr/>
          <p:nvPr/>
        </p:nvSpPr>
        <p:spPr>
          <a:xfrm rot="16200000">
            <a:off x="1997537" y="2547136"/>
            <a:ext cx="504000" cy="3708000"/>
          </a:xfrm>
          <a:prstGeom prst="leftBracket">
            <a:avLst>
              <a:gd name="adj" fmla="val 180193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49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116195"/>
            <a:ext cx="88569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Avec cette graduation, chaque unité est partagée en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902275"/>
            <a:ext cx="8640000" cy="1053451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902275"/>
            <a:ext cx="8640000" cy="105345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033306" y="4653136"/>
            <a:ext cx="4324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u</a:t>
            </a:r>
          </a:p>
        </p:txBody>
      </p:sp>
      <p:sp>
        <p:nvSpPr>
          <p:cNvPr id="6" name="Parenthèse ouvrante 5"/>
          <p:cNvSpPr/>
          <p:nvPr/>
        </p:nvSpPr>
        <p:spPr>
          <a:xfrm rot="16200000">
            <a:off x="1997537" y="2547136"/>
            <a:ext cx="504000" cy="3708000"/>
          </a:xfrm>
          <a:prstGeom prst="leftBracket">
            <a:avLst>
              <a:gd name="adj" fmla="val 180193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Parenthèse ouvrante 7"/>
          <p:cNvSpPr/>
          <p:nvPr/>
        </p:nvSpPr>
        <p:spPr>
          <a:xfrm rot="5400000">
            <a:off x="1625082" y="2832535"/>
            <a:ext cx="324065" cy="927719"/>
          </a:xfrm>
          <a:prstGeom prst="leftBracket">
            <a:avLst>
              <a:gd name="adj" fmla="val 92036"/>
            </a:avLst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Parenthèse ouvrante 8"/>
          <p:cNvSpPr/>
          <p:nvPr/>
        </p:nvSpPr>
        <p:spPr>
          <a:xfrm rot="5400000">
            <a:off x="697363" y="2853058"/>
            <a:ext cx="324065" cy="927719"/>
          </a:xfrm>
          <a:prstGeom prst="leftBracket">
            <a:avLst>
              <a:gd name="adj" fmla="val 92036"/>
            </a:avLst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Parenthèse ouvrante 9"/>
          <p:cNvSpPr/>
          <p:nvPr/>
        </p:nvSpPr>
        <p:spPr>
          <a:xfrm rot="5400000">
            <a:off x="3477645" y="2808213"/>
            <a:ext cx="324065" cy="927719"/>
          </a:xfrm>
          <a:prstGeom prst="leftBracket">
            <a:avLst>
              <a:gd name="adj" fmla="val 92036"/>
            </a:avLst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Parenthèse ouvrante 10"/>
          <p:cNvSpPr/>
          <p:nvPr/>
        </p:nvSpPr>
        <p:spPr>
          <a:xfrm rot="5400000">
            <a:off x="2549926" y="2828736"/>
            <a:ext cx="324065" cy="927719"/>
          </a:xfrm>
          <a:prstGeom prst="leftBracket">
            <a:avLst>
              <a:gd name="adj" fmla="val 92036"/>
            </a:avLst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179512" y="608638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   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4 parties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85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8" grpId="0" animBg="1"/>
      <p:bldP spid="9" grpId="0" animBg="1"/>
      <p:bldP spid="10" grpId="0" animBg="1"/>
      <p:bldP spid="11" grpId="0" animBg="1"/>
      <p:bldP spid="12" grpId="0"/>
      <p:bldP spid="1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116195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Chaque partie correspond donc à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902275"/>
            <a:ext cx="8640000" cy="105345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2033306" y="4653136"/>
            <a:ext cx="4324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u</a:t>
            </a:r>
          </a:p>
        </p:txBody>
      </p:sp>
      <p:sp>
        <p:nvSpPr>
          <p:cNvPr id="5" name="Parenthèse ouvrante 4"/>
          <p:cNvSpPr/>
          <p:nvPr/>
        </p:nvSpPr>
        <p:spPr>
          <a:xfrm rot="16200000">
            <a:off x="1997537" y="2547136"/>
            <a:ext cx="504000" cy="3708000"/>
          </a:xfrm>
          <a:prstGeom prst="leftBracket">
            <a:avLst>
              <a:gd name="adj" fmla="val 180193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Parenthèse ouvrante 5"/>
          <p:cNvSpPr/>
          <p:nvPr/>
        </p:nvSpPr>
        <p:spPr>
          <a:xfrm rot="5400000">
            <a:off x="1625082" y="2832535"/>
            <a:ext cx="324065" cy="927719"/>
          </a:xfrm>
          <a:prstGeom prst="leftBracket">
            <a:avLst>
              <a:gd name="adj" fmla="val 92036"/>
            </a:avLst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Parenthèse ouvrante 6"/>
          <p:cNvSpPr/>
          <p:nvPr/>
        </p:nvSpPr>
        <p:spPr>
          <a:xfrm rot="5400000">
            <a:off x="697363" y="2853058"/>
            <a:ext cx="324065" cy="927719"/>
          </a:xfrm>
          <a:prstGeom prst="leftBracket">
            <a:avLst>
              <a:gd name="adj" fmla="val 92036"/>
            </a:avLst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Parenthèse ouvrante 7"/>
          <p:cNvSpPr/>
          <p:nvPr/>
        </p:nvSpPr>
        <p:spPr>
          <a:xfrm rot="5400000">
            <a:off x="3477645" y="2808213"/>
            <a:ext cx="324065" cy="927719"/>
          </a:xfrm>
          <a:prstGeom prst="leftBracket">
            <a:avLst>
              <a:gd name="adj" fmla="val 92036"/>
            </a:avLst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Parenthèse ouvrante 8"/>
          <p:cNvSpPr/>
          <p:nvPr/>
        </p:nvSpPr>
        <p:spPr>
          <a:xfrm rot="5400000">
            <a:off x="2549926" y="2828736"/>
            <a:ext cx="324065" cy="927719"/>
          </a:xfrm>
          <a:prstGeom prst="leftBracket">
            <a:avLst>
              <a:gd name="adj" fmla="val 92036"/>
            </a:avLst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259560" y="952284"/>
            <a:ext cx="2160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de l’unité.</a:t>
            </a: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24328"/>
              </p:ext>
            </p:extLst>
          </p:nvPr>
        </p:nvGraphicFramePr>
        <p:xfrm>
          <a:off x="395536" y="700970"/>
          <a:ext cx="648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732978"/>
              </p:ext>
            </p:extLst>
          </p:nvPr>
        </p:nvGraphicFramePr>
        <p:xfrm>
          <a:off x="535396" y="1996645"/>
          <a:ext cx="648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054619"/>
              </p:ext>
            </p:extLst>
          </p:nvPr>
        </p:nvGraphicFramePr>
        <p:xfrm>
          <a:off x="1452510" y="1986963"/>
          <a:ext cx="648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361232"/>
              </p:ext>
            </p:extLst>
          </p:nvPr>
        </p:nvGraphicFramePr>
        <p:xfrm>
          <a:off x="2384530" y="1976122"/>
          <a:ext cx="648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852258"/>
              </p:ext>
            </p:extLst>
          </p:nvPr>
        </p:nvGraphicFramePr>
        <p:xfrm>
          <a:off x="3309374" y="1972323"/>
          <a:ext cx="648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17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116195"/>
            <a:ext cx="88569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Nous allons à présent pouvoir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écrire les fractions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sur les différentes graduations.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902275"/>
            <a:ext cx="8640000" cy="1053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02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1827</TotalTime>
  <Words>468</Words>
  <Application>Microsoft Office PowerPoint</Application>
  <PresentationFormat>Affichage à l'écran (4:3)</PresentationFormat>
  <Paragraphs>229</Paragraphs>
  <Slides>30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4" baseType="lpstr">
      <vt:lpstr>Calibri</vt:lpstr>
      <vt:lpstr>Maiandra GD</vt:lpstr>
      <vt:lpstr>Arial</vt:lpstr>
      <vt:lpstr>Thème Office</vt:lpstr>
      <vt:lpstr>Les fractions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??? de l’indicatif</dc:title>
  <dc:creator>Maxime Paul</dc:creator>
  <cp:lastModifiedBy>Maxime Paul</cp:lastModifiedBy>
  <cp:revision>142</cp:revision>
  <dcterms:created xsi:type="dcterms:W3CDTF">2013-01-30T16:02:59Z</dcterms:created>
  <dcterms:modified xsi:type="dcterms:W3CDTF">2022-03-06T08:29:26Z</dcterms:modified>
</cp:coreProperties>
</file>