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396" r:id="rId3"/>
    <p:sldId id="397" r:id="rId4"/>
    <p:sldId id="324" r:id="rId5"/>
    <p:sldId id="391" r:id="rId6"/>
    <p:sldId id="392" r:id="rId7"/>
    <p:sldId id="393" r:id="rId8"/>
    <p:sldId id="394" r:id="rId9"/>
    <p:sldId id="345" r:id="rId10"/>
    <p:sldId id="341" r:id="rId11"/>
    <p:sldId id="395" r:id="rId12"/>
    <p:sldId id="32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aiandra GD" panose="020E0502030308020204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 varScale="1">
        <p:scale>
          <a:sx n="100" d="100"/>
          <a:sy n="100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24/02/2021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L’électricité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– </a:t>
            </a:r>
            <a:r>
              <a:rPr lang="fr-FR" i="1" dirty="0"/>
              <a:t>Sciences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2941" y="4707081"/>
            <a:ext cx="839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Comment installer plusieurs ampoules dans un circuit ? (2)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un même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circuit électrique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je peux mettre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plusieurs ampoules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158FB8-0A43-4604-850C-0DE07F85219D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y a plusieurs façons de faire.</a:t>
            </a:r>
          </a:p>
        </p:txBody>
      </p:sp>
    </p:spTree>
    <p:extLst>
      <p:ext uri="{BB962C8B-B14F-4D97-AF65-F5344CB8AC3E}">
        <p14:creationId xmlns:p14="http://schemas.microsoft.com/office/powerpoint/2010/main" val="24514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un circuit 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dérivation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j’installe les ampoules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sur différentes branches du circuit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F7B7F7C-4C45-47B1-B674-0D7242463C3D}"/>
              </a:ext>
            </a:extLst>
          </p:cNvPr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un circuit en dérivation, si une ampoule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grille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le circuit reste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fermé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les autres ampoules continuent donc de fonctionner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BF070F-A037-4108-8693-91C99C90B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19257" r="46850" b="16232"/>
          <a:stretch/>
        </p:blipFill>
        <p:spPr>
          <a:xfrm>
            <a:off x="2255689" y="1808820"/>
            <a:ext cx="463262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3B4454-178D-47A9-8B9D-EBF4C3429B07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Vous êtes à présent incollables sur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électricité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circuits électriques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04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un même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circuit électrique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je peux mettre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plusieurs ampoules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Souvenons-nous...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158FB8-0A43-4604-850C-0DE07F85219D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y a plusieurs façons de faire.</a:t>
            </a:r>
          </a:p>
        </p:txBody>
      </p:sp>
    </p:spTree>
    <p:extLst>
      <p:ext uri="{BB962C8B-B14F-4D97-AF65-F5344CB8AC3E}">
        <p14:creationId xmlns:p14="http://schemas.microsoft.com/office/powerpoint/2010/main" val="23637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Souvenons-nous...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C6DC09F-1673-438F-851B-9319717C4FF0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un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circuit en série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j’installe les ampoules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les unes à la suite des autres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dans mon circuit.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E63038B-0920-4FD5-B5CC-10FD76CF21E9}"/>
              </a:ext>
            </a:extLst>
          </p:cNvPr>
          <p:cNvGrpSpPr>
            <a:grpSpLocks noChangeAspect="1"/>
          </p:cNvGrpSpPr>
          <p:nvPr/>
        </p:nvGrpSpPr>
        <p:grpSpPr>
          <a:xfrm>
            <a:off x="3145692" y="1690568"/>
            <a:ext cx="2852616" cy="2786450"/>
            <a:chOff x="0" y="0"/>
            <a:chExt cx="3394716" cy="331640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8EF2EB86-A8A1-4E5D-BCA1-8819EBFE600C}"/>
                </a:ext>
              </a:extLst>
            </p:cNvPr>
            <p:cNvGrpSpPr/>
            <p:nvPr/>
          </p:nvGrpSpPr>
          <p:grpSpPr>
            <a:xfrm>
              <a:off x="538543" y="0"/>
              <a:ext cx="2856173" cy="3316407"/>
              <a:chOff x="2221382" y="0"/>
              <a:chExt cx="2856173" cy="3316407"/>
            </a:xfrm>
          </p:grpSpPr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9BBF7D37-E745-4B7E-8D8A-F5B500D9DD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5781" y="1948617"/>
                <a:ext cx="1037590" cy="1367790"/>
                <a:chOff x="4002" y="8891"/>
                <a:chExt cx="2662" cy="293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643CF43-01A8-4914-BBB5-8666C5792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2" y="9511"/>
                  <a:ext cx="2662" cy="231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41" name="AutoShape 226">
                  <a:extLst>
                    <a:ext uri="{FF2B5EF4-FFF2-40B4-BE49-F238E27FC236}">
                      <a16:creationId xmlns:a16="http://schemas.microsoft.com/office/drawing/2014/main" id="{357AA138-0E2C-4DF1-A562-CB7F20FEE5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322" y="8891"/>
                  <a:ext cx="668" cy="62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AutoShape 227">
                  <a:extLst>
                    <a:ext uri="{FF2B5EF4-FFF2-40B4-BE49-F238E27FC236}">
                      <a16:creationId xmlns:a16="http://schemas.microsoft.com/office/drawing/2014/main" id="{4F077719-5710-4C3A-886C-D2EDF616922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860" y="9193"/>
                  <a:ext cx="406" cy="31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B47494F2-C42F-43D9-9369-DFF39C003F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1382" y="0"/>
                <a:ext cx="419735" cy="752475"/>
                <a:chOff x="4858" y="2519"/>
                <a:chExt cx="1187" cy="1875"/>
              </a:xfrm>
            </p:grpSpPr>
            <p:sp>
              <p:nvSpPr>
                <p:cNvPr id="37" name="Oval 233">
                  <a:extLst>
                    <a:ext uri="{FF2B5EF4-FFF2-40B4-BE49-F238E27FC236}">
                      <a16:creationId xmlns:a16="http://schemas.microsoft.com/office/drawing/2014/main" id="{C75AFBB2-C476-43AD-82AA-BB53BCB80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8" y="2519"/>
                  <a:ext cx="1187" cy="118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8" name="Oval 234">
                  <a:extLst>
                    <a:ext uri="{FF2B5EF4-FFF2-40B4-BE49-F238E27FC236}">
                      <a16:creationId xmlns:a16="http://schemas.microsoft.com/office/drawing/2014/main" id="{877FA069-2995-4027-912F-8A0EB54FC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3" y="4203"/>
                  <a:ext cx="509" cy="1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E039428-ED2A-460A-87B6-129E42C99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9" y="3600"/>
                  <a:ext cx="679" cy="69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FC20AEE9-B798-466F-AB6D-65554497E4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873314">
                <a:off x="4491450" y="863591"/>
                <a:ext cx="419735" cy="752475"/>
                <a:chOff x="4858" y="2519"/>
                <a:chExt cx="1187" cy="1875"/>
              </a:xfrm>
            </p:grpSpPr>
            <p:sp>
              <p:nvSpPr>
                <p:cNvPr id="34" name="Oval 237">
                  <a:extLst>
                    <a:ext uri="{FF2B5EF4-FFF2-40B4-BE49-F238E27FC236}">
                      <a16:creationId xmlns:a16="http://schemas.microsoft.com/office/drawing/2014/main" id="{5256CAF8-8033-4040-97BC-883F7F3EB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8" y="2519"/>
                  <a:ext cx="1187" cy="118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5" name="Oval 238">
                  <a:extLst>
                    <a:ext uri="{FF2B5EF4-FFF2-40B4-BE49-F238E27FC236}">
                      <a16:creationId xmlns:a16="http://schemas.microsoft.com/office/drawing/2014/main" id="{52599657-CF90-43DB-82FA-A52540810C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3" y="4203"/>
                  <a:ext cx="509" cy="1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F0BCE60-C656-446E-945E-EC4105913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9" y="3600"/>
                  <a:ext cx="679" cy="69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7550A340-115D-44C9-B823-03DB5E66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165" y="710647"/>
                <a:ext cx="2211070" cy="436880"/>
              </a:xfrm>
              <a:custGeom>
                <a:avLst/>
                <a:gdLst>
                  <a:gd name="T0" fmla="*/ 13 w 3482"/>
                  <a:gd name="T1" fmla="*/ 0 h 688"/>
                  <a:gd name="T2" fmla="*/ 125 w 3482"/>
                  <a:gd name="T3" fmla="*/ 273 h 688"/>
                  <a:gd name="T4" fmla="*/ 762 w 3482"/>
                  <a:gd name="T5" fmla="*/ 467 h 688"/>
                  <a:gd name="T6" fmla="*/ 1403 w 3482"/>
                  <a:gd name="T7" fmla="*/ 273 h 688"/>
                  <a:gd name="T8" fmla="*/ 2191 w 3482"/>
                  <a:gd name="T9" fmla="*/ 61 h 688"/>
                  <a:gd name="T10" fmla="*/ 2809 w 3482"/>
                  <a:gd name="T11" fmla="*/ 61 h 688"/>
                  <a:gd name="T12" fmla="*/ 3397 w 3482"/>
                  <a:gd name="T13" fmla="*/ 273 h 688"/>
                  <a:gd name="T14" fmla="*/ 3317 w 3482"/>
                  <a:gd name="T15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82" h="688">
                    <a:moveTo>
                      <a:pt x="13" y="0"/>
                    </a:moveTo>
                    <a:cubicBezTo>
                      <a:pt x="6" y="97"/>
                      <a:pt x="0" y="195"/>
                      <a:pt x="125" y="273"/>
                    </a:cubicBezTo>
                    <a:cubicBezTo>
                      <a:pt x="250" y="351"/>
                      <a:pt x="549" y="467"/>
                      <a:pt x="762" y="467"/>
                    </a:cubicBezTo>
                    <a:cubicBezTo>
                      <a:pt x="975" y="467"/>
                      <a:pt x="1165" y="341"/>
                      <a:pt x="1403" y="273"/>
                    </a:cubicBezTo>
                    <a:cubicBezTo>
                      <a:pt x="1641" y="205"/>
                      <a:pt x="1957" y="96"/>
                      <a:pt x="2191" y="61"/>
                    </a:cubicBezTo>
                    <a:cubicBezTo>
                      <a:pt x="2425" y="26"/>
                      <a:pt x="2608" y="26"/>
                      <a:pt x="2809" y="61"/>
                    </a:cubicBezTo>
                    <a:cubicBezTo>
                      <a:pt x="3010" y="96"/>
                      <a:pt x="3312" y="168"/>
                      <a:pt x="3397" y="273"/>
                    </a:cubicBezTo>
                    <a:cubicBezTo>
                      <a:pt x="3482" y="378"/>
                      <a:pt x="3399" y="533"/>
                      <a:pt x="3317" y="688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F0F7412B-A1AC-4851-A12A-19833A9D4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905" y="1284754"/>
                <a:ext cx="1274445" cy="869315"/>
              </a:xfrm>
              <a:custGeom>
                <a:avLst/>
                <a:gdLst>
                  <a:gd name="T0" fmla="*/ 2007 w 2007"/>
                  <a:gd name="T1" fmla="*/ 0 h 1369"/>
                  <a:gd name="T2" fmla="*/ 1673 w 2007"/>
                  <a:gd name="T3" fmla="*/ 167 h 1369"/>
                  <a:gd name="T4" fmla="*/ 1090 w 2007"/>
                  <a:gd name="T5" fmla="*/ 762 h 1369"/>
                  <a:gd name="T6" fmla="*/ 1023 w 2007"/>
                  <a:gd name="T7" fmla="*/ 1120 h 1369"/>
                  <a:gd name="T8" fmla="*/ 690 w 2007"/>
                  <a:gd name="T9" fmla="*/ 1268 h 1369"/>
                  <a:gd name="T10" fmla="*/ 0 w 2007"/>
                  <a:gd name="T11" fmla="*/ 1369 h 1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7" h="1369">
                    <a:moveTo>
                      <a:pt x="2007" y="0"/>
                    </a:moveTo>
                    <a:cubicBezTo>
                      <a:pt x="1916" y="20"/>
                      <a:pt x="1826" y="40"/>
                      <a:pt x="1673" y="167"/>
                    </a:cubicBezTo>
                    <a:cubicBezTo>
                      <a:pt x="1520" y="294"/>
                      <a:pt x="1198" y="603"/>
                      <a:pt x="1090" y="762"/>
                    </a:cubicBezTo>
                    <a:cubicBezTo>
                      <a:pt x="982" y="921"/>
                      <a:pt x="1090" y="1036"/>
                      <a:pt x="1023" y="1120"/>
                    </a:cubicBezTo>
                    <a:cubicBezTo>
                      <a:pt x="956" y="1204"/>
                      <a:pt x="860" y="1227"/>
                      <a:pt x="690" y="1268"/>
                    </a:cubicBezTo>
                    <a:cubicBezTo>
                      <a:pt x="520" y="1309"/>
                      <a:pt x="260" y="1339"/>
                      <a:pt x="0" y="136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18BBB874-5BFC-4C55-8758-0260245E4943}"/>
                </a:ext>
              </a:extLst>
            </p:cNvPr>
            <p:cNvSpPr/>
            <p:nvPr/>
          </p:nvSpPr>
          <p:spPr>
            <a:xfrm>
              <a:off x="0" y="566592"/>
              <a:ext cx="848880" cy="1509040"/>
            </a:xfrm>
            <a:custGeom>
              <a:avLst/>
              <a:gdLst>
                <a:gd name="connsiteX0" fmla="*/ 848880 w 848880"/>
                <a:gd name="connsiteY0" fmla="*/ 1509040 h 1509040"/>
                <a:gd name="connsiteX1" fmla="*/ 1797 w 848880"/>
                <a:gd name="connsiteY1" fmla="*/ 830252 h 1509040"/>
                <a:gd name="connsiteX2" fmla="*/ 669365 w 848880"/>
                <a:gd name="connsiteY2" fmla="*/ 0 h 15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880" h="1509040">
                  <a:moveTo>
                    <a:pt x="848880" y="1509040"/>
                  </a:moveTo>
                  <a:cubicBezTo>
                    <a:pt x="440298" y="1295399"/>
                    <a:pt x="31716" y="1081759"/>
                    <a:pt x="1797" y="830252"/>
                  </a:cubicBezTo>
                  <a:cubicBezTo>
                    <a:pt x="-28122" y="578745"/>
                    <a:pt x="320621" y="289372"/>
                    <a:pt x="669365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052BD3CB-5337-4737-992F-5CFC28DAD974}"/>
              </a:ext>
            </a:extLst>
          </p:cNvPr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Si une des ampoules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grille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(ou si elle manque), le circuit 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ouvert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les autres ampoules ne fonctionnent plus non plus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4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5" grpId="1"/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6D681ED-A9E3-42FE-B57C-80DC387D3EB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aujourd’hui relever un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nouveau défi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77616C-4D4D-4285-8A5E-D92DD85AFDB4}"/>
              </a:ext>
            </a:extLst>
          </p:cNvPr>
          <p:cNvSpPr txBox="1"/>
          <p:nvPr/>
        </p:nvSpPr>
        <p:spPr>
          <a:xfrm>
            <a:off x="0" y="5847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Alors êtes-vous prêts ?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98C495-6485-4AD2-892C-DB2AB3EA20E4}"/>
              </a:ext>
            </a:extLst>
          </p:cNvPr>
          <p:cNvSpPr txBox="1"/>
          <p:nvPr/>
        </p:nvSpPr>
        <p:spPr>
          <a:xfrm>
            <a:off x="0" y="11710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C’est parti !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6D10023-B1E4-4EF9-9B36-BB554E674F83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essayer d’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installer deux ampoules dans un circuit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AF1C8A-D30A-4AA2-BF46-604C73B59580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 nous le savons, il y a donc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 façons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d’installer deux ampoules dans un circuit.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A267FEE4-4416-42CB-821F-FC325BB1FC5C}"/>
              </a:ext>
            </a:extLst>
          </p:cNvPr>
          <p:cNvGrpSpPr>
            <a:grpSpLocks/>
          </p:cNvGrpSpPr>
          <p:nvPr/>
        </p:nvGrpSpPr>
        <p:grpSpPr bwMode="auto">
          <a:xfrm>
            <a:off x="5364088" y="2930689"/>
            <a:ext cx="3569335" cy="3697605"/>
            <a:chOff x="3230" y="7921"/>
            <a:chExt cx="5621" cy="5823"/>
          </a:xfrm>
        </p:grpSpPr>
        <p:grpSp>
          <p:nvGrpSpPr>
            <p:cNvPr id="49" name="Group 257">
              <a:extLst>
                <a:ext uri="{FF2B5EF4-FFF2-40B4-BE49-F238E27FC236}">
                  <a16:creationId xmlns:a16="http://schemas.microsoft.com/office/drawing/2014/main" id="{F5A0D444-FB82-4E31-AE16-CC89E5236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1" y="11590"/>
              <a:ext cx="1634" cy="2154"/>
              <a:chOff x="4002" y="8891"/>
              <a:chExt cx="2662" cy="293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31B2BF0-68AE-4866-94E0-7D4B77C7E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2" y="9511"/>
                <a:ext cx="2662" cy="231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82" name="AutoShape 259">
                <a:extLst>
                  <a:ext uri="{FF2B5EF4-FFF2-40B4-BE49-F238E27FC236}">
                    <a16:creationId xmlns:a16="http://schemas.microsoft.com/office/drawing/2014/main" id="{C56539DE-15C6-4EF4-AF28-5515C1AE2B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22" y="8891"/>
                <a:ext cx="668" cy="6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AutoShape 260">
                <a:extLst>
                  <a:ext uri="{FF2B5EF4-FFF2-40B4-BE49-F238E27FC236}">
                    <a16:creationId xmlns:a16="http://schemas.microsoft.com/office/drawing/2014/main" id="{E2EC4037-DC5D-4AA4-B7E0-2F1321830D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0" y="9193"/>
                <a:ext cx="406" cy="31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" name="Group 261">
              <a:extLst>
                <a:ext uri="{FF2B5EF4-FFF2-40B4-BE49-F238E27FC236}">
                  <a16:creationId xmlns:a16="http://schemas.microsoft.com/office/drawing/2014/main" id="{DE7739E8-C891-4104-9B5D-B71CB864C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1" y="9812"/>
              <a:ext cx="661" cy="1185"/>
              <a:chOff x="4858" y="2519"/>
              <a:chExt cx="1187" cy="1875"/>
            </a:xfrm>
          </p:grpSpPr>
          <p:sp>
            <p:nvSpPr>
              <p:cNvPr id="78" name="Oval 262">
                <a:extLst>
                  <a:ext uri="{FF2B5EF4-FFF2-40B4-BE49-F238E27FC236}">
                    <a16:creationId xmlns:a16="http://schemas.microsoft.com/office/drawing/2014/main" id="{9E5B52E6-08E8-487F-BDAD-AF9CB70D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2519"/>
                <a:ext cx="1187" cy="118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9" name="Oval 263">
                <a:extLst>
                  <a:ext uri="{FF2B5EF4-FFF2-40B4-BE49-F238E27FC236}">
                    <a16:creationId xmlns:a16="http://schemas.microsoft.com/office/drawing/2014/main" id="{92E82CBD-BB10-4B6E-94E3-D788F097C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4203"/>
                <a:ext cx="509" cy="1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DDF472-211D-47E3-BAC7-1073EB38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3600"/>
                <a:ext cx="679" cy="6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grpSp>
          <p:nvGrpSpPr>
            <p:cNvPr id="51" name="Group 265">
              <a:extLst>
                <a:ext uri="{FF2B5EF4-FFF2-40B4-BE49-F238E27FC236}">
                  <a16:creationId xmlns:a16="http://schemas.microsoft.com/office/drawing/2014/main" id="{828DC26E-216C-477C-B4CA-8B9F96610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" y="7921"/>
              <a:ext cx="661" cy="1185"/>
              <a:chOff x="4858" y="2519"/>
              <a:chExt cx="1187" cy="1875"/>
            </a:xfrm>
          </p:grpSpPr>
          <p:sp>
            <p:nvSpPr>
              <p:cNvPr id="75" name="Oval 266">
                <a:extLst>
                  <a:ext uri="{FF2B5EF4-FFF2-40B4-BE49-F238E27FC236}">
                    <a16:creationId xmlns:a16="http://schemas.microsoft.com/office/drawing/2014/main" id="{6B22B086-6B64-4CBE-9F2D-C1933B645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2519"/>
                <a:ext cx="1187" cy="118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6" name="Oval 267">
                <a:extLst>
                  <a:ext uri="{FF2B5EF4-FFF2-40B4-BE49-F238E27FC236}">
                    <a16:creationId xmlns:a16="http://schemas.microsoft.com/office/drawing/2014/main" id="{51C70E8B-B667-47C0-A3B4-79F767667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4203"/>
                <a:ext cx="509" cy="1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38060A-5E04-429C-AE66-BFE188AC4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3600"/>
                <a:ext cx="679" cy="6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52" name="Freeform 269">
              <a:extLst>
                <a:ext uri="{FF2B5EF4-FFF2-40B4-BE49-F238E27FC236}">
                  <a16:creationId xmlns:a16="http://schemas.microsoft.com/office/drawing/2014/main" id="{8D6DA79E-E796-418F-BE3D-A762E095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8350"/>
              <a:ext cx="2320" cy="3462"/>
            </a:xfrm>
            <a:custGeom>
              <a:avLst/>
              <a:gdLst>
                <a:gd name="T0" fmla="*/ 2320 w 2320"/>
                <a:gd name="T1" fmla="*/ 3462 h 3462"/>
                <a:gd name="T2" fmla="*/ 1062 w 2320"/>
                <a:gd name="T3" fmla="*/ 2647 h 3462"/>
                <a:gd name="T4" fmla="*/ 190 w 2320"/>
                <a:gd name="T5" fmla="*/ 1760 h 3462"/>
                <a:gd name="T6" fmla="*/ 10 w 2320"/>
                <a:gd name="T7" fmla="*/ 756 h 3462"/>
                <a:gd name="T8" fmla="*/ 250 w 2320"/>
                <a:gd name="T9" fmla="*/ 110 h 3462"/>
                <a:gd name="T10" fmla="*/ 1062 w 2320"/>
                <a:gd name="T11" fmla="*/ 95 h 3462"/>
                <a:gd name="T12" fmla="*/ 1465 w 2320"/>
                <a:gd name="T13" fmla="*/ 485 h 3462"/>
                <a:gd name="T14" fmla="*/ 2276 w 2320"/>
                <a:gd name="T15" fmla="*/ 425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0" h="3462">
                  <a:moveTo>
                    <a:pt x="2320" y="3462"/>
                  </a:moveTo>
                  <a:cubicBezTo>
                    <a:pt x="1868" y="3196"/>
                    <a:pt x="1417" y="2931"/>
                    <a:pt x="1062" y="2647"/>
                  </a:cubicBezTo>
                  <a:cubicBezTo>
                    <a:pt x="707" y="2363"/>
                    <a:pt x="365" y="2075"/>
                    <a:pt x="190" y="1760"/>
                  </a:cubicBezTo>
                  <a:cubicBezTo>
                    <a:pt x="15" y="1445"/>
                    <a:pt x="0" y="1031"/>
                    <a:pt x="10" y="756"/>
                  </a:cubicBezTo>
                  <a:cubicBezTo>
                    <a:pt x="20" y="481"/>
                    <a:pt x="75" y="220"/>
                    <a:pt x="250" y="110"/>
                  </a:cubicBezTo>
                  <a:cubicBezTo>
                    <a:pt x="425" y="0"/>
                    <a:pt x="860" y="32"/>
                    <a:pt x="1062" y="95"/>
                  </a:cubicBezTo>
                  <a:cubicBezTo>
                    <a:pt x="1264" y="158"/>
                    <a:pt x="1263" y="430"/>
                    <a:pt x="1465" y="485"/>
                  </a:cubicBezTo>
                  <a:cubicBezTo>
                    <a:pt x="1667" y="540"/>
                    <a:pt x="2008" y="293"/>
                    <a:pt x="2276" y="42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3" name="Freeform 270">
              <a:extLst>
                <a:ext uri="{FF2B5EF4-FFF2-40B4-BE49-F238E27FC236}">
                  <a16:creationId xmlns:a16="http://schemas.microsoft.com/office/drawing/2014/main" id="{6A081839-6385-429A-BBFA-E2DB1A868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10480"/>
              <a:ext cx="1919" cy="261"/>
            </a:xfrm>
            <a:custGeom>
              <a:avLst/>
              <a:gdLst>
                <a:gd name="T0" fmla="*/ 0 w 1919"/>
                <a:gd name="T1" fmla="*/ 139 h 261"/>
                <a:gd name="T2" fmla="*/ 440 w 1919"/>
                <a:gd name="T3" fmla="*/ 15 h 261"/>
                <a:gd name="T4" fmla="*/ 1175 w 1919"/>
                <a:gd name="T5" fmla="*/ 227 h 261"/>
                <a:gd name="T6" fmla="*/ 1919 w 1919"/>
                <a:gd name="T7" fmla="*/ 21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9" h="261">
                  <a:moveTo>
                    <a:pt x="0" y="139"/>
                  </a:moveTo>
                  <a:cubicBezTo>
                    <a:pt x="122" y="69"/>
                    <a:pt x="244" y="0"/>
                    <a:pt x="440" y="15"/>
                  </a:cubicBezTo>
                  <a:cubicBezTo>
                    <a:pt x="636" y="30"/>
                    <a:pt x="929" y="193"/>
                    <a:pt x="1175" y="227"/>
                  </a:cubicBezTo>
                  <a:cubicBezTo>
                    <a:pt x="1421" y="261"/>
                    <a:pt x="1840" y="146"/>
                    <a:pt x="1919" y="218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4" name="Freeform 271">
              <a:extLst>
                <a:ext uri="{FF2B5EF4-FFF2-40B4-BE49-F238E27FC236}">
                  <a16:creationId xmlns:a16="http://schemas.microsoft.com/office/drawing/2014/main" id="{C823CD81-5DD6-4D02-953F-3D3746D1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8997"/>
              <a:ext cx="3172" cy="2895"/>
            </a:xfrm>
            <a:custGeom>
              <a:avLst/>
              <a:gdLst>
                <a:gd name="T0" fmla="*/ 0 w 3172"/>
                <a:gd name="T1" fmla="*/ 109 h 2895"/>
                <a:gd name="T2" fmla="*/ 1116 w 3172"/>
                <a:gd name="T3" fmla="*/ 109 h 2895"/>
                <a:gd name="T4" fmla="*/ 2127 w 3172"/>
                <a:gd name="T5" fmla="*/ 48 h 2895"/>
                <a:gd name="T6" fmla="*/ 2946 w 3172"/>
                <a:gd name="T7" fmla="*/ 395 h 2895"/>
                <a:gd name="T8" fmla="*/ 2946 w 3172"/>
                <a:gd name="T9" fmla="*/ 1631 h 2895"/>
                <a:gd name="T10" fmla="*/ 1592 w 3172"/>
                <a:gd name="T11" fmla="*/ 2418 h 2895"/>
                <a:gd name="T12" fmla="*/ 677 w 3172"/>
                <a:gd name="T13" fmla="*/ 2895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2" h="2895">
                  <a:moveTo>
                    <a:pt x="0" y="109"/>
                  </a:moveTo>
                  <a:cubicBezTo>
                    <a:pt x="380" y="114"/>
                    <a:pt x="761" y="119"/>
                    <a:pt x="1116" y="109"/>
                  </a:cubicBezTo>
                  <a:cubicBezTo>
                    <a:pt x="1471" y="99"/>
                    <a:pt x="1822" y="0"/>
                    <a:pt x="2127" y="48"/>
                  </a:cubicBezTo>
                  <a:cubicBezTo>
                    <a:pt x="2432" y="96"/>
                    <a:pt x="2809" y="131"/>
                    <a:pt x="2946" y="395"/>
                  </a:cubicBezTo>
                  <a:cubicBezTo>
                    <a:pt x="3083" y="659"/>
                    <a:pt x="3172" y="1294"/>
                    <a:pt x="2946" y="1631"/>
                  </a:cubicBezTo>
                  <a:cubicBezTo>
                    <a:pt x="2720" y="1968"/>
                    <a:pt x="1970" y="2207"/>
                    <a:pt x="1592" y="2418"/>
                  </a:cubicBezTo>
                  <a:cubicBezTo>
                    <a:pt x="1214" y="2629"/>
                    <a:pt x="541" y="2772"/>
                    <a:pt x="677" y="289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C5064270-E4AF-457A-9023-BCD0CE939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" y="10650"/>
              <a:ext cx="2192" cy="473"/>
            </a:xfrm>
            <a:custGeom>
              <a:avLst/>
              <a:gdLst>
                <a:gd name="T0" fmla="*/ 0 w 2192"/>
                <a:gd name="T1" fmla="*/ 347 h 473"/>
                <a:gd name="T2" fmla="*/ 826 w 2192"/>
                <a:gd name="T3" fmla="*/ 419 h 473"/>
                <a:gd name="T4" fmla="*/ 1731 w 2192"/>
                <a:gd name="T5" fmla="*/ 22 h 473"/>
                <a:gd name="T6" fmla="*/ 2192 w 2192"/>
                <a:gd name="T7" fmla="*/ 28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2" h="473">
                  <a:moveTo>
                    <a:pt x="0" y="347"/>
                  </a:moveTo>
                  <a:cubicBezTo>
                    <a:pt x="269" y="410"/>
                    <a:pt x="538" y="473"/>
                    <a:pt x="826" y="419"/>
                  </a:cubicBezTo>
                  <a:cubicBezTo>
                    <a:pt x="1114" y="365"/>
                    <a:pt x="1503" y="44"/>
                    <a:pt x="1731" y="22"/>
                  </a:cubicBezTo>
                  <a:cubicBezTo>
                    <a:pt x="1959" y="0"/>
                    <a:pt x="2075" y="143"/>
                    <a:pt x="2192" y="286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4974EB4-6307-4963-8FD7-87EC283C91F5}"/>
              </a:ext>
            </a:extLst>
          </p:cNvPr>
          <p:cNvGrpSpPr/>
          <p:nvPr/>
        </p:nvGrpSpPr>
        <p:grpSpPr>
          <a:xfrm>
            <a:off x="447914" y="3312324"/>
            <a:ext cx="3394710" cy="3315970"/>
            <a:chOff x="0" y="0"/>
            <a:chExt cx="3394716" cy="3316407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4FA7DE86-A3C3-477F-92EB-73CC642504AD}"/>
                </a:ext>
              </a:extLst>
            </p:cNvPr>
            <p:cNvGrpSpPr/>
            <p:nvPr/>
          </p:nvGrpSpPr>
          <p:grpSpPr>
            <a:xfrm>
              <a:off x="538543" y="0"/>
              <a:ext cx="2856173" cy="3316407"/>
              <a:chOff x="2221382" y="0"/>
              <a:chExt cx="2856173" cy="3316407"/>
            </a:xfrm>
          </p:grpSpPr>
          <p:grpSp>
            <p:nvGrpSpPr>
              <p:cNvPr id="87" name="Groupe 86">
                <a:extLst>
                  <a:ext uri="{FF2B5EF4-FFF2-40B4-BE49-F238E27FC236}">
                    <a16:creationId xmlns:a16="http://schemas.microsoft.com/office/drawing/2014/main" id="{19D1BC16-E1F5-4440-9B80-5114F2744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5781" y="1948617"/>
                <a:ext cx="1037590" cy="1367790"/>
                <a:chOff x="4002" y="8891"/>
                <a:chExt cx="2662" cy="293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445105B-B9F1-499A-98C7-939F35B0E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2" y="9511"/>
                  <a:ext cx="2662" cy="231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99" name="AutoShape 226">
                  <a:extLst>
                    <a:ext uri="{FF2B5EF4-FFF2-40B4-BE49-F238E27FC236}">
                      <a16:creationId xmlns:a16="http://schemas.microsoft.com/office/drawing/2014/main" id="{C4BAEA04-C1FE-4560-B8D4-48D078A8690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322" y="8891"/>
                  <a:ext cx="668" cy="62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0" name="AutoShape 227">
                  <a:extLst>
                    <a:ext uri="{FF2B5EF4-FFF2-40B4-BE49-F238E27FC236}">
                      <a16:creationId xmlns:a16="http://schemas.microsoft.com/office/drawing/2014/main" id="{A91AB23D-9B74-44C9-9FAD-DE848A09908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860" y="9193"/>
                  <a:ext cx="406" cy="31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8" name="Groupe 87">
                <a:extLst>
                  <a:ext uri="{FF2B5EF4-FFF2-40B4-BE49-F238E27FC236}">
                    <a16:creationId xmlns:a16="http://schemas.microsoft.com/office/drawing/2014/main" id="{C772C525-3F8E-4951-81F0-3224CA5A9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1382" y="0"/>
                <a:ext cx="419735" cy="752475"/>
                <a:chOff x="4858" y="2519"/>
                <a:chExt cx="1187" cy="1875"/>
              </a:xfrm>
            </p:grpSpPr>
            <p:sp>
              <p:nvSpPr>
                <p:cNvPr id="95" name="Oval 233">
                  <a:extLst>
                    <a:ext uri="{FF2B5EF4-FFF2-40B4-BE49-F238E27FC236}">
                      <a16:creationId xmlns:a16="http://schemas.microsoft.com/office/drawing/2014/main" id="{7848156C-8F25-4969-B59D-8463CEA17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8" y="2519"/>
                  <a:ext cx="1187" cy="118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6" name="Oval 234">
                  <a:extLst>
                    <a:ext uri="{FF2B5EF4-FFF2-40B4-BE49-F238E27FC236}">
                      <a16:creationId xmlns:a16="http://schemas.microsoft.com/office/drawing/2014/main" id="{216909B9-40F2-4743-B02B-8655DEB3F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3" y="4203"/>
                  <a:ext cx="509" cy="1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DEF459D-AD1C-4B31-9D59-01678F702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9" y="3600"/>
                  <a:ext cx="679" cy="69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id="{C37DC9C3-CAAA-4190-A526-32D23258F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873314">
                <a:off x="4491450" y="863591"/>
                <a:ext cx="419735" cy="752475"/>
                <a:chOff x="4858" y="2519"/>
                <a:chExt cx="1187" cy="1875"/>
              </a:xfrm>
            </p:grpSpPr>
            <p:sp>
              <p:nvSpPr>
                <p:cNvPr id="92" name="Oval 237">
                  <a:extLst>
                    <a:ext uri="{FF2B5EF4-FFF2-40B4-BE49-F238E27FC236}">
                      <a16:creationId xmlns:a16="http://schemas.microsoft.com/office/drawing/2014/main" id="{F14E62DD-6E66-4577-9C06-AB2064ECD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8" y="2519"/>
                  <a:ext cx="1187" cy="118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3" name="Oval 238">
                  <a:extLst>
                    <a:ext uri="{FF2B5EF4-FFF2-40B4-BE49-F238E27FC236}">
                      <a16:creationId xmlns:a16="http://schemas.microsoft.com/office/drawing/2014/main" id="{99C5DB82-9A7B-4967-A31D-44CC43FB09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3" y="4203"/>
                  <a:ext cx="509" cy="1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68B4A49-0CC7-4CA9-84FC-2E1994E0EF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9" y="3600"/>
                  <a:ext cx="679" cy="69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0" name="Forme libre : forme 89">
                <a:extLst>
                  <a:ext uri="{FF2B5EF4-FFF2-40B4-BE49-F238E27FC236}">
                    <a16:creationId xmlns:a16="http://schemas.microsoft.com/office/drawing/2014/main" id="{AB8D0B66-7D6F-4314-8BA0-79C934B36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165" y="710647"/>
                <a:ext cx="2211070" cy="436880"/>
              </a:xfrm>
              <a:custGeom>
                <a:avLst/>
                <a:gdLst>
                  <a:gd name="T0" fmla="*/ 13 w 3482"/>
                  <a:gd name="T1" fmla="*/ 0 h 688"/>
                  <a:gd name="T2" fmla="*/ 125 w 3482"/>
                  <a:gd name="T3" fmla="*/ 273 h 688"/>
                  <a:gd name="T4" fmla="*/ 762 w 3482"/>
                  <a:gd name="T5" fmla="*/ 467 h 688"/>
                  <a:gd name="T6" fmla="*/ 1403 w 3482"/>
                  <a:gd name="T7" fmla="*/ 273 h 688"/>
                  <a:gd name="T8" fmla="*/ 2191 w 3482"/>
                  <a:gd name="T9" fmla="*/ 61 h 688"/>
                  <a:gd name="T10" fmla="*/ 2809 w 3482"/>
                  <a:gd name="T11" fmla="*/ 61 h 688"/>
                  <a:gd name="T12" fmla="*/ 3397 w 3482"/>
                  <a:gd name="T13" fmla="*/ 273 h 688"/>
                  <a:gd name="T14" fmla="*/ 3317 w 3482"/>
                  <a:gd name="T15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82" h="688">
                    <a:moveTo>
                      <a:pt x="13" y="0"/>
                    </a:moveTo>
                    <a:cubicBezTo>
                      <a:pt x="6" y="97"/>
                      <a:pt x="0" y="195"/>
                      <a:pt x="125" y="273"/>
                    </a:cubicBezTo>
                    <a:cubicBezTo>
                      <a:pt x="250" y="351"/>
                      <a:pt x="549" y="467"/>
                      <a:pt x="762" y="467"/>
                    </a:cubicBezTo>
                    <a:cubicBezTo>
                      <a:pt x="975" y="467"/>
                      <a:pt x="1165" y="341"/>
                      <a:pt x="1403" y="273"/>
                    </a:cubicBezTo>
                    <a:cubicBezTo>
                      <a:pt x="1641" y="205"/>
                      <a:pt x="1957" y="96"/>
                      <a:pt x="2191" y="61"/>
                    </a:cubicBezTo>
                    <a:cubicBezTo>
                      <a:pt x="2425" y="26"/>
                      <a:pt x="2608" y="26"/>
                      <a:pt x="2809" y="61"/>
                    </a:cubicBezTo>
                    <a:cubicBezTo>
                      <a:pt x="3010" y="96"/>
                      <a:pt x="3312" y="168"/>
                      <a:pt x="3397" y="273"/>
                    </a:cubicBezTo>
                    <a:cubicBezTo>
                      <a:pt x="3482" y="378"/>
                      <a:pt x="3399" y="533"/>
                      <a:pt x="3317" y="688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1" name="Forme libre : forme 90">
                <a:extLst>
                  <a:ext uri="{FF2B5EF4-FFF2-40B4-BE49-F238E27FC236}">
                    <a16:creationId xmlns:a16="http://schemas.microsoft.com/office/drawing/2014/main" id="{9DA4EFCE-3801-4513-AC63-4AEB59893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905" y="1284754"/>
                <a:ext cx="1274445" cy="869315"/>
              </a:xfrm>
              <a:custGeom>
                <a:avLst/>
                <a:gdLst>
                  <a:gd name="T0" fmla="*/ 2007 w 2007"/>
                  <a:gd name="T1" fmla="*/ 0 h 1369"/>
                  <a:gd name="T2" fmla="*/ 1673 w 2007"/>
                  <a:gd name="T3" fmla="*/ 167 h 1369"/>
                  <a:gd name="T4" fmla="*/ 1090 w 2007"/>
                  <a:gd name="T5" fmla="*/ 762 h 1369"/>
                  <a:gd name="T6" fmla="*/ 1023 w 2007"/>
                  <a:gd name="T7" fmla="*/ 1120 h 1369"/>
                  <a:gd name="T8" fmla="*/ 690 w 2007"/>
                  <a:gd name="T9" fmla="*/ 1268 h 1369"/>
                  <a:gd name="T10" fmla="*/ 0 w 2007"/>
                  <a:gd name="T11" fmla="*/ 1369 h 1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7" h="1369">
                    <a:moveTo>
                      <a:pt x="2007" y="0"/>
                    </a:moveTo>
                    <a:cubicBezTo>
                      <a:pt x="1916" y="20"/>
                      <a:pt x="1826" y="40"/>
                      <a:pt x="1673" y="167"/>
                    </a:cubicBezTo>
                    <a:cubicBezTo>
                      <a:pt x="1520" y="294"/>
                      <a:pt x="1198" y="603"/>
                      <a:pt x="1090" y="762"/>
                    </a:cubicBezTo>
                    <a:cubicBezTo>
                      <a:pt x="982" y="921"/>
                      <a:pt x="1090" y="1036"/>
                      <a:pt x="1023" y="1120"/>
                    </a:cubicBezTo>
                    <a:cubicBezTo>
                      <a:pt x="956" y="1204"/>
                      <a:pt x="860" y="1227"/>
                      <a:pt x="690" y="1268"/>
                    </a:cubicBezTo>
                    <a:cubicBezTo>
                      <a:pt x="520" y="1309"/>
                      <a:pt x="260" y="1339"/>
                      <a:pt x="0" y="136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AA3AEAED-602D-4244-9A99-58FFC19F8929}"/>
                </a:ext>
              </a:extLst>
            </p:cNvPr>
            <p:cNvSpPr/>
            <p:nvPr/>
          </p:nvSpPr>
          <p:spPr>
            <a:xfrm>
              <a:off x="0" y="566592"/>
              <a:ext cx="848880" cy="1509040"/>
            </a:xfrm>
            <a:custGeom>
              <a:avLst/>
              <a:gdLst>
                <a:gd name="connsiteX0" fmla="*/ 848880 w 848880"/>
                <a:gd name="connsiteY0" fmla="*/ 1509040 h 1509040"/>
                <a:gd name="connsiteX1" fmla="*/ 1797 w 848880"/>
                <a:gd name="connsiteY1" fmla="*/ 830252 h 1509040"/>
                <a:gd name="connsiteX2" fmla="*/ 669365 w 848880"/>
                <a:gd name="connsiteY2" fmla="*/ 0 h 15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880" h="1509040">
                  <a:moveTo>
                    <a:pt x="848880" y="1509040"/>
                  </a:moveTo>
                  <a:cubicBezTo>
                    <a:pt x="440298" y="1295399"/>
                    <a:pt x="31716" y="1081759"/>
                    <a:pt x="1797" y="830252"/>
                  </a:cubicBezTo>
                  <a:cubicBezTo>
                    <a:pt x="-28122" y="578745"/>
                    <a:pt x="320621" y="289372"/>
                    <a:pt x="669365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568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6D10023-B1E4-4EF9-9B36-BB554E674F83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essayer d’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installer deux ampoules dans un circuit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AF1C8A-D30A-4AA2-BF46-604C73B59580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aujourd’hui nous intéresser à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seconde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A267FEE4-4416-42CB-821F-FC325BB1FC5C}"/>
              </a:ext>
            </a:extLst>
          </p:cNvPr>
          <p:cNvGrpSpPr>
            <a:grpSpLocks/>
          </p:cNvGrpSpPr>
          <p:nvPr/>
        </p:nvGrpSpPr>
        <p:grpSpPr bwMode="auto">
          <a:xfrm>
            <a:off x="5364088" y="2930689"/>
            <a:ext cx="3569335" cy="3697605"/>
            <a:chOff x="3230" y="7921"/>
            <a:chExt cx="5621" cy="5823"/>
          </a:xfrm>
        </p:grpSpPr>
        <p:grpSp>
          <p:nvGrpSpPr>
            <p:cNvPr id="49" name="Group 257">
              <a:extLst>
                <a:ext uri="{FF2B5EF4-FFF2-40B4-BE49-F238E27FC236}">
                  <a16:creationId xmlns:a16="http://schemas.microsoft.com/office/drawing/2014/main" id="{F5A0D444-FB82-4E31-AE16-CC89E5236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1" y="11590"/>
              <a:ext cx="1634" cy="2154"/>
              <a:chOff x="4002" y="8891"/>
              <a:chExt cx="2662" cy="293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31B2BF0-68AE-4866-94E0-7D4B77C7E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2" y="9511"/>
                <a:ext cx="2662" cy="231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82" name="AutoShape 259">
                <a:extLst>
                  <a:ext uri="{FF2B5EF4-FFF2-40B4-BE49-F238E27FC236}">
                    <a16:creationId xmlns:a16="http://schemas.microsoft.com/office/drawing/2014/main" id="{C56539DE-15C6-4EF4-AF28-5515C1AE2B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22" y="8891"/>
                <a:ext cx="668" cy="6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AutoShape 260">
                <a:extLst>
                  <a:ext uri="{FF2B5EF4-FFF2-40B4-BE49-F238E27FC236}">
                    <a16:creationId xmlns:a16="http://schemas.microsoft.com/office/drawing/2014/main" id="{E2EC4037-DC5D-4AA4-B7E0-2F1321830D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0" y="9193"/>
                <a:ext cx="406" cy="31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" name="Group 261">
              <a:extLst>
                <a:ext uri="{FF2B5EF4-FFF2-40B4-BE49-F238E27FC236}">
                  <a16:creationId xmlns:a16="http://schemas.microsoft.com/office/drawing/2014/main" id="{DE7739E8-C891-4104-9B5D-B71CB864C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1" y="9812"/>
              <a:ext cx="661" cy="1185"/>
              <a:chOff x="4858" y="2519"/>
              <a:chExt cx="1187" cy="1875"/>
            </a:xfrm>
          </p:grpSpPr>
          <p:sp>
            <p:nvSpPr>
              <p:cNvPr id="78" name="Oval 262">
                <a:extLst>
                  <a:ext uri="{FF2B5EF4-FFF2-40B4-BE49-F238E27FC236}">
                    <a16:creationId xmlns:a16="http://schemas.microsoft.com/office/drawing/2014/main" id="{9E5B52E6-08E8-487F-BDAD-AF9CB70D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2519"/>
                <a:ext cx="1187" cy="118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9" name="Oval 263">
                <a:extLst>
                  <a:ext uri="{FF2B5EF4-FFF2-40B4-BE49-F238E27FC236}">
                    <a16:creationId xmlns:a16="http://schemas.microsoft.com/office/drawing/2014/main" id="{92E82CBD-BB10-4B6E-94E3-D788F097C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4203"/>
                <a:ext cx="509" cy="1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DDF472-211D-47E3-BAC7-1073EB38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3600"/>
                <a:ext cx="679" cy="6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grpSp>
          <p:nvGrpSpPr>
            <p:cNvPr id="51" name="Group 265">
              <a:extLst>
                <a:ext uri="{FF2B5EF4-FFF2-40B4-BE49-F238E27FC236}">
                  <a16:creationId xmlns:a16="http://schemas.microsoft.com/office/drawing/2014/main" id="{828DC26E-216C-477C-B4CA-8B9F96610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" y="7921"/>
              <a:ext cx="661" cy="1185"/>
              <a:chOff x="4858" y="2519"/>
              <a:chExt cx="1187" cy="1875"/>
            </a:xfrm>
          </p:grpSpPr>
          <p:sp>
            <p:nvSpPr>
              <p:cNvPr id="75" name="Oval 266">
                <a:extLst>
                  <a:ext uri="{FF2B5EF4-FFF2-40B4-BE49-F238E27FC236}">
                    <a16:creationId xmlns:a16="http://schemas.microsoft.com/office/drawing/2014/main" id="{6B22B086-6B64-4CBE-9F2D-C1933B645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2519"/>
                <a:ext cx="1187" cy="118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6" name="Oval 267">
                <a:extLst>
                  <a:ext uri="{FF2B5EF4-FFF2-40B4-BE49-F238E27FC236}">
                    <a16:creationId xmlns:a16="http://schemas.microsoft.com/office/drawing/2014/main" id="{51C70E8B-B667-47C0-A3B4-79F767667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4203"/>
                <a:ext cx="509" cy="1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38060A-5E04-429C-AE66-BFE188AC4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3600"/>
                <a:ext cx="679" cy="6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52" name="Freeform 269">
              <a:extLst>
                <a:ext uri="{FF2B5EF4-FFF2-40B4-BE49-F238E27FC236}">
                  <a16:creationId xmlns:a16="http://schemas.microsoft.com/office/drawing/2014/main" id="{8D6DA79E-E796-418F-BE3D-A762E095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8350"/>
              <a:ext cx="2320" cy="3462"/>
            </a:xfrm>
            <a:custGeom>
              <a:avLst/>
              <a:gdLst>
                <a:gd name="T0" fmla="*/ 2320 w 2320"/>
                <a:gd name="T1" fmla="*/ 3462 h 3462"/>
                <a:gd name="T2" fmla="*/ 1062 w 2320"/>
                <a:gd name="T3" fmla="*/ 2647 h 3462"/>
                <a:gd name="T4" fmla="*/ 190 w 2320"/>
                <a:gd name="T5" fmla="*/ 1760 h 3462"/>
                <a:gd name="T6" fmla="*/ 10 w 2320"/>
                <a:gd name="T7" fmla="*/ 756 h 3462"/>
                <a:gd name="T8" fmla="*/ 250 w 2320"/>
                <a:gd name="T9" fmla="*/ 110 h 3462"/>
                <a:gd name="T10" fmla="*/ 1062 w 2320"/>
                <a:gd name="T11" fmla="*/ 95 h 3462"/>
                <a:gd name="T12" fmla="*/ 1465 w 2320"/>
                <a:gd name="T13" fmla="*/ 485 h 3462"/>
                <a:gd name="T14" fmla="*/ 2276 w 2320"/>
                <a:gd name="T15" fmla="*/ 425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0" h="3462">
                  <a:moveTo>
                    <a:pt x="2320" y="3462"/>
                  </a:moveTo>
                  <a:cubicBezTo>
                    <a:pt x="1868" y="3196"/>
                    <a:pt x="1417" y="2931"/>
                    <a:pt x="1062" y="2647"/>
                  </a:cubicBezTo>
                  <a:cubicBezTo>
                    <a:pt x="707" y="2363"/>
                    <a:pt x="365" y="2075"/>
                    <a:pt x="190" y="1760"/>
                  </a:cubicBezTo>
                  <a:cubicBezTo>
                    <a:pt x="15" y="1445"/>
                    <a:pt x="0" y="1031"/>
                    <a:pt x="10" y="756"/>
                  </a:cubicBezTo>
                  <a:cubicBezTo>
                    <a:pt x="20" y="481"/>
                    <a:pt x="75" y="220"/>
                    <a:pt x="250" y="110"/>
                  </a:cubicBezTo>
                  <a:cubicBezTo>
                    <a:pt x="425" y="0"/>
                    <a:pt x="860" y="32"/>
                    <a:pt x="1062" y="95"/>
                  </a:cubicBezTo>
                  <a:cubicBezTo>
                    <a:pt x="1264" y="158"/>
                    <a:pt x="1263" y="430"/>
                    <a:pt x="1465" y="485"/>
                  </a:cubicBezTo>
                  <a:cubicBezTo>
                    <a:pt x="1667" y="540"/>
                    <a:pt x="2008" y="293"/>
                    <a:pt x="2276" y="42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3" name="Freeform 270">
              <a:extLst>
                <a:ext uri="{FF2B5EF4-FFF2-40B4-BE49-F238E27FC236}">
                  <a16:creationId xmlns:a16="http://schemas.microsoft.com/office/drawing/2014/main" id="{6A081839-6385-429A-BBFA-E2DB1A868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10480"/>
              <a:ext cx="1919" cy="261"/>
            </a:xfrm>
            <a:custGeom>
              <a:avLst/>
              <a:gdLst>
                <a:gd name="T0" fmla="*/ 0 w 1919"/>
                <a:gd name="T1" fmla="*/ 139 h 261"/>
                <a:gd name="T2" fmla="*/ 440 w 1919"/>
                <a:gd name="T3" fmla="*/ 15 h 261"/>
                <a:gd name="T4" fmla="*/ 1175 w 1919"/>
                <a:gd name="T5" fmla="*/ 227 h 261"/>
                <a:gd name="T6" fmla="*/ 1919 w 1919"/>
                <a:gd name="T7" fmla="*/ 21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9" h="261">
                  <a:moveTo>
                    <a:pt x="0" y="139"/>
                  </a:moveTo>
                  <a:cubicBezTo>
                    <a:pt x="122" y="69"/>
                    <a:pt x="244" y="0"/>
                    <a:pt x="440" y="15"/>
                  </a:cubicBezTo>
                  <a:cubicBezTo>
                    <a:pt x="636" y="30"/>
                    <a:pt x="929" y="193"/>
                    <a:pt x="1175" y="227"/>
                  </a:cubicBezTo>
                  <a:cubicBezTo>
                    <a:pt x="1421" y="261"/>
                    <a:pt x="1840" y="146"/>
                    <a:pt x="1919" y="218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4" name="Freeform 271">
              <a:extLst>
                <a:ext uri="{FF2B5EF4-FFF2-40B4-BE49-F238E27FC236}">
                  <a16:creationId xmlns:a16="http://schemas.microsoft.com/office/drawing/2014/main" id="{C823CD81-5DD6-4D02-953F-3D3746D1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8997"/>
              <a:ext cx="3172" cy="2895"/>
            </a:xfrm>
            <a:custGeom>
              <a:avLst/>
              <a:gdLst>
                <a:gd name="T0" fmla="*/ 0 w 3172"/>
                <a:gd name="T1" fmla="*/ 109 h 2895"/>
                <a:gd name="T2" fmla="*/ 1116 w 3172"/>
                <a:gd name="T3" fmla="*/ 109 h 2895"/>
                <a:gd name="T4" fmla="*/ 2127 w 3172"/>
                <a:gd name="T5" fmla="*/ 48 h 2895"/>
                <a:gd name="T6" fmla="*/ 2946 w 3172"/>
                <a:gd name="T7" fmla="*/ 395 h 2895"/>
                <a:gd name="T8" fmla="*/ 2946 w 3172"/>
                <a:gd name="T9" fmla="*/ 1631 h 2895"/>
                <a:gd name="T10" fmla="*/ 1592 w 3172"/>
                <a:gd name="T11" fmla="*/ 2418 h 2895"/>
                <a:gd name="T12" fmla="*/ 677 w 3172"/>
                <a:gd name="T13" fmla="*/ 2895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2" h="2895">
                  <a:moveTo>
                    <a:pt x="0" y="109"/>
                  </a:moveTo>
                  <a:cubicBezTo>
                    <a:pt x="380" y="114"/>
                    <a:pt x="761" y="119"/>
                    <a:pt x="1116" y="109"/>
                  </a:cubicBezTo>
                  <a:cubicBezTo>
                    <a:pt x="1471" y="99"/>
                    <a:pt x="1822" y="0"/>
                    <a:pt x="2127" y="48"/>
                  </a:cubicBezTo>
                  <a:cubicBezTo>
                    <a:pt x="2432" y="96"/>
                    <a:pt x="2809" y="131"/>
                    <a:pt x="2946" y="395"/>
                  </a:cubicBezTo>
                  <a:cubicBezTo>
                    <a:pt x="3083" y="659"/>
                    <a:pt x="3172" y="1294"/>
                    <a:pt x="2946" y="1631"/>
                  </a:cubicBezTo>
                  <a:cubicBezTo>
                    <a:pt x="2720" y="1968"/>
                    <a:pt x="1970" y="2207"/>
                    <a:pt x="1592" y="2418"/>
                  </a:cubicBezTo>
                  <a:cubicBezTo>
                    <a:pt x="1214" y="2629"/>
                    <a:pt x="541" y="2772"/>
                    <a:pt x="677" y="289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C5064270-E4AF-457A-9023-BCD0CE939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" y="10650"/>
              <a:ext cx="2192" cy="473"/>
            </a:xfrm>
            <a:custGeom>
              <a:avLst/>
              <a:gdLst>
                <a:gd name="T0" fmla="*/ 0 w 2192"/>
                <a:gd name="T1" fmla="*/ 347 h 473"/>
                <a:gd name="T2" fmla="*/ 826 w 2192"/>
                <a:gd name="T3" fmla="*/ 419 h 473"/>
                <a:gd name="T4" fmla="*/ 1731 w 2192"/>
                <a:gd name="T5" fmla="*/ 22 h 473"/>
                <a:gd name="T6" fmla="*/ 2192 w 2192"/>
                <a:gd name="T7" fmla="*/ 28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2" h="473">
                  <a:moveTo>
                    <a:pt x="0" y="347"/>
                  </a:moveTo>
                  <a:cubicBezTo>
                    <a:pt x="269" y="410"/>
                    <a:pt x="538" y="473"/>
                    <a:pt x="826" y="419"/>
                  </a:cubicBezTo>
                  <a:cubicBezTo>
                    <a:pt x="1114" y="365"/>
                    <a:pt x="1503" y="44"/>
                    <a:pt x="1731" y="22"/>
                  </a:cubicBezTo>
                  <a:cubicBezTo>
                    <a:pt x="1959" y="0"/>
                    <a:pt x="2075" y="143"/>
                    <a:pt x="2192" y="286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4974EB4-6307-4963-8FD7-87EC283C91F5}"/>
              </a:ext>
            </a:extLst>
          </p:cNvPr>
          <p:cNvGrpSpPr/>
          <p:nvPr/>
        </p:nvGrpSpPr>
        <p:grpSpPr>
          <a:xfrm>
            <a:off x="447914" y="3312324"/>
            <a:ext cx="3394710" cy="3315970"/>
            <a:chOff x="0" y="0"/>
            <a:chExt cx="3394716" cy="3316407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4FA7DE86-A3C3-477F-92EB-73CC642504AD}"/>
                </a:ext>
              </a:extLst>
            </p:cNvPr>
            <p:cNvGrpSpPr/>
            <p:nvPr/>
          </p:nvGrpSpPr>
          <p:grpSpPr>
            <a:xfrm>
              <a:off x="538543" y="0"/>
              <a:ext cx="2856173" cy="3316407"/>
              <a:chOff x="2221382" y="0"/>
              <a:chExt cx="2856173" cy="3316407"/>
            </a:xfrm>
          </p:grpSpPr>
          <p:grpSp>
            <p:nvGrpSpPr>
              <p:cNvPr id="87" name="Groupe 86">
                <a:extLst>
                  <a:ext uri="{FF2B5EF4-FFF2-40B4-BE49-F238E27FC236}">
                    <a16:creationId xmlns:a16="http://schemas.microsoft.com/office/drawing/2014/main" id="{19D1BC16-E1F5-4440-9B80-5114F2744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5781" y="1948617"/>
                <a:ext cx="1037590" cy="1367790"/>
                <a:chOff x="4002" y="8891"/>
                <a:chExt cx="2662" cy="293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445105B-B9F1-499A-98C7-939F35B0E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2" y="9511"/>
                  <a:ext cx="2662" cy="231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99" name="AutoShape 226">
                  <a:extLst>
                    <a:ext uri="{FF2B5EF4-FFF2-40B4-BE49-F238E27FC236}">
                      <a16:creationId xmlns:a16="http://schemas.microsoft.com/office/drawing/2014/main" id="{C4BAEA04-C1FE-4560-B8D4-48D078A8690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322" y="8891"/>
                  <a:ext cx="668" cy="62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0" name="AutoShape 227">
                  <a:extLst>
                    <a:ext uri="{FF2B5EF4-FFF2-40B4-BE49-F238E27FC236}">
                      <a16:creationId xmlns:a16="http://schemas.microsoft.com/office/drawing/2014/main" id="{A91AB23D-9B74-44C9-9FAD-DE848A09908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860" y="9193"/>
                  <a:ext cx="406" cy="31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8" name="Groupe 87">
                <a:extLst>
                  <a:ext uri="{FF2B5EF4-FFF2-40B4-BE49-F238E27FC236}">
                    <a16:creationId xmlns:a16="http://schemas.microsoft.com/office/drawing/2014/main" id="{C772C525-3F8E-4951-81F0-3224CA5A9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1382" y="0"/>
                <a:ext cx="419735" cy="752475"/>
                <a:chOff x="4858" y="2519"/>
                <a:chExt cx="1187" cy="1875"/>
              </a:xfrm>
            </p:grpSpPr>
            <p:sp>
              <p:nvSpPr>
                <p:cNvPr id="95" name="Oval 233">
                  <a:extLst>
                    <a:ext uri="{FF2B5EF4-FFF2-40B4-BE49-F238E27FC236}">
                      <a16:creationId xmlns:a16="http://schemas.microsoft.com/office/drawing/2014/main" id="{7848156C-8F25-4969-B59D-8463CEA17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8" y="2519"/>
                  <a:ext cx="1187" cy="118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6" name="Oval 234">
                  <a:extLst>
                    <a:ext uri="{FF2B5EF4-FFF2-40B4-BE49-F238E27FC236}">
                      <a16:creationId xmlns:a16="http://schemas.microsoft.com/office/drawing/2014/main" id="{216909B9-40F2-4743-B02B-8655DEB3F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3" y="4203"/>
                  <a:ext cx="509" cy="1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DEF459D-AD1C-4B31-9D59-01678F702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9" y="3600"/>
                  <a:ext cx="679" cy="69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id="{C37DC9C3-CAAA-4190-A526-32D23258F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873314">
                <a:off x="4491450" y="863591"/>
                <a:ext cx="419735" cy="752475"/>
                <a:chOff x="4858" y="2519"/>
                <a:chExt cx="1187" cy="1875"/>
              </a:xfrm>
            </p:grpSpPr>
            <p:sp>
              <p:nvSpPr>
                <p:cNvPr id="92" name="Oval 237">
                  <a:extLst>
                    <a:ext uri="{FF2B5EF4-FFF2-40B4-BE49-F238E27FC236}">
                      <a16:creationId xmlns:a16="http://schemas.microsoft.com/office/drawing/2014/main" id="{F14E62DD-6E66-4577-9C06-AB2064ECD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8" y="2519"/>
                  <a:ext cx="1187" cy="118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3" name="Oval 238">
                  <a:extLst>
                    <a:ext uri="{FF2B5EF4-FFF2-40B4-BE49-F238E27FC236}">
                      <a16:creationId xmlns:a16="http://schemas.microsoft.com/office/drawing/2014/main" id="{99C5DB82-9A7B-4967-A31D-44CC43FB09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3" y="4203"/>
                  <a:ext cx="509" cy="1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68B4A49-0CC7-4CA9-84FC-2E1994E0EF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9" y="3600"/>
                  <a:ext cx="679" cy="69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0" name="Forme libre : forme 89">
                <a:extLst>
                  <a:ext uri="{FF2B5EF4-FFF2-40B4-BE49-F238E27FC236}">
                    <a16:creationId xmlns:a16="http://schemas.microsoft.com/office/drawing/2014/main" id="{AB8D0B66-7D6F-4314-8BA0-79C934B36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165" y="710647"/>
                <a:ext cx="2211070" cy="436880"/>
              </a:xfrm>
              <a:custGeom>
                <a:avLst/>
                <a:gdLst>
                  <a:gd name="T0" fmla="*/ 13 w 3482"/>
                  <a:gd name="T1" fmla="*/ 0 h 688"/>
                  <a:gd name="T2" fmla="*/ 125 w 3482"/>
                  <a:gd name="T3" fmla="*/ 273 h 688"/>
                  <a:gd name="T4" fmla="*/ 762 w 3482"/>
                  <a:gd name="T5" fmla="*/ 467 h 688"/>
                  <a:gd name="T6" fmla="*/ 1403 w 3482"/>
                  <a:gd name="T7" fmla="*/ 273 h 688"/>
                  <a:gd name="T8" fmla="*/ 2191 w 3482"/>
                  <a:gd name="T9" fmla="*/ 61 h 688"/>
                  <a:gd name="T10" fmla="*/ 2809 w 3482"/>
                  <a:gd name="T11" fmla="*/ 61 h 688"/>
                  <a:gd name="T12" fmla="*/ 3397 w 3482"/>
                  <a:gd name="T13" fmla="*/ 273 h 688"/>
                  <a:gd name="T14" fmla="*/ 3317 w 3482"/>
                  <a:gd name="T15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82" h="688">
                    <a:moveTo>
                      <a:pt x="13" y="0"/>
                    </a:moveTo>
                    <a:cubicBezTo>
                      <a:pt x="6" y="97"/>
                      <a:pt x="0" y="195"/>
                      <a:pt x="125" y="273"/>
                    </a:cubicBezTo>
                    <a:cubicBezTo>
                      <a:pt x="250" y="351"/>
                      <a:pt x="549" y="467"/>
                      <a:pt x="762" y="467"/>
                    </a:cubicBezTo>
                    <a:cubicBezTo>
                      <a:pt x="975" y="467"/>
                      <a:pt x="1165" y="341"/>
                      <a:pt x="1403" y="273"/>
                    </a:cubicBezTo>
                    <a:cubicBezTo>
                      <a:pt x="1641" y="205"/>
                      <a:pt x="1957" y="96"/>
                      <a:pt x="2191" y="61"/>
                    </a:cubicBezTo>
                    <a:cubicBezTo>
                      <a:pt x="2425" y="26"/>
                      <a:pt x="2608" y="26"/>
                      <a:pt x="2809" y="61"/>
                    </a:cubicBezTo>
                    <a:cubicBezTo>
                      <a:pt x="3010" y="96"/>
                      <a:pt x="3312" y="168"/>
                      <a:pt x="3397" y="273"/>
                    </a:cubicBezTo>
                    <a:cubicBezTo>
                      <a:pt x="3482" y="378"/>
                      <a:pt x="3399" y="533"/>
                      <a:pt x="3317" y="688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1" name="Forme libre : forme 90">
                <a:extLst>
                  <a:ext uri="{FF2B5EF4-FFF2-40B4-BE49-F238E27FC236}">
                    <a16:creationId xmlns:a16="http://schemas.microsoft.com/office/drawing/2014/main" id="{9DA4EFCE-3801-4513-AC63-4AEB59893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905" y="1284754"/>
                <a:ext cx="1274445" cy="869315"/>
              </a:xfrm>
              <a:custGeom>
                <a:avLst/>
                <a:gdLst>
                  <a:gd name="T0" fmla="*/ 2007 w 2007"/>
                  <a:gd name="T1" fmla="*/ 0 h 1369"/>
                  <a:gd name="T2" fmla="*/ 1673 w 2007"/>
                  <a:gd name="T3" fmla="*/ 167 h 1369"/>
                  <a:gd name="T4" fmla="*/ 1090 w 2007"/>
                  <a:gd name="T5" fmla="*/ 762 h 1369"/>
                  <a:gd name="T6" fmla="*/ 1023 w 2007"/>
                  <a:gd name="T7" fmla="*/ 1120 h 1369"/>
                  <a:gd name="T8" fmla="*/ 690 w 2007"/>
                  <a:gd name="T9" fmla="*/ 1268 h 1369"/>
                  <a:gd name="T10" fmla="*/ 0 w 2007"/>
                  <a:gd name="T11" fmla="*/ 1369 h 1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7" h="1369">
                    <a:moveTo>
                      <a:pt x="2007" y="0"/>
                    </a:moveTo>
                    <a:cubicBezTo>
                      <a:pt x="1916" y="20"/>
                      <a:pt x="1826" y="40"/>
                      <a:pt x="1673" y="167"/>
                    </a:cubicBezTo>
                    <a:cubicBezTo>
                      <a:pt x="1520" y="294"/>
                      <a:pt x="1198" y="603"/>
                      <a:pt x="1090" y="762"/>
                    </a:cubicBezTo>
                    <a:cubicBezTo>
                      <a:pt x="982" y="921"/>
                      <a:pt x="1090" y="1036"/>
                      <a:pt x="1023" y="1120"/>
                    </a:cubicBezTo>
                    <a:cubicBezTo>
                      <a:pt x="956" y="1204"/>
                      <a:pt x="860" y="1227"/>
                      <a:pt x="690" y="1268"/>
                    </a:cubicBezTo>
                    <a:cubicBezTo>
                      <a:pt x="520" y="1309"/>
                      <a:pt x="260" y="1339"/>
                      <a:pt x="0" y="136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AA3AEAED-602D-4244-9A99-58FFC19F8929}"/>
                </a:ext>
              </a:extLst>
            </p:cNvPr>
            <p:cNvSpPr/>
            <p:nvPr/>
          </p:nvSpPr>
          <p:spPr>
            <a:xfrm>
              <a:off x="0" y="566592"/>
              <a:ext cx="848880" cy="1509040"/>
            </a:xfrm>
            <a:custGeom>
              <a:avLst/>
              <a:gdLst>
                <a:gd name="connsiteX0" fmla="*/ 848880 w 848880"/>
                <a:gd name="connsiteY0" fmla="*/ 1509040 h 1509040"/>
                <a:gd name="connsiteX1" fmla="*/ 1797 w 848880"/>
                <a:gd name="connsiteY1" fmla="*/ 830252 h 1509040"/>
                <a:gd name="connsiteX2" fmla="*/ 669365 w 848880"/>
                <a:gd name="connsiteY2" fmla="*/ 0 h 15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880" h="1509040">
                  <a:moveTo>
                    <a:pt x="848880" y="1509040"/>
                  </a:moveTo>
                  <a:cubicBezTo>
                    <a:pt x="440298" y="1295399"/>
                    <a:pt x="31716" y="1081759"/>
                    <a:pt x="1797" y="830252"/>
                  </a:cubicBezTo>
                  <a:cubicBezTo>
                    <a:pt x="-28122" y="578745"/>
                    <a:pt x="320621" y="289372"/>
                    <a:pt x="669365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485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6D10023-B1E4-4EF9-9B36-BB554E674F83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essayer d’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installer deux ampoules dans un circuit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AF1C8A-D30A-4AA2-BF46-604C73B59580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aujourd’hui nous intéresser à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seconde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527AB93-9B7E-4A5A-9535-6F1340D124BA}"/>
              </a:ext>
            </a:extLst>
          </p:cNvPr>
          <p:cNvSpPr txBox="1"/>
          <p:nvPr/>
        </p:nvSpPr>
        <p:spPr>
          <a:xfrm>
            <a:off x="0" y="21435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s’agit d’un circuit 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dérivation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EEBF4FE-0480-40A6-BC94-00C628BEA773}"/>
              </a:ext>
            </a:extLst>
          </p:cNvPr>
          <p:cNvGrpSpPr>
            <a:grpSpLocks/>
          </p:cNvGrpSpPr>
          <p:nvPr/>
        </p:nvGrpSpPr>
        <p:grpSpPr bwMode="auto">
          <a:xfrm>
            <a:off x="5364088" y="2930689"/>
            <a:ext cx="3569335" cy="3697605"/>
            <a:chOff x="3230" y="7921"/>
            <a:chExt cx="5621" cy="5823"/>
          </a:xfrm>
        </p:grpSpPr>
        <p:grpSp>
          <p:nvGrpSpPr>
            <p:cNvPr id="23" name="Group 257">
              <a:extLst>
                <a:ext uri="{FF2B5EF4-FFF2-40B4-BE49-F238E27FC236}">
                  <a16:creationId xmlns:a16="http://schemas.microsoft.com/office/drawing/2014/main" id="{39284048-E413-4731-B05E-92F4D767F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1" y="11590"/>
              <a:ext cx="1634" cy="2154"/>
              <a:chOff x="4002" y="8891"/>
              <a:chExt cx="2662" cy="293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8829FF5-65A5-4DA1-9396-E5DC2D6A2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2" y="9511"/>
                <a:ext cx="2662" cy="231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7" name="AutoShape 259">
                <a:extLst>
                  <a:ext uri="{FF2B5EF4-FFF2-40B4-BE49-F238E27FC236}">
                    <a16:creationId xmlns:a16="http://schemas.microsoft.com/office/drawing/2014/main" id="{3BBFEAA5-CFAB-433B-A8C0-FC10DCB784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22" y="8891"/>
                <a:ext cx="668" cy="6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260">
                <a:extLst>
                  <a:ext uri="{FF2B5EF4-FFF2-40B4-BE49-F238E27FC236}">
                    <a16:creationId xmlns:a16="http://schemas.microsoft.com/office/drawing/2014/main" id="{337623CA-B62F-49CF-8842-D509DBB2D3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0" y="9193"/>
                <a:ext cx="406" cy="31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" name="Group 261">
              <a:extLst>
                <a:ext uri="{FF2B5EF4-FFF2-40B4-BE49-F238E27FC236}">
                  <a16:creationId xmlns:a16="http://schemas.microsoft.com/office/drawing/2014/main" id="{357B8146-AD6F-491C-BF91-11A2FF109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1" y="9812"/>
              <a:ext cx="661" cy="1185"/>
              <a:chOff x="4858" y="2519"/>
              <a:chExt cx="1187" cy="1875"/>
            </a:xfrm>
          </p:grpSpPr>
          <p:sp>
            <p:nvSpPr>
              <p:cNvPr id="33" name="Oval 262">
                <a:extLst>
                  <a:ext uri="{FF2B5EF4-FFF2-40B4-BE49-F238E27FC236}">
                    <a16:creationId xmlns:a16="http://schemas.microsoft.com/office/drawing/2014/main" id="{836654FD-6306-45B8-B4E9-1857589AF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2519"/>
                <a:ext cx="1187" cy="118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4" name="Oval 263">
                <a:extLst>
                  <a:ext uri="{FF2B5EF4-FFF2-40B4-BE49-F238E27FC236}">
                    <a16:creationId xmlns:a16="http://schemas.microsoft.com/office/drawing/2014/main" id="{6001F700-1A67-4EE6-A2D5-CD716A95B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4203"/>
                <a:ext cx="509" cy="1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9C60E56-47F4-490F-AE48-CE839D79C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3600"/>
                <a:ext cx="679" cy="6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grpSp>
          <p:nvGrpSpPr>
            <p:cNvPr id="25" name="Group 265">
              <a:extLst>
                <a:ext uri="{FF2B5EF4-FFF2-40B4-BE49-F238E27FC236}">
                  <a16:creationId xmlns:a16="http://schemas.microsoft.com/office/drawing/2014/main" id="{63590F96-2BF5-4CE0-B7A7-D7C424FA3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" y="7921"/>
              <a:ext cx="661" cy="1185"/>
              <a:chOff x="4858" y="2519"/>
              <a:chExt cx="1187" cy="1875"/>
            </a:xfrm>
          </p:grpSpPr>
          <p:sp>
            <p:nvSpPr>
              <p:cNvPr id="30" name="Oval 266">
                <a:extLst>
                  <a:ext uri="{FF2B5EF4-FFF2-40B4-BE49-F238E27FC236}">
                    <a16:creationId xmlns:a16="http://schemas.microsoft.com/office/drawing/2014/main" id="{55D59C7B-25B1-41EE-BC65-E351EDAC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2519"/>
                <a:ext cx="1187" cy="118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1" name="Oval 267">
                <a:extLst>
                  <a:ext uri="{FF2B5EF4-FFF2-40B4-BE49-F238E27FC236}">
                    <a16:creationId xmlns:a16="http://schemas.microsoft.com/office/drawing/2014/main" id="{E2974F6B-850C-4E99-97F2-B9AA67BA3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4203"/>
                <a:ext cx="509" cy="1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DBEEC2-C03F-43EE-B3C5-CC7E25D8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3600"/>
                <a:ext cx="679" cy="6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6" name="Freeform 269">
              <a:extLst>
                <a:ext uri="{FF2B5EF4-FFF2-40B4-BE49-F238E27FC236}">
                  <a16:creationId xmlns:a16="http://schemas.microsoft.com/office/drawing/2014/main" id="{73FD19BC-CD8D-47AA-80AA-1928BDBC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8350"/>
              <a:ext cx="2320" cy="3462"/>
            </a:xfrm>
            <a:custGeom>
              <a:avLst/>
              <a:gdLst>
                <a:gd name="T0" fmla="*/ 2320 w 2320"/>
                <a:gd name="T1" fmla="*/ 3462 h 3462"/>
                <a:gd name="T2" fmla="*/ 1062 w 2320"/>
                <a:gd name="T3" fmla="*/ 2647 h 3462"/>
                <a:gd name="T4" fmla="*/ 190 w 2320"/>
                <a:gd name="T5" fmla="*/ 1760 h 3462"/>
                <a:gd name="T6" fmla="*/ 10 w 2320"/>
                <a:gd name="T7" fmla="*/ 756 h 3462"/>
                <a:gd name="T8" fmla="*/ 250 w 2320"/>
                <a:gd name="T9" fmla="*/ 110 h 3462"/>
                <a:gd name="T10" fmla="*/ 1062 w 2320"/>
                <a:gd name="T11" fmla="*/ 95 h 3462"/>
                <a:gd name="T12" fmla="*/ 1465 w 2320"/>
                <a:gd name="T13" fmla="*/ 485 h 3462"/>
                <a:gd name="T14" fmla="*/ 2276 w 2320"/>
                <a:gd name="T15" fmla="*/ 425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0" h="3462">
                  <a:moveTo>
                    <a:pt x="2320" y="3462"/>
                  </a:moveTo>
                  <a:cubicBezTo>
                    <a:pt x="1868" y="3196"/>
                    <a:pt x="1417" y="2931"/>
                    <a:pt x="1062" y="2647"/>
                  </a:cubicBezTo>
                  <a:cubicBezTo>
                    <a:pt x="707" y="2363"/>
                    <a:pt x="365" y="2075"/>
                    <a:pt x="190" y="1760"/>
                  </a:cubicBezTo>
                  <a:cubicBezTo>
                    <a:pt x="15" y="1445"/>
                    <a:pt x="0" y="1031"/>
                    <a:pt x="10" y="756"/>
                  </a:cubicBezTo>
                  <a:cubicBezTo>
                    <a:pt x="20" y="481"/>
                    <a:pt x="75" y="220"/>
                    <a:pt x="250" y="110"/>
                  </a:cubicBezTo>
                  <a:cubicBezTo>
                    <a:pt x="425" y="0"/>
                    <a:pt x="860" y="32"/>
                    <a:pt x="1062" y="95"/>
                  </a:cubicBezTo>
                  <a:cubicBezTo>
                    <a:pt x="1264" y="158"/>
                    <a:pt x="1263" y="430"/>
                    <a:pt x="1465" y="485"/>
                  </a:cubicBezTo>
                  <a:cubicBezTo>
                    <a:pt x="1667" y="540"/>
                    <a:pt x="2008" y="293"/>
                    <a:pt x="2276" y="42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7" name="Freeform 270">
              <a:extLst>
                <a:ext uri="{FF2B5EF4-FFF2-40B4-BE49-F238E27FC236}">
                  <a16:creationId xmlns:a16="http://schemas.microsoft.com/office/drawing/2014/main" id="{1843FF38-943C-4D94-A266-2E686F6B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10480"/>
              <a:ext cx="1919" cy="261"/>
            </a:xfrm>
            <a:custGeom>
              <a:avLst/>
              <a:gdLst>
                <a:gd name="T0" fmla="*/ 0 w 1919"/>
                <a:gd name="T1" fmla="*/ 139 h 261"/>
                <a:gd name="T2" fmla="*/ 440 w 1919"/>
                <a:gd name="T3" fmla="*/ 15 h 261"/>
                <a:gd name="T4" fmla="*/ 1175 w 1919"/>
                <a:gd name="T5" fmla="*/ 227 h 261"/>
                <a:gd name="T6" fmla="*/ 1919 w 1919"/>
                <a:gd name="T7" fmla="*/ 21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9" h="261">
                  <a:moveTo>
                    <a:pt x="0" y="139"/>
                  </a:moveTo>
                  <a:cubicBezTo>
                    <a:pt x="122" y="69"/>
                    <a:pt x="244" y="0"/>
                    <a:pt x="440" y="15"/>
                  </a:cubicBezTo>
                  <a:cubicBezTo>
                    <a:pt x="636" y="30"/>
                    <a:pt x="929" y="193"/>
                    <a:pt x="1175" y="227"/>
                  </a:cubicBezTo>
                  <a:cubicBezTo>
                    <a:pt x="1421" y="261"/>
                    <a:pt x="1840" y="146"/>
                    <a:pt x="1919" y="218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8" name="Freeform 271">
              <a:extLst>
                <a:ext uri="{FF2B5EF4-FFF2-40B4-BE49-F238E27FC236}">
                  <a16:creationId xmlns:a16="http://schemas.microsoft.com/office/drawing/2014/main" id="{F85A1A52-CBA8-4692-8FBF-D987EE1F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8997"/>
              <a:ext cx="3172" cy="2895"/>
            </a:xfrm>
            <a:custGeom>
              <a:avLst/>
              <a:gdLst>
                <a:gd name="T0" fmla="*/ 0 w 3172"/>
                <a:gd name="T1" fmla="*/ 109 h 2895"/>
                <a:gd name="T2" fmla="*/ 1116 w 3172"/>
                <a:gd name="T3" fmla="*/ 109 h 2895"/>
                <a:gd name="T4" fmla="*/ 2127 w 3172"/>
                <a:gd name="T5" fmla="*/ 48 h 2895"/>
                <a:gd name="T6" fmla="*/ 2946 w 3172"/>
                <a:gd name="T7" fmla="*/ 395 h 2895"/>
                <a:gd name="T8" fmla="*/ 2946 w 3172"/>
                <a:gd name="T9" fmla="*/ 1631 h 2895"/>
                <a:gd name="T10" fmla="*/ 1592 w 3172"/>
                <a:gd name="T11" fmla="*/ 2418 h 2895"/>
                <a:gd name="T12" fmla="*/ 677 w 3172"/>
                <a:gd name="T13" fmla="*/ 2895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2" h="2895">
                  <a:moveTo>
                    <a:pt x="0" y="109"/>
                  </a:moveTo>
                  <a:cubicBezTo>
                    <a:pt x="380" y="114"/>
                    <a:pt x="761" y="119"/>
                    <a:pt x="1116" y="109"/>
                  </a:cubicBezTo>
                  <a:cubicBezTo>
                    <a:pt x="1471" y="99"/>
                    <a:pt x="1822" y="0"/>
                    <a:pt x="2127" y="48"/>
                  </a:cubicBezTo>
                  <a:cubicBezTo>
                    <a:pt x="2432" y="96"/>
                    <a:pt x="2809" y="131"/>
                    <a:pt x="2946" y="395"/>
                  </a:cubicBezTo>
                  <a:cubicBezTo>
                    <a:pt x="3083" y="659"/>
                    <a:pt x="3172" y="1294"/>
                    <a:pt x="2946" y="1631"/>
                  </a:cubicBezTo>
                  <a:cubicBezTo>
                    <a:pt x="2720" y="1968"/>
                    <a:pt x="1970" y="2207"/>
                    <a:pt x="1592" y="2418"/>
                  </a:cubicBezTo>
                  <a:cubicBezTo>
                    <a:pt x="1214" y="2629"/>
                    <a:pt x="541" y="2772"/>
                    <a:pt x="677" y="289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29" name="Freeform 272">
              <a:extLst>
                <a:ext uri="{FF2B5EF4-FFF2-40B4-BE49-F238E27FC236}">
                  <a16:creationId xmlns:a16="http://schemas.microsoft.com/office/drawing/2014/main" id="{06528178-CDE3-4E43-BF92-F74E7FD67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" y="10650"/>
              <a:ext cx="2192" cy="473"/>
            </a:xfrm>
            <a:custGeom>
              <a:avLst/>
              <a:gdLst>
                <a:gd name="T0" fmla="*/ 0 w 2192"/>
                <a:gd name="T1" fmla="*/ 347 h 473"/>
                <a:gd name="T2" fmla="*/ 826 w 2192"/>
                <a:gd name="T3" fmla="*/ 419 h 473"/>
                <a:gd name="T4" fmla="*/ 1731 w 2192"/>
                <a:gd name="T5" fmla="*/ 22 h 473"/>
                <a:gd name="T6" fmla="*/ 2192 w 2192"/>
                <a:gd name="T7" fmla="*/ 28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2" h="473">
                  <a:moveTo>
                    <a:pt x="0" y="347"/>
                  </a:moveTo>
                  <a:cubicBezTo>
                    <a:pt x="269" y="410"/>
                    <a:pt x="538" y="473"/>
                    <a:pt x="826" y="419"/>
                  </a:cubicBezTo>
                  <a:cubicBezTo>
                    <a:pt x="1114" y="365"/>
                    <a:pt x="1503" y="44"/>
                    <a:pt x="1731" y="22"/>
                  </a:cubicBezTo>
                  <a:cubicBezTo>
                    <a:pt x="1959" y="0"/>
                    <a:pt x="2075" y="143"/>
                    <a:pt x="2192" y="286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964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6D10023-B1E4-4EF9-9B36-BB554E674F83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essayer d’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installer deux ampoules dans un circuit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AF1C8A-D30A-4AA2-BF46-604C73B59580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Vous allez devoir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réaliser ce circuit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527AB93-9B7E-4A5A-9535-6F1340D124BA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puis vous répondrez aux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questions de la fiche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2FAC8A8-26A3-4A58-AA35-C3AE7155E09E}"/>
              </a:ext>
            </a:extLst>
          </p:cNvPr>
          <p:cNvSpPr txBox="1"/>
          <p:nvPr/>
        </p:nvSpPr>
        <p:spPr>
          <a:xfrm>
            <a:off x="0" y="2240358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7F7982-F689-4677-9C09-38307DF4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03" y="3680153"/>
            <a:ext cx="4381376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94642A2A-656A-473A-A3F7-767DC39003CB}"/>
              </a:ext>
            </a:extLst>
          </p:cNvPr>
          <p:cNvGrpSpPr>
            <a:grpSpLocks/>
          </p:cNvGrpSpPr>
          <p:nvPr/>
        </p:nvGrpSpPr>
        <p:grpSpPr bwMode="auto">
          <a:xfrm>
            <a:off x="5364088" y="2930689"/>
            <a:ext cx="3569335" cy="3697605"/>
            <a:chOff x="3230" y="7921"/>
            <a:chExt cx="5621" cy="5823"/>
          </a:xfrm>
        </p:grpSpPr>
        <p:grpSp>
          <p:nvGrpSpPr>
            <p:cNvPr id="25" name="Group 257">
              <a:extLst>
                <a:ext uri="{FF2B5EF4-FFF2-40B4-BE49-F238E27FC236}">
                  <a16:creationId xmlns:a16="http://schemas.microsoft.com/office/drawing/2014/main" id="{D26A8CCE-340A-4192-A4C5-EAD79D765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1" y="11590"/>
              <a:ext cx="1634" cy="2154"/>
              <a:chOff x="4002" y="8891"/>
              <a:chExt cx="2662" cy="293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9103F84-3F21-4028-82E7-F7D2680DD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2" y="9511"/>
                <a:ext cx="2662" cy="231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40" name="AutoShape 259">
                <a:extLst>
                  <a:ext uri="{FF2B5EF4-FFF2-40B4-BE49-F238E27FC236}">
                    <a16:creationId xmlns:a16="http://schemas.microsoft.com/office/drawing/2014/main" id="{5F969DCA-370B-4750-BFF3-371DAD7035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22" y="8891"/>
                <a:ext cx="668" cy="6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260">
                <a:extLst>
                  <a:ext uri="{FF2B5EF4-FFF2-40B4-BE49-F238E27FC236}">
                    <a16:creationId xmlns:a16="http://schemas.microsoft.com/office/drawing/2014/main" id="{CA4E0822-46CF-40B5-8E38-8FD7EA5905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0" y="9193"/>
                <a:ext cx="406" cy="31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" name="Group 261">
              <a:extLst>
                <a:ext uri="{FF2B5EF4-FFF2-40B4-BE49-F238E27FC236}">
                  <a16:creationId xmlns:a16="http://schemas.microsoft.com/office/drawing/2014/main" id="{4A139DCE-FB4D-45F0-9888-9F577D63A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1" y="9812"/>
              <a:ext cx="661" cy="1185"/>
              <a:chOff x="4858" y="2519"/>
              <a:chExt cx="1187" cy="1875"/>
            </a:xfrm>
          </p:grpSpPr>
          <p:sp>
            <p:nvSpPr>
              <p:cNvPr id="35" name="Oval 262">
                <a:extLst>
                  <a:ext uri="{FF2B5EF4-FFF2-40B4-BE49-F238E27FC236}">
                    <a16:creationId xmlns:a16="http://schemas.microsoft.com/office/drawing/2014/main" id="{C0B9CC88-7EEE-4441-8E41-9309A04A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2519"/>
                <a:ext cx="1187" cy="118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6" name="Oval 263">
                <a:extLst>
                  <a:ext uri="{FF2B5EF4-FFF2-40B4-BE49-F238E27FC236}">
                    <a16:creationId xmlns:a16="http://schemas.microsoft.com/office/drawing/2014/main" id="{061568C6-A64A-4D5C-A3C0-9A0DE618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4203"/>
                <a:ext cx="509" cy="1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5375BE6-F90D-4A4B-8504-0F9B5B7D1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3600"/>
                <a:ext cx="679" cy="6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grpSp>
          <p:nvGrpSpPr>
            <p:cNvPr id="27" name="Group 265">
              <a:extLst>
                <a:ext uri="{FF2B5EF4-FFF2-40B4-BE49-F238E27FC236}">
                  <a16:creationId xmlns:a16="http://schemas.microsoft.com/office/drawing/2014/main" id="{FD8AA057-A484-4947-ADAC-112C25ACA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" y="7921"/>
              <a:ext cx="661" cy="1185"/>
              <a:chOff x="4858" y="2519"/>
              <a:chExt cx="1187" cy="1875"/>
            </a:xfrm>
          </p:grpSpPr>
          <p:sp>
            <p:nvSpPr>
              <p:cNvPr id="32" name="Oval 266">
                <a:extLst>
                  <a:ext uri="{FF2B5EF4-FFF2-40B4-BE49-F238E27FC236}">
                    <a16:creationId xmlns:a16="http://schemas.microsoft.com/office/drawing/2014/main" id="{03F47E93-8D94-46D1-B598-D699ED45E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2519"/>
                <a:ext cx="1187" cy="118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3" name="Oval 267">
                <a:extLst>
                  <a:ext uri="{FF2B5EF4-FFF2-40B4-BE49-F238E27FC236}">
                    <a16:creationId xmlns:a16="http://schemas.microsoft.com/office/drawing/2014/main" id="{F7B7971D-D030-4AA9-A3D2-2465173DA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4203"/>
                <a:ext cx="509" cy="1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7F1AA84-8A34-420B-A58A-748E365E4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" y="3600"/>
                <a:ext cx="679" cy="6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8" name="Freeform 269">
              <a:extLst>
                <a:ext uri="{FF2B5EF4-FFF2-40B4-BE49-F238E27FC236}">
                  <a16:creationId xmlns:a16="http://schemas.microsoft.com/office/drawing/2014/main" id="{49485A3E-3A67-4EEE-A2F7-DB48290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8350"/>
              <a:ext cx="2320" cy="3462"/>
            </a:xfrm>
            <a:custGeom>
              <a:avLst/>
              <a:gdLst>
                <a:gd name="T0" fmla="*/ 2320 w 2320"/>
                <a:gd name="T1" fmla="*/ 3462 h 3462"/>
                <a:gd name="T2" fmla="*/ 1062 w 2320"/>
                <a:gd name="T3" fmla="*/ 2647 h 3462"/>
                <a:gd name="T4" fmla="*/ 190 w 2320"/>
                <a:gd name="T5" fmla="*/ 1760 h 3462"/>
                <a:gd name="T6" fmla="*/ 10 w 2320"/>
                <a:gd name="T7" fmla="*/ 756 h 3462"/>
                <a:gd name="T8" fmla="*/ 250 w 2320"/>
                <a:gd name="T9" fmla="*/ 110 h 3462"/>
                <a:gd name="T10" fmla="*/ 1062 w 2320"/>
                <a:gd name="T11" fmla="*/ 95 h 3462"/>
                <a:gd name="T12" fmla="*/ 1465 w 2320"/>
                <a:gd name="T13" fmla="*/ 485 h 3462"/>
                <a:gd name="T14" fmla="*/ 2276 w 2320"/>
                <a:gd name="T15" fmla="*/ 425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0" h="3462">
                  <a:moveTo>
                    <a:pt x="2320" y="3462"/>
                  </a:moveTo>
                  <a:cubicBezTo>
                    <a:pt x="1868" y="3196"/>
                    <a:pt x="1417" y="2931"/>
                    <a:pt x="1062" y="2647"/>
                  </a:cubicBezTo>
                  <a:cubicBezTo>
                    <a:pt x="707" y="2363"/>
                    <a:pt x="365" y="2075"/>
                    <a:pt x="190" y="1760"/>
                  </a:cubicBezTo>
                  <a:cubicBezTo>
                    <a:pt x="15" y="1445"/>
                    <a:pt x="0" y="1031"/>
                    <a:pt x="10" y="756"/>
                  </a:cubicBezTo>
                  <a:cubicBezTo>
                    <a:pt x="20" y="481"/>
                    <a:pt x="75" y="220"/>
                    <a:pt x="250" y="110"/>
                  </a:cubicBezTo>
                  <a:cubicBezTo>
                    <a:pt x="425" y="0"/>
                    <a:pt x="860" y="32"/>
                    <a:pt x="1062" y="95"/>
                  </a:cubicBezTo>
                  <a:cubicBezTo>
                    <a:pt x="1264" y="158"/>
                    <a:pt x="1263" y="430"/>
                    <a:pt x="1465" y="485"/>
                  </a:cubicBezTo>
                  <a:cubicBezTo>
                    <a:pt x="1667" y="540"/>
                    <a:pt x="2008" y="293"/>
                    <a:pt x="2276" y="42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9" name="Freeform 270">
              <a:extLst>
                <a:ext uri="{FF2B5EF4-FFF2-40B4-BE49-F238E27FC236}">
                  <a16:creationId xmlns:a16="http://schemas.microsoft.com/office/drawing/2014/main" id="{BFC0DC48-D3B7-46E2-924D-5F3404D30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10480"/>
              <a:ext cx="1919" cy="261"/>
            </a:xfrm>
            <a:custGeom>
              <a:avLst/>
              <a:gdLst>
                <a:gd name="T0" fmla="*/ 0 w 1919"/>
                <a:gd name="T1" fmla="*/ 139 h 261"/>
                <a:gd name="T2" fmla="*/ 440 w 1919"/>
                <a:gd name="T3" fmla="*/ 15 h 261"/>
                <a:gd name="T4" fmla="*/ 1175 w 1919"/>
                <a:gd name="T5" fmla="*/ 227 h 261"/>
                <a:gd name="T6" fmla="*/ 1919 w 1919"/>
                <a:gd name="T7" fmla="*/ 21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9" h="261">
                  <a:moveTo>
                    <a:pt x="0" y="139"/>
                  </a:moveTo>
                  <a:cubicBezTo>
                    <a:pt x="122" y="69"/>
                    <a:pt x="244" y="0"/>
                    <a:pt x="440" y="15"/>
                  </a:cubicBezTo>
                  <a:cubicBezTo>
                    <a:pt x="636" y="30"/>
                    <a:pt x="929" y="193"/>
                    <a:pt x="1175" y="227"/>
                  </a:cubicBezTo>
                  <a:cubicBezTo>
                    <a:pt x="1421" y="261"/>
                    <a:pt x="1840" y="146"/>
                    <a:pt x="1919" y="218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0" name="Freeform 271">
              <a:extLst>
                <a:ext uri="{FF2B5EF4-FFF2-40B4-BE49-F238E27FC236}">
                  <a16:creationId xmlns:a16="http://schemas.microsoft.com/office/drawing/2014/main" id="{3B5725CA-EFE9-4496-940B-82CE028BD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8997"/>
              <a:ext cx="3172" cy="2895"/>
            </a:xfrm>
            <a:custGeom>
              <a:avLst/>
              <a:gdLst>
                <a:gd name="T0" fmla="*/ 0 w 3172"/>
                <a:gd name="T1" fmla="*/ 109 h 2895"/>
                <a:gd name="T2" fmla="*/ 1116 w 3172"/>
                <a:gd name="T3" fmla="*/ 109 h 2895"/>
                <a:gd name="T4" fmla="*/ 2127 w 3172"/>
                <a:gd name="T5" fmla="*/ 48 h 2895"/>
                <a:gd name="T6" fmla="*/ 2946 w 3172"/>
                <a:gd name="T7" fmla="*/ 395 h 2895"/>
                <a:gd name="T8" fmla="*/ 2946 w 3172"/>
                <a:gd name="T9" fmla="*/ 1631 h 2895"/>
                <a:gd name="T10" fmla="*/ 1592 w 3172"/>
                <a:gd name="T11" fmla="*/ 2418 h 2895"/>
                <a:gd name="T12" fmla="*/ 677 w 3172"/>
                <a:gd name="T13" fmla="*/ 2895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2" h="2895">
                  <a:moveTo>
                    <a:pt x="0" y="109"/>
                  </a:moveTo>
                  <a:cubicBezTo>
                    <a:pt x="380" y="114"/>
                    <a:pt x="761" y="119"/>
                    <a:pt x="1116" y="109"/>
                  </a:cubicBezTo>
                  <a:cubicBezTo>
                    <a:pt x="1471" y="99"/>
                    <a:pt x="1822" y="0"/>
                    <a:pt x="2127" y="48"/>
                  </a:cubicBezTo>
                  <a:cubicBezTo>
                    <a:pt x="2432" y="96"/>
                    <a:pt x="2809" y="131"/>
                    <a:pt x="2946" y="395"/>
                  </a:cubicBezTo>
                  <a:cubicBezTo>
                    <a:pt x="3083" y="659"/>
                    <a:pt x="3172" y="1294"/>
                    <a:pt x="2946" y="1631"/>
                  </a:cubicBezTo>
                  <a:cubicBezTo>
                    <a:pt x="2720" y="1968"/>
                    <a:pt x="1970" y="2207"/>
                    <a:pt x="1592" y="2418"/>
                  </a:cubicBezTo>
                  <a:cubicBezTo>
                    <a:pt x="1214" y="2629"/>
                    <a:pt x="541" y="2772"/>
                    <a:pt x="677" y="289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dirty="0"/>
            </a:p>
          </p:txBody>
        </p:sp>
        <p:sp>
          <p:nvSpPr>
            <p:cNvPr id="31" name="Freeform 272">
              <a:extLst>
                <a:ext uri="{FF2B5EF4-FFF2-40B4-BE49-F238E27FC236}">
                  <a16:creationId xmlns:a16="http://schemas.microsoft.com/office/drawing/2014/main" id="{9632029D-1AFA-4540-BA0C-BACCA40AD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" y="10650"/>
              <a:ext cx="2192" cy="473"/>
            </a:xfrm>
            <a:custGeom>
              <a:avLst/>
              <a:gdLst>
                <a:gd name="T0" fmla="*/ 0 w 2192"/>
                <a:gd name="T1" fmla="*/ 347 h 473"/>
                <a:gd name="T2" fmla="*/ 826 w 2192"/>
                <a:gd name="T3" fmla="*/ 419 h 473"/>
                <a:gd name="T4" fmla="*/ 1731 w 2192"/>
                <a:gd name="T5" fmla="*/ 22 h 473"/>
                <a:gd name="T6" fmla="*/ 2192 w 2192"/>
                <a:gd name="T7" fmla="*/ 28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2" h="473">
                  <a:moveTo>
                    <a:pt x="0" y="347"/>
                  </a:moveTo>
                  <a:cubicBezTo>
                    <a:pt x="269" y="410"/>
                    <a:pt x="538" y="473"/>
                    <a:pt x="826" y="419"/>
                  </a:cubicBezTo>
                  <a:cubicBezTo>
                    <a:pt x="1114" y="365"/>
                    <a:pt x="1503" y="44"/>
                    <a:pt x="1731" y="22"/>
                  </a:cubicBezTo>
                  <a:cubicBezTo>
                    <a:pt x="1959" y="0"/>
                    <a:pt x="2075" y="143"/>
                    <a:pt x="2192" y="286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36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6" grpId="1"/>
      <p:bldP spid="38" grpId="0"/>
      <p:bldP spid="38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CEABBA0-58B0-4B1B-868C-692B22D9274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2994F9-7B35-4BBF-8D1E-686F6B4CDCF0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- Dans ce circuit, que se passe-t-il si tu enlèves une ampoule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12895E-D8FF-4BB9-BB96-F51A7A5FE827}"/>
              </a:ext>
            </a:extLst>
          </p:cNvPr>
          <p:cNvSpPr txBox="1"/>
          <p:nvPr/>
        </p:nvSpPr>
        <p:spPr>
          <a:xfrm>
            <a:off x="0" y="16619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Si on enlève une ampoule, l’autre ampoule reste allumée.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158AD9-7186-4FA0-9D49-D5BBB000E506}"/>
              </a:ext>
            </a:extLst>
          </p:cNvPr>
          <p:cNvSpPr txBox="1"/>
          <p:nvPr/>
        </p:nvSpPr>
        <p:spPr>
          <a:xfrm>
            <a:off x="0" y="27392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- Pourquoi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32C54D-6D7E-42F5-A556-95D01653C252}"/>
              </a:ext>
            </a:extLst>
          </p:cNvPr>
          <p:cNvSpPr txBox="1"/>
          <p:nvPr/>
        </p:nvSpPr>
        <p:spPr>
          <a:xfrm>
            <a:off x="0" y="33239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Car le circuit est toujours fermé.</a:t>
            </a:r>
          </a:p>
        </p:txBody>
      </p:sp>
    </p:spTree>
    <p:extLst>
      <p:ext uri="{BB962C8B-B14F-4D97-AF65-F5344CB8AC3E}">
        <p14:creationId xmlns:p14="http://schemas.microsoft.com/office/powerpoint/2010/main" val="2534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7" grpId="0"/>
      <p:bldP spid="7" grpId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323</Words>
  <Application>Microsoft Office PowerPoint</Application>
  <PresentationFormat>Affichage à l'écran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Maiandra GD</vt:lpstr>
      <vt:lpstr>Calibri</vt:lpstr>
      <vt:lpstr>Arial</vt:lpstr>
      <vt:lpstr>Thème Office</vt:lpstr>
      <vt:lpstr>L’électricité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lieu où je vis</dc:title>
  <dc:creator>Maxime Paul</dc:creator>
  <cp:lastModifiedBy>Maxime Paul</cp:lastModifiedBy>
  <cp:revision>206</cp:revision>
  <dcterms:created xsi:type="dcterms:W3CDTF">2013-01-30T16:02:59Z</dcterms:created>
  <dcterms:modified xsi:type="dcterms:W3CDTF">2021-02-24T13:04:56Z</dcterms:modified>
</cp:coreProperties>
</file>