
<file path=[Content_Types].xml><?xml version="1.0" encoding="utf-8"?>
<Types xmlns="http://schemas.openxmlformats.org/package/2006/content-types">
  <Default Extension="fntdata" ContentType="application/x-fontdata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16"/>
  </p:notesMasterIdLst>
  <p:sldIdLst>
    <p:sldId id="256" r:id="rId2"/>
    <p:sldId id="388" r:id="rId3"/>
    <p:sldId id="324" r:id="rId4"/>
    <p:sldId id="343" r:id="rId5"/>
    <p:sldId id="389" r:id="rId6"/>
    <p:sldId id="390" r:id="rId7"/>
    <p:sldId id="391" r:id="rId8"/>
    <p:sldId id="392" r:id="rId9"/>
    <p:sldId id="393" r:id="rId10"/>
    <p:sldId id="394" r:id="rId11"/>
    <p:sldId id="345" r:id="rId12"/>
    <p:sldId id="341" r:id="rId13"/>
    <p:sldId id="395" r:id="rId14"/>
    <p:sldId id="328" r:id="rId15"/>
  </p:sldIdLst>
  <p:sldSz cx="9144000" cy="6858000" type="screen4x3"/>
  <p:notesSz cx="6858000" cy="9144000"/>
  <p:embeddedFontLst>
    <p:embeddedFont>
      <p:font typeface="Calibri" panose="020F0502020204030204" pitchFamily="34" charset="0"/>
      <p:regular r:id="rId17"/>
      <p:bold r:id="rId18"/>
      <p:italic r:id="rId19"/>
      <p:boldItalic r:id="rId20"/>
    </p:embeddedFont>
    <p:embeddedFont>
      <p:font typeface="Maiandra GD" panose="020E0502030308020204" pitchFamily="34" charset="0"/>
      <p:regular r:id="rId21"/>
    </p:embeddedFont>
  </p:embeddedFontLst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8244" autoAdjust="0"/>
  </p:normalViewPr>
  <p:slideViewPr>
    <p:cSldViewPr>
      <p:cViewPr varScale="1">
        <p:scale>
          <a:sx n="100" d="100"/>
          <a:sy n="100" d="100"/>
        </p:scale>
        <p:origin x="1032" y="11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2.fntdata"/><Relationship Id="rId3" Type="http://schemas.openxmlformats.org/officeDocument/2006/relationships/slide" Target="slides/slide2.xml"/><Relationship Id="rId21" Type="http://schemas.openxmlformats.org/officeDocument/2006/relationships/font" Target="fonts/font5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1.fntdata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font" Target="fonts/font4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font" Target="fonts/font3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0D8EE3-4B51-4E4C-9739-93EA8BE4EAD9}" type="datetimeFigureOut">
              <a:rPr lang="fr-FR" smtClean="0"/>
              <a:t>24/02/2021</a:t>
            </a:fld>
            <a:endParaRPr lang="fr-FR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 dirty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3BB188-888D-44A5-8A60-0743048A6C08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285344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28FB8-747A-49CF-A8FB-B7E1F39D7961}" type="datetimeFigureOut">
              <a:rPr lang="fr-FR" smtClean="0"/>
              <a:t>24/02/2021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09A74-FF9D-48F1-9B22-AB175264EAD0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653105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28FB8-747A-49CF-A8FB-B7E1F39D7961}" type="datetimeFigureOut">
              <a:rPr lang="fr-FR" smtClean="0"/>
              <a:t>24/02/2021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09A74-FF9D-48F1-9B22-AB175264EAD0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358925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28FB8-747A-49CF-A8FB-B7E1F39D7961}" type="datetimeFigureOut">
              <a:rPr lang="fr-FR" smtClean="0"/>
              <a:t>24/02/2021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09A74-FF9D-48F1-9B22-AB175264EAD0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480112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28FB8-747A-49CF-A8FB-B7E1F39D7961}" type="datetimeFigureOut">
              <a:rPr lang="fr-FR" smtClean="0"/>
              <a:t>24/02/2021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09A74-FF9D-48F1-9B22-AB175264EAD0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418196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28FB8-747A-49CF-A8FB-B7E1F39D7961}" type="datetimeFigureOut">
              <a:rPr lang="fr-FR" smtClean="0"/>
              <a:t>24/02/2021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09A74-FF9D-48F1-9B22-AB175264EAD0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781262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28FB8-747A-49CF-A8FB-B7E1F39D7961}" type="datetimeFigureOut">
              <a:rPr lang="fr-FR" smtClean="0"/>
              <a:t>24/02/2021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09A74-FF9D-48F1-9B22-AB175264EAD0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73918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28FB8-747A-49CF-A8FB-B7E1F39D7961}" type="datetimeFigureOut">
              <a:rPr lang="fr-FR" smtClean="0"/>
              <a:t>24/02/2021</a:t>
            </a:fld>
            <a:endParaRPr lang="fr-FR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09A74-FF9D-48F1-9B22-AB175264EAD0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470866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28FB8-747A-49CF-A8FB-B7E1F39D7961}" type="datetimeFigureOut">
              <a:rPr lang="fr-FR" smtClean="0"/>
              <a:t>24/02/2021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09A74-FF9D-48F1-9B22-AB175264EAD0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48059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28FB8-747A-49CF-A8FB-B7E1F39D7961}" type="datetimeFigureOut">
              <a:rPr lang="fr-FR" smtClean="0"/>
              <a:t>24/02/2021</a:t>
            </a:fld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09A74-FF9D-48F1-9B22-AB175264EAD0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901990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28FB8-747A-49CF-A8FB-B7E1F39D7961}" type="datetimeFigureOut">
              <a:rPr lang="fr-FR" smtClean="0"/>
              <a:t>24/02/2021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09A74-FF9D-48F1-9B22-AB175264EAD0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67924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28FB8-747A-49CF-A8FB-B7E1F39D7961}" type="datetimeFigureOut">
              <a:rPr lang="fr-FR" smtClean="0"/>
              <a:t>24/02/2021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09A74-FF9D-48F1-9B22-AB175264EAD0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40483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328FB8-747A-49CF-A8FB-B7E1F39D7961}" type="datetimeFigureOut">
              <a:rPr lang="fr-FR" smtClean="0"/>
              <a:t>24/02/2021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D09A74-FF9D-48F1-9B22-AB175264EAD0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209555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ctrTitle"/>
          </p:nvPr>
        </p:nvSpPr>
        <p:spPr>
          <a:xfrm>
            <a:off x="685800" y="1772817"/>
            <a:ext cx="7886700" cy="2232248"/>
          </a:xfrm>
        </p:spPr>
        <p:txBody>
          <a:bodyPr>
            <a:normAutofit/>
          </a:bodyPr>
          <a:lstStyle/>
          <a:p>
            <a:pPr eaLnBrk="1" hangingPunct="1"/>
            <a:r>
              <a:rPr lang="fr-FR" sz="8800" b="1" dirty="0">
                <a:solidFill>
                  <a:srgbClr val="FF0000"/>
                </a:solidFill>
                <a:latin typeface="Maiandra GD" pitchFamily="34" charset="0"/>
              </a:rPr>
              <a:t>L’électricité</a:t>
            </a:r>
          </a:p>
        </p:txBody>
      </p:sp>
      <p:sp>
        <p:nvSpPr>
          <p:cNvPr id="5" name="Sous-titre 2"/>
          <p:cNvSpPr>
            <a:spLocks noGrp="1"/>
          </p:cNvSpPr>
          <p:nvPr>
            <p:ph type="subTitle" idx="1"/>
          </p:nvPr>
        </p:nvSpPr>
        <p:spPr>
          <a:xfrm>
            <a:off x="1071563" y="285750"/>
            <a:ext cx="6400800" cy="714375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dirty="0"/>
              <a:t>Découverte du monde – </a:t>
            </a:r>
            <a:r>
              <a:rPr lang="fr-FR" i="1" dirty="0"/>
              <a:t>Sciences</a:t>
            </a:r>
            <a:endParaRPr lang="fr-FR" dirty="0"/>
          </a:p>
        </p:txBody>
      </p:sp>
      <p:sp>
        <p:nvSpPr>
          <p:cNvPr id="6" name="ZoneTexte 5"/>
          <p:cNvSpPr txBox="1">
            <a:spLocks noChangeArrowheads="1"/>
          </p:cNvSpPr>
          <p:nvPr/>
        </p:nvSpPr>
        <p:spPr bwMode="auto">
          <a:xfrm>
            <a:off x="432941" y="4707081"/>
            <a:ext cx="8392417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fr-FR" sz="4800" dirty="0">
                <a:solidFill>
                  <a:srgbClr val="0070C0"/>
                </a:solidFill>
                <a:latin typeface="Maiandra GD" pitchFamily="34" charset="0"/>
                <a:sym typeface="Wingdings"/>
              </a:rPr>
              <a:t></a:t>
            </a:r>
            <a:r>
              <a:rPr lang="fr-FR" sz="4800" i="1" dirty="0">
                <a:solidFill>
                  <a:srgbClr val="0070C0"/>
                </a:solidFill>
                <a:latin typeface="Maiandra GD" pitchFamily="34" charset="0"/>
                <a:sym typeface="Wingdings" pitchFamily="2" charset="2"/>
              </a:rPr>
              <a:t> Comment installer plusieurs ampoules dans un circuit ? (1)</a:t>
            </a:r>
            <a:endParaRPr lang="fr-FR" sz="4800" i="1" dirty="0">
              <a:solidFill>
                <a:srgbClr val="0070C0"/>
              </a:solidFill>
              <a:latin typeface="Maiandra GD" pitchFamily="34" charset="0"/>
            </a:endParaRPr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1375" y="116632"/>
            <a:ext cx="1027566" cy="9541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9924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5" grpId="0" build="p"/>
      <p:bldP spid="5" grpId="1" build="p"/>
      <p:bldP spid="6" grpId="0"/>
      <p:bldP spid="6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oneTexte 6">
            <a:extLst>
              <a:ext uri="{FF2B5EF4-FFF2-40B4-BE49-F238E27FC236}">
                <a16:creationId xmlns:a16="http://schemas.microsoft.com/office/drawing/2014/main" id="{E6D10023-B1E4-4EF9-9B36-BB554E674F83}"/>
              </a:ext>
            </a:extLst>
          </p:cNvPr>
          <p:cNvSpPr txBox="1"/>
          <p:nvPr/>
        </p:nvSpPr>
        <p:spPr>
          <a:xfrm>
            <a:off x="0" y="0"/>
            <a:ext cx="9144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Nous allons essayer d’</a:t>
            </a:r>
            <a:r>
              <a:rPr lang="fr-FR" sz="3200" dirty="0">
                <a:solidFill>
                  <a:srgbClr val="FF0000"/>
                </a:solidFill>
                <a:latin typeface="Maiandra GD" panose="020E0502030308020204" pitchFamily="34" charset="0"/>
              </a:rPr>
              <a:t>installer deux ampoules dans un circuit</a:t>
            </a:r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 !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D3AF1C8A-D30A-4AA2-BF46-604C73B59580}"/>
              </a:ext>
            </a:extLst>
          </p:cNvPr>
          <p:cNvSpPr txBox="1"/>
          <p:nvPr/>
        </p:nvSpPr>
        <p:spPr>
          <a:xfrm>
            <a:off x="0" y="1077218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Vous allez devoir </a:t>
            </a:r>
            <a:r>
              <a:rPr lang="fr-FR" sz="3200" dirty="0">
                <a:solidFill>
                  <a:srgbClr val="FF0000"/>
                </a:solidFill>
                <a:latin typeface="Maiandra GD" panose="020E0502030308020204" pitchFamily="34" charset="0"/>
              </a:rPr>
              <a:t>réaliser ce circuit</a:t>
            </a:r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,</a:t>
            </a:r>
          </a:p>
        </p:txBody>
      </p:sp>
      <p:grpSp>
        <p:nvGrpSpPr>
          <p:cNvPr id="84" name="Groupe 83">
            <a:extLst>
              <a:ext uri="{FF2B5EF4-FFF2-40B4-BE49-F238E27FC236}">
                <a16:creationId xmlns:a16="http://schemas.microsoft.com/office/drawing/2014/main" id="{54974EB4-6307-4963-8FD7-87EC283C91F5}"/>
              </a:ext>
            </a:extLst>
          </p:cNvPr>
          <p:cNvGrpSpPr/>
          <p:nvPr/>
        </p:nvGrpSpPr>
        <p:grpSpPr>
          <a:xfrm>
            <a:off x="447914" y="3312324"/>
            <a:ext cx="3394710" cy="3315970"/>
            <a:chOff x="0" y="0"/>
            <a:chExt cx="3394716" cy="3316407"/>
          </a:xfrm>
        </p:grpSpPr>
        <p:grpSp>
          <p:nvGrpSpPr>
            <p:cNvPr id="85" name="Groupe 84">
              <a:extLst>
                <a:ext uri="{FF2B5EF4-FFF2-40B4-BE49-F238E27FC236}">
                  <a16:creationId xmlns:a16="http://schemas.microsoft.com/office/drawing/2014/main" id="{4FA7DE86-A3C3-477F-92EB-73CC642504AD}"/>
                </a:ext>
              </a:extLst>
            </p:cNvPr>
            <p:cNvGrpSpPr/>
            <p:nvPr/>
          </p:nvGrpSpPr>
          <p:grpSpPr>
            <a:xfrm>
              <a:off x="538543" y="0"/>
              <a:ext cx="2856173" cy="3316407"/>
              <a:chOff x="2221382" y="0"/>
              <a:chExt cx="2856173" cy="3316407"/>
            </a:xfrm>
          </p:grpSpPr>
          <p:grpSp>
            <p:nvGrpSpPr>
              <p:cNvPr id="87" name="Groupe 86">
                <a:extLst>
                  <a:ext uri="{FF2B5EF4-FFF2-40B4-BE49-F238E27FC236}">
                    <a16:creationId xmlns:a16="http://schemas.microsoft.com/office/drawing/2014/main" id="{19D1BC16-E1F5-4440-9B80-5114F2744419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255781" y="1948617"/>
                <a:ext cx="1037590" cy="1367790"/>
                <a:chOff x="4002" y="8891"/>
                <a:chExt cx="2662" cy="2930"/>
              </a:xfrm>
            </p:grpSpPr>
            <p:sp>
              <p:nvSpPr>
                <p:cNvPr id="98" name="Rectangle 97">
                  <a:extLst>
                    <a:ext uri="{FF2B5EF4-FFF2-40B4-BE49-F238E27FC236}">
                      <a16:creationId xmlns:a16="http://schemas.microsoft.com/office/drawing/2014/main" id="{F445105B-B9F1-499A-98C7-939F35B0E7D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002" y="9511"/>
                  <a:ext cx="2662" cy="2310"/>
                </a:xfrm>
                <a:prstGeom prst="rect">
                  <a:avLst/>
                </a:prstGeom>
                <a:solidFill>
                  <a:srgbClr val="FFFFFF"/>
                </a:solidFill>
                <a:ln w="1905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fr-FR"/>
                </a:p>
              </p:txBody>
            </p:sp>
            <p:cxnSp>
              <p:nvCxnSpPr>
                <p:cNvPr id="99" name="AutoShape 226">
                  <a:extLst>
                    <a:ext uri="{FF2B5EF4-FFF2-40B4-BE49-F238E27FC236}">
                      <a16:creationId xmlns:a16="http://schemas.microsoft.com/office/drawing/2014/main" id="{C4BAEA04-C1FE-4560-B8D4-48D078A86901}"/>
                    </a:ext>
                  </a:extLst>
                </p:cNvPr>
                <p:cNvCxnSpPr>
                  <a:cxnSpLocks noChangeShapeType="1"/>
                </p:cNvCxnSpPr>
                <p:nvPr/>
              </p:nvCxnSpPr>
              <p:spPr bwMode="auto">
                <a:xfrm flipV="1">
                  <a:off x="4322" y="8891"/>
                  <a:ext cx="668" cy="620"/>
                </a:xfrm>
                <a:prstGeom prst="straightConnector1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100" name="AutoShape 227">
                  <a:extLst>
                    <a:ext uri="{FF2B5EF4-FFF2-40B4-BE49-F238E27FC236}">
                      <a16:creationId xmlns:a16="http://schemas.microsoft.com/office/drawing/2014/main" id="{A91AB23D-9B74-44C9-9FAD-DE848A09908E}"/>
                    </a:ext>
                  </a:extLst>
                </p:cNvPr>
                <p:cNvCxnSpPr>
                  <a:cxnSpLocks noChangeShapeType="1"/>
                </p:cNvCxnSpPr>
                <p:nvPr/>
              </p:nvCxnSpPr>
              <p:spPr bwMode="auto">
                <a:xfrm>
                  <a:off x="5860" y="9193"/>
                  <a:ext cx="406" cy="318"/>
                </a:xfrm>
                <a:prstGeom prst="straightConnector1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</p:grpSp>
          <p:grpSp>
            <p:nvGrpSpPr>
              <p:cNvPr id="88" name="Groupe 87">
                <a:extLst>
                  <a:ext uri="{FF2B5EF4-FFF2-40B4-BE49-F238E27FC236}">
                    <a16:creationId xmlns:a16="http://schemas.microsoft.com/office/drawing/2014/main" id="{C772C525-3F8E-4951-81F0-3224CA5A9A5D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221382" y="0"/>
                <a:ext cx="419735" cy="752475"/>
                <a:chOff x="4858" y="2519"/>
                <a:chExt cx="1187" cy="1875"/>
              </a:xfrm>
            </p:grpSpPr>
            <p:sp>
              <p:nvSpPr>
                <p:cNvPr id="95" name="Oval 233">
                  <a:extLst>
                    <a:ext uri="{FF2B5EF4-FFF2-40B4-BE49-F238E27FC236}">
                      <a16:creationId xmlns:a16="http://schemas.microsoft.com/office/drawing/2014/main" id="{7848156C-8F25-4969-B59D-8463CEA17CB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858" y="2519"/>
                  <a:ext cx="1187" cy="1185"/>
                </a:xfrm>
                <a:prstGeom prst="ellipse">
                  <a:avLst/>
                </a:prstGeom>
                <a:solidFill>
                  <a:srgbClr val="FFFF0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fr-FR"/>
                </a:p>
              </p:txBody>
            </p:sp>
            <p:sp>
              <p:nvSpPr>
                <p:cNvPr id="96" name="Oval 234">
                  <a:extLst>
                    <a:ext uri="{FF2B5EF4-FFF2-40B4-BE49-F238E27FC236}">
                      <a16:creationId xmlns:a16="http://schemas.microsoft.com/office/drawing/2014/main" id="{216909B9-40F2-4743-B02B-8655DEB3F97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193" y="4203"/>
                  <a:ext cx="509" cy="191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fr-FR"/>
                </a:p>
              </p:txBody>
            </p:sp>
            <p:sp>
              <p:nvSpPr>
                <p:cNvPr id="97" name="Rectangle 96">
                  <a:extLst>
                    <a:ext uri="{FF2B5EF4-FFF2-40B4-BE49-F238E27FC236}">
                      <a16:creationId xmlns:a16="http://schemas.microsoft.com/office/drawing/2014/main" id="{7DEF459D-AD1C-4B31-9D59-01678F702B9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109" y="3600"/>
                  <a:ext cx="679" cy="698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fr-FR"/>
                </a:p>
              </p:txBody>
            </p:sp>
          </p:grpSp>
          <p:grpSp>
            <p:nvGrpSpPr>
              <p:cNvPr id="89" name="Groupe 88">
                <a:extLst>
                  <a:ext uri="{FF2B5EF4-FFF2-40B4-BE49-F238E27FC236}">
                    <a16:creationId xmlns:a16="http://schemas.microsoft.com/office/drawing/2014/main" id="{C37DC9C3-CAAA-4190-A526-32D23258FEB0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 rot="4873314">
                <a:off x="4491450" y="863591"/>
                <a:ext cx="419735" cy="752475"/>
                <a:chOff x="4858" y="2519"/>
                <a:chExt cx="1187" cy="1875"/>
              </a:xfrm>
            </p:grpSpPr>
            <p:sp>
              <p:nvSpPr>
                <p:cNvPr id="92" name="Oval 237">
                  <a:extLst>
                    <a:ext uri="{FF2B5EF4-FFF2-40B4-BE49-F238E27FC236}">
                      <a16:creationId xmlns:a16="http://schemas.microsoft.com/office/drawing/2014/main" id="{F14E62DD-6E66-4577-9C06-AB2064ECDE8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858" y="2519"/>
                  <a:ext cx="1187" cy="1185"/>
                </a:xfrm>
                <a:prstGeom prst="ellipse">
                  <a:avLst/>
                </a:prstGeom>
                <a:solidFill>
                  <a:srgbClr val="FFFF0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fr-FR"/>
                </a:p>
              </p:txBody>
            </p:sp>
            <p:sp>
              <p:nvSpPr>
                <p:cNvPr id="93" name="Oval 238">
                  <a:extLst>
                    <a:ext uri="{FF2B5EF4-FFF2-40B4-BE49-F238E27FC236}">
                      <a16:creationId xmlns:a16="http://schemas.microsoft.com/office/drawing/2014/main" id="{99C5DB82-9A7B-4967-A31D-44CC43FB098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193" y="4203"/>
                  <a:ext cx="509" cy="191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fr-FR"/>
                </a:p>
              </p:txBody>
            </p:sp>
            <p:sp>
              <p:nvSpPr>
                <p:cNvPr id="94" name="Rectangle 93">
                  <a:extLst>
                    <a:ext uri="{FF2B5EF4-FFF2-40B4-BE49-F238E27FC236}">
                      <a16:creationId xmlns:a16="http://schemas.microsoft.com/office/drawing/2014/main" id="{B68B4A49-0CC7-4CA9-84FC-2E1994E0EF5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109" y="3600"/>
                  <a:ext cx="679" cy="698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fr-FR"/>
                </a:p>
              </p:txBody>
            </p:sp>
          </p:grpSp>
          <p:sp>
            <p:nvSpPr>
              <p:cNvPr id="90" name="Forme libre : forme 89">
                <a:extLst>
                  <a:ext uri="{FF2B5EF4-FFF2-40B4-BE49-F238E27FC236}">
                    <a16:creationId xmlns:a16="http://schemas.microsoft.com/office/drawing/2014/main" id="{AB8D0B66-7D6F-4314-8BA0-79C934B3692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40165" y="710647"/>
                <a:ext cx="2211070" cy="436880"/>
              </a:xfrm>
              <a:custGeom>
                <a:avLst/>
                <a:gdLst>
                  <a:gd name="T0" fmla="*/ 13 w 3482"/>
                  <a:gd name="T1" fmla="*/ 0 h 688"/>
                  <a:gd name="T2" fmla="*/ 125 w 3482"/>
                  <a:gd name="T3" fmla="*/ 273 h 688"/>
                  <a:gd name="T4" fmla="*/ 762 w 3482"/>
                  <a:gd name="T5" fmla="*/ 467 h 688"/>
                  <a:gd name="T6" fmla="*/ 1403 w 3482"/>
                  <a:gd name="T7" fmla="*/ 273 h 688"/>
                  <a:gd name="T8" fmla="*/ 2191 w 3482"/>
                  <a:gd name="T9" fmla="*/ 61 h 688"/>
                  <a:gd name="T10" fmla="*/ 2809 w 3482"/>
                  <a:gd name="T11" fmla="*/ 61 h 688"/>
                  <a:gd name="T12" fmla="*/ 3397 w 3482"/>
                  <a:gd name="T13" fmla="*/ 273 h 688"/>
                  <a:gd name="T14" fmla="*/ 3317 w 3482"/>
                  <a:gd name="T15" fmla="*/ 688 h 6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482" h="688">
                    <a:moveTo>
                      <a:pt x="13" y="0"/>
                    </a:moveTo>
                    <a:cubicBezTo>
                      <a:pt x="6" y="97"/>
                      <a:pt x="0" y="195"/>
                      <a:pt x="125" y="273"/>
                    </a:cubicBezTo>
                    <a:cubicBezTo>
                      <a:pt x="250" y="351"/>
                      <a:pt x="549" y="467"/>
                      <a:pt x="762" y="467"/>
                    </a:cubicBezTo>
                    <a:cubicBezTo>
                      <a:pt x="975" y="467"/>
                      <a:pt x="1165" y="341"/>
                      <a:pt x="1403" y="273"/>
                    </a:cubicBezTo>
                    <a:cubicBezTo>
                      <a:pt x="1641" y="205"/>
                      <a:pt x="1957" y="96"/>
                      <a:pt x="2191" y="61"/>
                    </a:cubicBezTo>
                    <a:cubicBezTo>
                      <a:pt x="2425" y="26"/>
                      <a:pt x="2608" y="26"/>
                      <a:pt x="2809" y="61"/>
                    </a:cubicBezTo>
                    <a:cubicBezTo>
                      <a:pt x="3010" y="96"/>
                      <a:pt x="3312" y="168"/>
                      <a:pt x="3397" y="273"/>
                    </a:cubicBezTo>
                    <a:cubicBezTo>
                      <a:pt x="3482" y="378"/>
                      <a:pt x="3399" y="533"/>
                      <a:pt x="3317" y="688"/>
                    </a:cubicBezTo>
                  </a:path>
                </a:pathLst>
              </a:custGeom>
              <a:noFill/>
              <a:ln w="19050" cmpd="sng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fr-FR"/>
              </a:p>
            </p:txBody>
          </p:sp>
          <p:sp>
            <p:nvSpPr>
              <p:cNvPr id="91" name="Forme libre : forme 90">
                <a:extLst>
                  <a:ext uri="{FF2B5EF4-FFF2-40B4-BE49-F238E27FC236}">
                    <a16:creationId xmlns:a16="http://schemas.microsoft.com/office/drawing/2014/main" id="{9DA4EFCE-3801-4513-AC63-4AEB5989328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52905" y="1284754"/>
                <a:ext cx="1274445" cy="869315"/>
              </a:xfrm>
              <a:custGeom>
                <a:avLst/>
                <a:gdLst>
                  <a:gd name="T0" fmla="*/ 2007 w 2007"/>
                  <a:gd name="T1" fmla="*/ 0 h 1369"/>
                  <a:gd name="T2" fmla="*/ 1673 w 2007"/>
                  <a:gd name="T3" fmla="*/ 167 h 1369"/>
                  <a:gd name="T4" fmla="*/ 1090 w 2007"/>
                  <a:gd name="T5" fmla="*/ 762 h 1369"/>
                  <a:gd name="T6" fmla="*/ 1023 w 2007"/>
                  <a:gd name="T7" fmla="*/ 1120 h 1369"/>
                  <a:gd name="T8" fmla="*/ 690 w 2007"/>
                  <a:gd name="T9" fmla="*/ 1268 h 1369"/>
                  <a:gd name="T10" fmla="*/ 0 w 2007"/>
                  <a:gd name="T11" fmla="*/ 1369 h 13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007" h="1369">
                    <a:moveTo>
                      <a:pt x="2007" y="0"/>
                    </a:moveTo>
                    <a:cubicBezTo>
                      <a:pt x="1916" y="20"/>
                      <a:pt x="1826" y="40"/>
                      <a:pt x="1673" y="167"/>
                    </a:cubicBezTo>
                    <a:cubicBezTo>
                      <a:pt x="1520" y="294"/>
                      <a:pt x="1198" y="603"/>
                      <a:pt x="1090" y="762"/>
                    </a:cubicBezTo>
                    <a:cubicBezTo>
                      <a:pt x="982" y="921"/>
                      <a:pt x="1090" y="1036"/>
                      <a:pt x="1023" y="1120"/>
                    </a:cubicBezTo>
                    <a:cubicBezTo>
                      <a:pt x="956" y="1204"/>
                      <a:pt x="860" y="1227"/>
                      <a:pt x="690" y="1268"/>
                    </a:cubicBezTo>
                    <a:cubicBezTo>
                      <a:pt x="520" y="1309"/>
                      <a:pt x="260" y="1339"/>
                      <a:pt x="0" y="1369"/>
                    </a:cubicBezTo>
                  </a:path>
                </a:pathLst>
              </a:custGeom>
              <a:noFill/>
              <a:ln w="19050" cmpd="sng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fr-FR"/>
              </a:p>
            </p:txBody>
          </p:sp>
        </p:grpSp>
        <p:sp>
          <p:nvSpPr>
            <p:cNvPr id="86" name="Forme libre : forme 85">
              <a:extLst>
                <a:ext uri="{FF2B5EF4-FFF2-40B4-BE49-F238E27FC236}">
                  <a16:creationId xmlns:a16="http://schemas.microsoft.com/office/drawing/2014/main" id="{AA3AEAED-602D-4244-9A99-58FFC19F8929}"/>
                </a:ext>
              </a:extLst>
            </p:cNvPr>
            <p:cNvSpPr/>
            <p:nvPr/>
          </p:nvSpPr>
          <p:spPr>
            <a:xfrm>
              <a:off x="0" y="566592"/>
              <a:ext cx="848880" cy="1509040"/>
            </a:xfrm>
            <a:custGeom>
              <a:avLst/>
              <a:gdLst>
                <a:gd name="connsiteX0" fmla="*/ 848880 w 848880"/>
                <a:gd name="connsiteY0" fmla="*/ 1509040 h 1509040"/>
                <a:gd name="connsiteX1" fmla="*/ 1797 w 848880"/>
                <a:gd name="connsiteY1" fmla="*/ 830252 h 1509040"/>
                <a:gd name="connsiteX2" fmla="*/ 669365 w 848880"/>
                <a:gd name="connsiteY2" fmla="*/ 0 h 15090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848880" h="1509040">
                  <a:moveTo>
                    <a:pt x="848880" y="1509040"/>
                  </a:moveTo>
                  <a:cubicBezTo>
                    <a:pt x="440298" y="1295399"/>
                    <a:pt x="31716" y="1081759"/>
                    <a:pt x="1797" y="830252"/>
                  </a:cubicBezTo>
                  <a:cubicBezTo>
                    <a:pt x="-28122" y="578745"/>
                    <a:pt x="320621" y="289372"/>
                    <a:pt x="669365" y="0"/>
                  </a:cubicBezTo>
                </a:path>
              </a:pathLst>
            </a:cu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fr-FR"/>
            </a:p>
          </p:txBody>
        </p:sp>
      </p:grpSp>
      <p:sp>
        <p:nvSpPr>
          <p:cNvPr id="38" name="ZoneTexte 37">
            <a:extLst>
              <a:ext uri="{FF2B5EF4-FFF2-40B4-BE49-F238E27FC236}">
                <a16:creationId xmlns:a16="http://schemas.microsoft.com/office/drawing/2014/main" id="{E527AB93-9B7E-4A5A-9535-6F1340D124BA}"/>
              </a:ext>
            </a:extLst>
          </p:cNvPr>
          <p:cNvSpPr txBox="1"/>
          <p:nvPr/>
        </p:nvSpPr>
        <p:spPr>
          <a:xfrm>
            <a:off x="0" y="1661993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puis vous répondrez aux </a:t>
            </a:r>
            <a:r>
              <a:rPr lang="fr-FR" sz="3200" dirty="0">
                <a:solidFill>
                  <a:srgbClr val="FF0000"/>
                </a:solidFill>
                <a:latin typeface="Maiandra GD" panose="020E0502030308020204" pitchFamily="34" charset="0"/>
              </a:rPr>
              <a:t>questions de la fiche</a:t>
            </a:r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.</a:t>
            </a:r>
          </a:p>
        </p:txBody>
      </p:sp>
      <p:sp>
        <p:nvSpPr>
          <p:cNvPr id="22" name="ZoneTexte 21">
            <a:extLst>
              <a:ext uri="{FF2B5EF4-FFF2-40B4-BE49-F238E27FC236}">
                <a16:creationId xmlns:a16="http://schemas.microsoft.com/office/drawing/2014/main" id="{72FAC8A8-26A3-4A58-AA35-C3AE7155E09E}"/>
              </a:ext>
            </a:extLst>
          </p:cNvPr>
          <p:cNvSpPr txBox="1"/>
          <p:nvPr/>
        </p:nvSpPr>
        <p:spPr>
          <a:xfrm>
            <a:off x="0" y="2240358"/>
            <a:ext cx="23397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Au travail !</a:t>
            </a: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C27F7982-F689-4677-9C09-38307DF4B636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278867" y="3599662"/>
            <a:ext cx="4381376" cy="1944216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40136344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3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6" grpId="0"/>
      <p:bldP spid="6" grpId="1"/>
      <p:bldP spid="38" grpId="0"/>
      <p:bldP spid="38" grpId="1"/>
      <p:bldP spid="22" grpId="0"/>
      <p:bldP spid="22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>
            <a:extLst>
              <a:ext uri="{FF2B5EF4-FFF2-40B4-BE49-F238E27FC236}">
                <a16:creationId xmlns:a16="http://schemas.microsoft.com/office/drawing/2014/main" id="{8CEABBA0-58B0-4B1B-868C-692B22D9274F}"/>
              </a:ext>
            </a:extLst>
          </p:cNvPr>
          <p:cNvSpPr txBox="1"/>
          <p:nvPr/>
        </p:nvSpPr>
        <p:spPr>
          <a:xfrm>
            <a:off x="0" y="0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Voyons ce que vous avez trouvé.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592994F9-7B35-4BBF-8D1E-686F6B4CDCF0}"/>
              </a:ext>
            </a:extLst>
          </p:cNvPr>
          <p:cNvSpPr txBox="1"/>
          <p:nvPr/>
        </p:nvSpPr>
        <p:spPr>
          <a:xfrm>
            <a:off x="0" y="584775"/>
            <a:ext cx="9144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latin typeface="Maiandra GD" panose="020E0502030308020204" pitchFamily="34" charset="0"/>
              </a:rPr>
              <a:t>- Dans ce circuit, que se passe-t-il si tu enlèves une ampoule ?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2D12895E-D8FF-4BB9-BB96-F51A7A5FE827}"/>
              </a:ext>
            </a:extLst>
          </p:cNvPr>
          <p:cNvSpPr txBox="1"/>
          <p:nvPr/>
        </p:nvSpPr>
        <p:spPr>
          <a:xfrm>
            <a:off x="0" y="1661993"/>
            <a:ext cx="9144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FF0000"/>
                </a:solidFill>
                <a:latin typeface="Maiandra GD" panose="020E0502030308020204" pitchFamily="34" charset="0"/>
              </a:rPr>
              <a:t>Si on enlève une ampoule, l’autre ampoule s’éteint.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C0158AD9-7186-4FA0-9D49-D5BBB000E506}"/>
              </a:ext>
            </a:extLst>
          </p:cNvPr>
          <p:cNvSpPr txBox="1"/>
          <p:nvPr/>
        </p:nvSpPr>
        <p:spPr>
          <a:xfrm>
            <a:off x="0" y="2739211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latin typeface="Maiandra GD" panose="020E0502030308020204" pitchFamily="34" charset="0"/>
              </a:rPr>
              <a:t>- Pourquoi ?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BE32C54D-6D7E-42F5-A556-95D01653C252}"/>
              </a:ext>
            </a:extLst>
          </p:cNvPr>
          <p:cNvSpPr txBox="1"/>
          <p:nvPr/>
        </p:nvSpPr>
        <p:spPr>
          <a:xfrm>
            <a:off x="0" y="3323986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FF0000"/>
                </a:solidFill>
                <a:latin typeface="Maiandra GD" panose="020E0502030308020204" pitchFamily="34" charset="0"/>
              </a:rPr>
              <a:t>Car le circuit est alors ouvert.</a:t>
            </a:r>
          </a:p>
        </p:txBody>
      </p:sp>
    </p:spTree>
    <p:extLst>
      <p:ext uri="{BB962C8B-B14F-4D97-AF65-F5344CB8AC3E}">
        <p14:creationId xmlns:p14="http://schemas.microsoft.com/office/powerpoint/2010/main" val="25346712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3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4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5" grpId="0"/>
      <p:bldP spid="5" grpId="1"/>
      <p:bldP spid="7" grpId="0"/>
      <p:bldP spid="7" grpId="1"/>
      <p:bldP spid="10" grpId="0"/>
      <p:bldP spid="10" grpId="1"/>
      <p:bldP spid="11" grpId="0"/>
      <p:bldP spid="11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>
            <a:extLst>
              <a:ext uri="{FF2B5EF4-FFF2-40B4-BE49-F238E27FC236}">
                <a16:creationId xmlns:a16="http://schemas.microsoft.com/office/drawing/2014/main" id="{8C344EC6-D379-4E2C-94C8-AAED768A400D}"/>
              </a:ext>
            </a:extLst>
          </p:cNvPr>
          <p:cNvSpPr txBox="1"/>
          <p:nvPr/>
        </p:nvSpPr>
        <p:spPr>
          <a:xfrm>
            <a:off x="0" y="584775"/>
            <a:ext cx="9144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Dans un même </a:t>
            </a:r>
            <a:r>
              <a:rPr lang="fr-FR" sz="3200" dirty="0">
                <a:solidFill>
                  <a:srgbClr val="FF0000"/>
                </a:solidFill>
                <a:latin typeface="Maiandra GD" panose="020E0502030308020204" pitchFamily="34" charset="0"/>
              </a:rPr>
              <a:t>circuit électrique</a:t>
            </a:r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, je peux mettre </a:t>
            </a:r>
            <a:r>
              <a:rPr lang="fr-FR" sz="3200" dirty="0">
                <a:solidFill>
                  <a:srgbClr val="FF0000"/>
                </a:solidFill>
                <a:latin typeface="Maiandra GD" panose="020E0502030308020204" pitchFamily="34" charset="0"/>
              </a:rPr>
              <a:t>plusieurs ampoules</a:t>
            </a:r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.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C71EBF98-D97C-44C5-93DE-6D51251AC178}"/>
              </a:ext>
            </a:extLst>
          </p:cNvPr>
          <p:cNvSpPr txBox="1"/>
          <p:nvPr/>
        </p:nvSpPr>
        <p:spPr>
          <a:xfrm>
            <a:off x="0" y="0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i="1" dirty="0">
                <a:latin typeface="Maiandra GD" panose="020E0502030308020204" pitchFamily="34" charset="0"/>
              </a:rPr>
              <a:t>En résumé...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46158FB8-0A43-4604-850C-0DE07F85219D}"/>
              </a:ext>
            </a:extLst>
          </p:cNvPr>
          <p:cNvSpPr txBox="1"/>
          <p:nvPr/>
        </p:nvSpPr>
        <p:spPr>
          <a:xfrm>
            <a:off x="0" y="1661993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Il y a plusieurs façons de faire.</a:t>
            </a:r>
          </a:p>
        </p:txBody>
      </p:sp>
    </p:spTree>
    <p:extLst>
      <p:ext uri="{BB962C8B-B14F-4D97-AF65-F5344CB8AC3E}">
        <p14:creationId xmlns:p14="http://schemas.microsoft.com/office/powerpoint/2010/main" val="24514980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  <p:bldP spid="6" grpId="0"/>
      <p:bldP spid="7" grpId="0"/>
      <p:bldP spid="7" grpId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>
            <a:extLst>
              <a:ext uri="{FF2B5EF4-FFF2-40B4-BE49-F238E27FC236}">
                <a16:creationId xmlns:a16="http://schemas.microsoft.com/office/drawing/2014/main" id="{8C344EC6-D379-4E2C-94C8-AAED768A400D}"/>
              </a:ext>
            </a:extLst>
          </p:cNvPr>
          <p:cNvSpPr txBox="1"/>
          <p:nvPr/>
        </p:nvSpPr>
        <p:spPr>
          <a:xfrm>
            <a:off x="0" y="584775"/>
            <a:ext cx="9144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Dans un </a:t>
            </a:r>
            <a:r>
              <a:rPr lang="fr-FR" sz="3200" dirty="0">
                <a:solidFill>
                  <a:srgbClr val="FF0000"/>
                </a:solidFill>
                <a:latin typeface="Maiandra GD" panose="020E0502030308020204" pitchFamily="34" charset="0"/>
              </a:rPr>
              <a:t>circuit en série</a:t>
            </a:r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, j’installe les ampoules </a:t>
            </a:r>
            <a:r>
              <a:rPr lang="fr-FR" sz="3200" dirty="0">
                <a:solidFill>
                  <a:srgbClr val="FF0000"/>
                </a:solidFill>
                <a:latin typeface="Maiandra GD" panose="020E0502030308020204" pitchFamily="34" charset="0"/>
              </a:rPr>
              <a:t>les unes à la suite des autres</a:t>
            </a:r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 dans mon circuit.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C71EBF98-D97C-44C5-93DE-6D51251AC178}"/>
              </a:ext>
            </a:extLst>
          </p:cNvPr>
          <p:cNvSpPr txBox="1"/>
          <p:nvPr/>
        </p:nvSpPr>
        <p:spPr>
          <a:xfrm>
            <a:off x="0" y="0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i="1" dirty="0">
                <a:latin typeface="Maiandra GD" panose="020E0502030308020204" pitchFamily="34" charset="0"/>
              </a:rPr>
              <a:t>En résumé...</a:t>
            </a:r>
          </a:p>
        </p:txBody>
      </p:sp>
      <p:grpSp>
        <p:nvGrpSpPr>
          <p:cNvPr id="8" name="Groupe 7">
            <a:extLst>
              <a:ext uri="{FF2B5EF4-FFF2-40B4-BE49-F238E27FC236}">
                <a16:creationId xmlns:a16="http://schemas.microsoft.com/office/drawing/2014/main" id="{5110E150-5112-4513-9292-00DD37880633}"/>
              </a:ext>
            </a:extLst>
          </p:cNvPr>
          <p:cNvGrpSpPr>
            <a:grpSpLocks noChangeAspect="1"/>
          </p:cNvGrpSpPr>
          <p:nvPr/>
        </p:nvGrpSpPr>
        <p:grpSpPr>
          <a:xfrm>
            <a:off x="3145692" y="1690568"/>
            <a:ext cx="2852616" cy="2786450"/>
            <a:chOff x="0" y="0"/>
            <a:chExt cx="3394716" cy="3316407"/>
          </a:xfrm>
        </p:grpSpPr>
        <p:grpSp>
          <p:nvGrpSpPr>
            <p:cNvPr id="9" name="Groupe 8">
              <a:extLst>
                <a:ext uri="{FF2B5EF4-FFF2-40B4-BE49-F238E27FC236}">
                  <a16:creationId xmlns:a16="http://schemas.microsoft.com/office/drawing/2014/main" id="{F862FDEC-21E3-44B3-946D-7402A820C9F9}"/>
                </a:ext>
              </a:extLst>
            </p:cNvPr>
            <p:cNvGrpSpPr/>
            <p:nvPr/>
          </p:nvGrpSpPr>
          <p:grpSpPr>
            <a:xfrm>
              <a:off x="538543" y="0"/>
              <a:ext cx="2856173" cy="3316407"/>
              <a:chOff x="2221382" y="0"/>
              <a:chExt cx="2856173" cy="3316407"/>
            </a:xfrm>
          </p:grpSpPr>
          <p:grpSp>
            <p:nvGrpSpPr>
              <p:cNvPr id="11" name="Groupe 10">
                <a:extLst>
                  <a:ext uri="{FF2B5EF4-FFF2-40B4-BE49-F238E27FC236}">
                    <a16:creationId xmlns:a16="http://schemas.microsoft.com/office/drawing/2014/main" id="{9AF084B9-3512-46F7-944D-8D920C0C9B26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255781" y="1948617"/>
                <a:ext cx="1037590" cy="1367790"/>
                <a:chOff x="4002" y="8891"/>
                <a:chExt cx="2662" cy="2930"/>
              </a:xfrm>
            </p:grpSpPr>
            <p:sp>
              <p:nvSpPr>
                <p:cNvPr id="22" name="Rectangle 21">
                  <a:extLst>
                    <a:ext uri="{FF2B5EF4-FFF2-40B4-BE49-F238E27FC236}">
                      <a16:creationId xmlns:a16="http://schemas.microsoft.com/office/drawing/2014/main" id="{26A94580-1F2D-46F6-A919-05B2EA889DA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002" y="9511"/>
                  <a:ext cx="2662" cy="2310"/>
                </a:xfrm>
                <a:prstGeom prst="rect">
                  <a:avLst/>
                </a:prstGeom>
                <a:solidFill>
                  <a:srgbClr val="FFFFFF"/>
                </a:solidFill>
                <a:ln w="1905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fr-FR"/>
                </a:p>
              </p:txBody>
            </p:sp>
            <p:cxnSp>
              <p:nvCxnSpPr>
                <p:cNvPr id="23" name="AutoShape 226">
                  <a:extLst>
                    <a:ext uri="{FF2B5EF4-FFF2-40B4-BE49-F238E27FC236}">
                      <a16:creationId xmlns:a16="http://schemas.microsoft.com/office/drawing/2014/main" id="{F4564CEE-C2CF-4676-93BC-64B84D3C96B9}"/>
                    </a:ext>
                  </a:extLst>
                </p:cNvPr>
                <p:cNvCxnSpPr>
                  <a:cxnSpLocks noChangeShapeType="1"/>
                </p:cNvCxnSpPr>
                <p:nvPr/>
              </p:nvCxnSpPr>
              <p:spPr bwMode="auto">
                <a:xfrm flipV="1">
                  <a:off x="4322" y="8891"/>
                  <a:ext cx="668" cy="620"/>
                </a:xfrm>
                <a:prstGeom prst="straightConnector1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24" name="AutoShape 227">
                  <a:extLst>
                    <a:ext uri="{FF2B5EF4-FFF2-40B4-BE49-F238E27FC236}">
                      <a16:creationId xmlns:a16="http://schemas.microsoft.com/office/drawing/2014/main" id="{9433EA65-9E80-46FF-B1EF-EAA08B56CACC}"/>
                    </a:ext>
                  </a:extLst>
                </p:cNvPr>
                <p:cNvCxnSpPr>
                  <a:cxnSpLocks noChangeShapeType="1"/>
                </p:cNvCxnSpPr>
                <p:nvPr/>
              </p:nvCxnSpPr>
              <p:spPr bwMode="auto">
                <a:xfrm>
                  <a:off x="5860" y="9193"/>
                  <a:ext cx="406" cy="318"/>
                </a:xfrm>
                <a:prstGeom prst="straightConnector1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</p:grpSp>
          <p:grpSp>
            <p:nvGrpSpPr>
              <p:cNvPr id="12" name="Groupe 11">
                <a:extLst>
                  <a:ext uri="{FF2B5EF4-FFF2-40B4-BE49-F238E27FC236}">
                    <a16:creationId xmlns:a16="http://schemas.microsoft.com/office/drawing/2014/main" id="{FF9B1C18-7C17-4337-8FC2-BC1FFEA48198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221382" y="0"/>
                <a:ext cx="419735" cy="752475"/>
                <a:chOff x="4858" y="2519"/>
                <a:chExt cx="1187" cy="1875"/>
              </a:xfrm>
            </p:grpSpPr>
            <p:sp>
              <p:nvSpPr>
                <p:cNvPr id="19" name="Oval 233">
                  <a:extLst>
                    <a:ext uri="{FF2B5EF4-FFF2-40B4-BE49-F238E27FC236}">
                      <a16:creationId xmlns:a16="http://schemas.microsoft.com/office/drawing/2014/main" id="{7612DCB7-612E-48B4-918F-D66938F70AF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858" y="2519"/>
                  <a:ext cx="1187" cy="1185"/>
                </a:xfrm>
                <a:prstGeom prst="ellipse">
                  <a:avLst/>
                </a:prstGeom>
                <a:solidFill>
                  <a:srgbClr val="FFFF0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fr-FR"/>
                </a:p>
              </p:txBody>
            </p:sp>
            <p:sp>
              <p:nvSpPr>
                <p:cNvPr id="20" name="Oval 234">
                  <a:extLst>
                    <a:ext uri="{FF2B5EF4-FFF2-40B4-BE49-F238E27FC236}">
                      <a16:creationId xmlns:a16="http://schemas.microsoft.com/office/drawing/2014/main" id="{C2080A5F-689E-465F-9960-EEE3180BC4E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193" y="4203"/>
                  <a:ext cx="509" cy="191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fr-FR"/>
                </a:p>
              </p:txBody>
            </p:sp>
            <p:sp>
              <p:nvSpPr>
                <p:cNvPr id="21" name="Rectangle 20">
                  <a:extLst>
                    <a:ext uri="{FF2B5EF4-FFF2-40B4-BE49-F238E27FC236}">
                      <a16:creationId xmlns:a16="http://schemas.microsoft.com/office/drawing/2014/main" id="{D3D53270-A8D2-48EF-8F31-18E16E9A0A5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109" y="3600"/>
                  <a:ext cx="679" cy="698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fr-FR"/>
                </a:p>
              </p:txBody>
            </p:sp>
          </p:grpSp>
          <p:grpSp>
            <p:nvGrpSpPr>
              <p:cNvPr id="13" name="Groupe 12">
                <a:extLst>
                  <a:ext uri="{FF2B5EF4-FFF2-40B4-BE49-F238E27FC236}">
                    <a16:creationId xmlns:a16="http://schemas.microsoft.com/office/drawing/2014/main" id="{07BDEB1B-B716-4E13-9752-29ADDE11172D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 rot="4873314">
                <a:off x="4491450" y="863591"/>
                <a:ext cx="419735" cy="752475"/>
                <a:chOff x="4858" y="2519"/>
                <a:chExt cx="1187" cy="1875"/>
              </a:xfrm>
            </p:grpSpPr>
            <p:sp>
              <p:nvSpPr>
                <p:cNvPr id="16" name="Oval 237">
                  <a:extLst>
                    <a:ext uri="{FF2B5EF4-FFF2-40B4-BE49-F238E27FC236}">
                      <a16:creationId xmlns:a16="http://schemas.microsoft.com/office/drawing/2014/main" id="{DB8D40E1-3396-42DF-BBAF-5832A626D71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858" y="2519"/>
                  <a:ext cx="1187" cy="1185"/>
                </a:xfrm>
                <a:prstGeom prst="ellipse">
                  <a:avLst/>
                </a:prstGeom>
                <a:solidFill>
                  <a:srgbClr val="FFFF0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fr-FR"/>
                </a:p>
              </p:txBody>
            </p:sp>
            <p:sp>
              <p:nvSpPr>
                <p:cNvPr id="17" name="Oval 238">
                  <a:extLst>
                    <a:ext uri="{FF2B5EF4-FFF2-40B4-BE49-F238E27FC236}">
                      <a16:creationId xmlns:a16="http://schemas.microsoft.com/office/drawing/2014/main" id="{BDE7AD58-7486-47D6-A240-592D9CAADE3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193" y="4203"/>
                  <a:ext cx="509" cy="191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fr-FR"/>
                </a:p>
              </p:txBody>
            </p:sp>
            <p:sp>
              <p:nvSpPr>
                <p:cNvPr id="18" name="Rectangle 17">
                  <a:extLst>
                    <a:ext uri="{FF2B5EF4-FFF2-40B4-BE49-F238E27FC236}">
                      <a16:creationId xmlns:a16="http://schemas.microsoft.com/office/drawing/2014/main" id="{DEEC6BF0-E2BC-4BFD-A29A-C4BF27D3375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109" y="3600"/>
                  <a:ext cx="679" cy="698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fr-FR"/>
                </a:p>
              </p:txBody>
            </p:sp>
          </p:grpSp>
          <p:sp>
            <p:nvSpPr>
              <p:cNvPr id="14" name="Forme libre : forme 13">
                <a:extLst>
                  <a:ext uri="{FF2B5EF4-FFF2-40B4-BE49-F238E27FC236}">
                    <a16:creationId xmlns:a16="http://schemas.microsoft.com/office/drawing/2014/main" id="{D37ABA50-A404-4532-99EC-694A2DF0730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40165" y="710647"/>
                <a:ext cx="2211070" cy="436880"/>
              </a:xfrm>
              <a:custGeom>
                <a:avLst/>
                <a:gdLst>
                  <a:gd name="T0" fmla="*/ 13 w 3482"/>
                  <a:gd name="T1" fmla="*/ 0 h 688"/>
                  <a:gd name="T2" fmla="*/ 125 w 3482"/>
                  <a:gd name="T3" fmla="*/ 273 h 688"/>
                  <a:gd name="T4" fmla="*/ 762 w 3482"/>
                  <a:gd name="T5" fmla="*/ 467 h 688"/>
                  <a:gd name="T6" fmla="*/ 1403 w 3482"/>
                  <a:gd name="T7" fmla="*/ 273 h 688"/>
                  <a:gd name="T8" fmla="*/ 2191 w 3482"/>
                  <a:gd name="T9" fmla="*/ 61 h 688"/>
                  <a:gd name="T10" fmla="*/ 2809 w 3482"/>
                  <a:gd name="T11" fmla="*/ 61 h 688"/>
                  <a:gd name="T12" fmla="*/ 3397 w 3482"/>
                  <a:gd name="T13" fmla="*/ 273 h 688"/>
                  <a:gd name="T14" fmla="*/ 3317 w 3482"/>
                  <a:gd name="T15" fmla="*/ 688 h 6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482" h="688">
                    <a:moveTo>
                      <a:pt x="13" y="0"/>
                    </a:moveTo>
                    <a:cubicBezTo>
                      <a:pt x="6" y="97"/>
                      <a:pt x="0" y="195"/>
                      <a:pt x="125" y="273"/>
                    </a:cubicBezTo>
                    <a:cubicBezTo>
                      <a:pt x="250" y="351"/>
                      <a:pt x="549" y="467"/>
                      <a:pt x="762" y="467"/>
                    </a:cubicBezTo>
                    <a:cubicBezTo>
                      <a:pt x="975" y="467"/>
                      <a:pt x="1165" y="341"/>
                      <a:pt x="1403" y="273"/>
                    </a:cubicBezTo>
                    <a:cubicBezTo>
                      <a:pt x="1641" y="205"/>
                      <a:pt x="1957" y="96"/>
                      <a:pt x="2191" y="61"/>
                    </a:cubicBezTo>
                    <a:cubicBezTo>
                      <a:pt x="2425" y="26"/>
                      <a:pt x="2608" y="26"/>
                      <a:pt x="2809" y="61"/>
                    </a:cubicBezTo>
                    <a:cubicBezTo>
                      <a:pt x="3010" y="96"/>
                      <a:pt x="3312" y="168"/>
                      <a:pt x="3397" y="273"/>
                    </a:cubicBezTo>
                    <a:cubicBezTo>
                      <a:pt x="3482" y="378"/>
                      <a:pt x="3399" y="533"/>
                      <a:pt x="3317" y="688"/>
                    </a:cubicBezTo>
                  </a:path>
                </a:pathLst>
              </a:custGeom>
              <a:noFill/>
              <a:ln w="19050" cmpd="sng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fr-FR"/>
              </a:p>
            </p:txBody>
          </p:sp>
          <p:sp>
            <p:nvSpPr>
              <p:cNvPr id="15" name="Forme libre : forme 14">
                <a:extLst>
                  <a:ext uri="{FF2B5EF4-FFF2-40B4-BE49-F238E27FC236}">
                    <a16:creationId xmlns:a16="http://schemas.microsoft.com/office/drawing/2014/main" id="{34FEB82F-CB31-4C1A-AF39-6BA6D25B2AF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52905" y="1284754"/>
                <a:ext cx="1274445" cy="869315"/>
              </a:xfrm>
              <a:custGeom>
                <a:avLst/>
                <a:gdLst>
                  <a:gd name="T0" fmla="*/ 2007 w 2007"/>
                  <a:gd name="T1" fmla="*/ 0 h 1369"/>
                  <a:gd name="T2" fmla="*/ 1673 w 2007"/>
                  <a:gd name="T3" fmla="*/ 167 h 1369"/>
                  <a:gd name="T4" fmla="*/ 1090 w 2007"/>
                  <a:gd name="T5" fmla="*/ 762 h 1369"/>
                  <a:gd name="T6" fmla="*/ 1023 w 2007"/>
                  <a:gd name="T7" fmla="*/ 1120 h 1369"/>
                  <a:gd name="T8" fmla="*/ 690 w 2007"/>
                  <a:gd name="T9" fmla="*/ 1268 h 1369"/>
                  <a:gd name="T10" fmla="*/ 0 w 2007"/>
                  <a:gd name="T11" fmla="*/ 1369 h 13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007" h="1369">
                    <a:moveTo>
                      <a:pt x="2007" y="0"/>
                    </a:moveTo>
                    <a:cubicBezTo>
                      <a:pt x="1916" y="20"/>
                      <a:pt x="1826" y="40"/>
                      <a:pt x="1673" y="167"/>
                    </a:cubicBezTo>
                    <a:cubicBezTo>
                      <a:pt x="1520" y="294"/>
                      <a:pt x="1198" y="603"/>
                      <a:pt x="1090" y="762"/>
                    </a:cubicBezTo>
                    <a:cubicBezTo>
                      <a:pt x="982" y="921"/>
                      <a:pt x="1090" y="1036"/>
                      <a:pt x="1023" y="1120"/>
                    </a:cubicBezTo>
                    <a:cubicBezTo>
                      <a:pt x="956" y="1204"/>
                      <a:pt x="860" y="1227"/>
                      <a:pt x="690" y="1268"/>
                    </a:cubicBezTo>
                    <a:cubicBezTo>
                      <a:pt x="520" y="1309"/>
                      <a:pt x="260" y="1339"/>
                      <a:pt x="0" y="1369"/>
                    </a:cubicBezTo>
                  </a:path>
                </a:pathLst>
              </a:custGeom>
              <a:noFill/>
              <a:ln w="19050" cmpd="sng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fr-FR"/>
              </a:p>
            </p:txBody>
          </p:sp>
        </p:grpSp>
        <p:sp>
          <p:nvSpPr>
            <p:cNvPr id="10" name="Forme libre : forme 9">
              <a:extLst>
                <a:ext uri="{FF2B5EF4-FFF2-40B4-BE49-F238E27FC236}">
                  <a16:creationId xmlns:a16="http://schemas.microsoft.com/office/drawing/2014/main" id="{99C38A99-35A8-4F11-A671-1B7C060D6AC3}"/>
                </a:ext>
              </a:extLst>
            </p:cNvPr>
            <p:cNvSpPr/>
            <p:nvPr/>
          </p:nvSpPr>
          <p:spPr>
            <a:xfrm>
              <a:off x="0" y="566592"/>
              <a:ext cx="848880" cy="1509040"/>
            </a:xfrm>
            <a:custGeom>
              <a:avLst/>
              <a:gdLst>
                <a:gd name="connsiteX0" fmla="*/ 848880 w 848880"/>
                <a:gd name="connsiteY0" fmla="*/ 1509040 h 1509040"/>
                <a:gd name="connsiteX1" fmla="*/ 1797 w 848880"/>
                <a:gd name="connsiteY1" fmla="*/ 830252 h 1509040"/>
                <a:gd name="connsiteX2" fmla="*/ 669365 w 848880"/>
                <a:gd name="connsiteY2" fmla="*/ 0 h 15090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848880" h="1509040">
                  <a:moveTo>
                    <a:pt x="848880" y="1509040"/>
                  </a:moveTo>
                  <a:cubicBezTo>
                    <a:pt x="440298" y="1295399"/>
                    <a:pt x="31716" y="1081759"/>
                    <a:pt x="1797" y="830252"/>
                  </a:cubicBezTo>
                  <a:cubicBezTo>
                    <a:pt x="-28122" y="578745"/>
                    <a:pt x="320621" y="289372"/>
                    <a:pt x="669365" y="0"/>
                  </a:cubicBezTo>
                </a:path>
              </a:pathLst>
            </a:cu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fr-FR"/>
            </a:p>
          </p:txBody>
        </p:sp>
      </p:grpSp>
      <p:sp>
        <p:nvSpPr>
          <p:cNvPr id="25" name="ZoneTexte 24">
            <a:extLst>
              <a:ext uri="{FF2B5EF4-FFF2-40B4-BE49-F238E27FC236}">
                <a16:creationId xmlns:a16="http://schemas.microsoft.com/office/drawing/2014/main" id="{A8F398FC-BC23-4325-B950-CAB8B66DA52E}"/>
              </a:ext>
            </a:extLst>
          </p:cNvPr>
          <p:cNvSpPr txBox="1"/>
          <p:nvPr/>
        </p:nvSpPr>
        <p:spPr>
          <a:xfrm>
            <a:off x="0" y="5288340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Si une des ampoules </a:t>
            </a:r>
            <a:r>
              <a:rPr lang="fr-FR" sz="3200" dirty="0">
                <a:solidFill>
                  <a:srgbClr val="FF0000"/>
                </a:solidFill>
                <a:latin typeface="Maiandra GD" panose="020E0502030308020204" pitchFamily="34" charset="0"/>
              </a:rPr>
              <a:t>grille</a:t>
            </a:r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 (ou si elle manque), le circuit est </a:t>
            </a:r>
            <a:r>
              <a:rPr lang="fr-FR" sz="3200" dirty="0">
                <a:solidFill>
                  <a:srgbClr val="FF0000"/>
                </a:solidFill>
                <a:latin typeface="Maiandra GD" panose="020E0502030308020204" pitchFamily="34" charset="0"/>
              </a:rPr>
              <a:t>ouvert</a:t>
            </a:r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, </a:t>
            </a:r>
            <a:r>
              <a:rPr lang="fr-FR" sz="3200" dirty="0">
                <a:solidFill>
                  <a:srgbClr val="FF0000"/>
                </a:solidFill>
                <a:latin typeface="Maiandra GD" panose="020E0502030308020204" pitchFamily="34" charset="0"/>
              </a:rPr>
              <a:t>les autres ampoules ne fonctionnent plus non plus</a:t>
            </a:r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127344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3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  <p:bldP spid="6" grpId="0"/>
      <p:bldP spid="25" grpId="0"/>
      <p:bldP spid="25" grpId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633B4454-178D-47A9-8B9D-EBF4C3429B07}"/>
              </a:ext>
            </a:extLst>
          </p:cNvPr>
          <p:cNvSpPr txBox="1"/>
          <p:nvPr/>
        </p:nvSpPr>
        <p:spPr>
          <a:xfrm>
            <a:off x="0" y="0"/>
            <a:ext cx="9144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La prochaine fois, nous essaierons </a:t>
            </a:r>
            <a:r>
              <a:rPr lang="fr-FR" sz="3200" dirty="0">
                <a:solidFill>
                  <a:srgbClr val="FF0000"/>
                </a:solidFill>
                <a:latin typeface="Maiandra GD" panose="020E0502030308020204" pitchFamily="34" charset="0"/>
              </a:rPr>
              <a:t>la seconde façon d’installer deux ampoules dans un circuit</a:t>
            </a:r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504524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>
            <a:extLst>
              <a:ext uri="{FF2B5EF4-FFF2-40B4-BE49-F238E27FC236}">
                <a16:creationId xmlns:a16="http://schemas.microsoft.com/office/drawing/2014/main" id="{8C344EC6-D379-4E2C-94C8-AAED768A400D}"/>
              </a:ext>
            </a:extLst>
          </p:cNvPr>
          <p:cNvSpPr txBox="1"/>
          <p:nvPr/>
        </p:nvSpPr>
        <p:spPr>
          <a:xfrm>
            <a:off x="0" y="584775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Les matériaux qui laissent circuler l’électricité sont appelés </a:t>
            </a:r>
            <a:r>
              <a:rPr lang="fr-FR" sz="3200" dirty="0">
                <a:solidFill>
                  <a:srgbClr val="FF0000"/>
                </a:solidFill>
                <a:latin typeface="Maiandra GD" panose="020E0502030308020204" pitchFamily="34" charset="0"/>
              </a:rPr>
              <a:t>conducteurs</a:t>
            </a:r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. Il y a le fer, l’aluminium, la mine du crayon…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C71EBF98-D97C-44C5-93DE-6D51251AC178}"/>
              </a:ext>
            </a:extLst>
          </p:cNvPr>
          <p:cNvSpPr txBox="1"/>
          <p:nvPr/>
        </p:nvSpPr>
        <p:spPr>
          <a:xfrm>
            <a:off x="0" y="0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i="1" dirty="0">
                <a:latin typeface="Maiandra GD" panose="020E0502030308020204" pitchFamily="34" charset="0"/>
              </a:rPr>
              <a:t>Souvenons-nous...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46158FB8-0A43-4604-850C-0DE07F85219D}"/>
              </a:ext>
            </a:extLst>
          </p:cNvPr>
          <p:cNvSpPr txBox="1"/>
          <p:nvPr/>
        </p:nvSpPr>
        <p:spPr>
          <a:xfrm>
            <a:off x="-3026" y="2154435"/>
            <a:ext cx="9144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Les matériaux qui ne laissent pas passer l’électricité sont appelés </a:t>
            </a:r>
            <a:r>
              <a:rPr lang="fr-FR" sz="3200" dirty="0">
                <a:solidFill>
                  <a:srgbClr val="FF0000"/>
                </a:solidFill>
                <a:latin typeface="Maiandra GD" panose="020E0502030308020204" pitchFamily="34" charset="0"/>
              </a:rPr>
              <a:t>isolants</a:t>
            </a:r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. Il y a le plastique, le tissu…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4B5B778A-EA81-4C55-ACC4-C853369C0A09}"/>
              </a:ext>
            </a:extLst>
          </p:cNvPr>
          <p:cNvSpPr txBox="1"/>
          <p:nvPr/>
        </p:nvSpPr>
        <p:spPr>
          <a:xfrm>
            <a:off x="3026" y="3231653"/>
            <a:ext cx="91440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FF0000"/>
                </a:solidFill>
                <a:latin typeface="Maiandra GD" panose="020E0502030308020204" pitchFamily="34" charset="0"/>
              </a:rPr>
              <a:t>Pour qu’un circuit électrique fonctionne, tous les matériaux doivent être conducteurs. </a:t>
            </a:r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S’il y a le moindre objet isolant, le circuit électrique ne fonctionne pas.</a:t>
            </a:r>
          </a:p>
        </p:txBody>
      </p:sp>
    </p:spTree>
    <p:extLst>
      <p:ext uri="{BB962C8B-B14F-4D97-AF65-F5344CB8AC3E}">
        <p14:creationId xmlns:p14="http://schemas.microsoft.com/office/powerpoint/2010/main" val="11464138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3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  <p:bldP spid="6" grpId="0"/>
      <p:bldP spid="6" grpId="1"/>
      <p:bldP spid="7" grpId="0"/>
      <p:bldP spid="7" grpId="1"/>
      <p:bldP spid="10" grpId="0"/>
      <p:bldP spid="10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oneTexte 7">
            <a:extLst>
              <a:ext uri="{FF2B5EF4-FFF2-40B4-BE49-F238E27FC236}">
                <a16:creationId xmlns:a16="http://schemas.microsoft.com/office/drawing/2014/main" id="{66D681ED-A9E3-42FE-B57C-80DC387D3EBA}"/>
              </a:ext>
            </a:extLst>
          </p:cNvPr>
          <p:cNvSpPr txBox="1"/>
          <p:nvPr/>
        </p:nvSpPr>
        <p:spPr>
          <a:xfrm>
            <a:off x="0" y="0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Nous allons aujourd’hui relever un </a:t>
            </a:r>
            <a:r>
              <a:rPr lang="fr-FR" sz="3200" dirty="0">
                <a:solidFill>
                  <a:srgbClr val="FF0000"/>
                </a:solidFill>
                <a:latin typeface="Maiandra GD" panose="020E0502030308020204" pitchFamily="34" charset="0"/>
              </a:rPr>
              <a:t>nouveau défi</a:t>
            </a:r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 !</a:t>
            </a:r>
            <a:endParaRPr lang="fr-FR" sz="3200" b="1" dirty="0">
              <a:solidFill>
                <a:srgbClr val="FF0000"/>
              </a:solidFill>
              <a:latin typeface="Maiandra GD" panose="020E0502030308020204" pitchFamily="34" charset="0"/>
            </a:endParaRP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7C77616C-4D4D-4285-8A5E-D92DD85AFDB4}"/>
              </a:ext>
            </a:extLst>
          </p:cNvPr>
          <p:cNvSpPr txBox="1"/>
          <p:nvPr/>
        </p:nvSpPr>
        <p:spPr>
          <a:xfrm>
            <a:off x="0" y="584775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Alors êtes-vous prêts ?</a:t>
            </a:r>
            <a:endParaRPr lang="fr-FR" sz="3200" b="1" dirty="0">
              <a:solidFill>
                <a:srgbClr val="FF0000"/>
              </a:solidFill>
              <a:latin typeface="Maiandra GD" panose="020E0502030308020204" pitchFamily="34" charset="0"/>
            </a:endParaRP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5898C495-6485-4AD2-892C-DB2AB3EA20E4}"/>
              </a:ext>
            </a:extLst>
          </p:cNvPr>
          <p:cNvSpPr txBox="1"/>
          <p:nvPr/>
        </p:nvSpPr>
        <p:spPr>
          <a:xfrm>
            <a:off x="0" y="1171088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C’est parti !</a:t>
            </a:r>
            <a:endParaRPr lang="fr-FR" sz="3200" b="1" dirty="0">
              <a:solidFill>
                <a:srgbClr val="FF0000"/>
              </a:solidFill>
              <a:latin typeface="Maiandra GD" panose="020E0502030308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22948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8" grpId="1"/>
      <p:bldP spid="5" grpId="0"/>
      <p:bldP spid="5" grpId="1"/>
      <p:bldP spid="6" grpId="0"/>
      <p:bldP spid="6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oneTexte 6">
            <a:extLst>
              <a:ext uri="{FF2B5EF4-FFF2-40B4-BE49-F238E27FC236}">
                <a16:creationId xmlns:a16="http://schemas.microsoft.com/office/drawing/2014/main" id="{E6D10023-B1E4-4EF9-9B36-BB554E674F83}"/>
              </a:ext>
            </a:extLst>
          </p:cNvPr>
          <p:cNvSpPr txBox="1"/>
          <p:nvPr/>
        </p:nvSpPr>
        <p:spPr>
          <a:xfrm>
            <a:off x="0" y="0"/>
            <a:ext cx="9144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Nous allons essayer d’</a:t>
            </a:r>
            <a:r>
              <a:rPr lang="fr-FR" sz="3200" dirty="0">
                <a:solidFill>
                  <a:srgbClr val="FF0000"/>
                </a:solidFill>
                <a:latin typeface="Maiandra GD" panose="020E0502030308020204" pitchFamily="34" charset="0"/>
              </a:rPr>
              <a:t>installer deux ampoules dans un circuit</a:t>
            </a:r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 !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55374F3D-8DAF-4770-AC6C-5168238BCADB}"/>
              </a:ext>
            </a:extLst>
          </p:cNvPr>
          <p:cNvSpPr txBox="1"/>
          <p:nvPr/>
        </p:nvSpPr>
        <p:spPr>
          <a:xfrm>
            <a:off x="1191" y="1080654"/>
            <a:ext cx="9144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Nous allons voir qu’il y a </a:t>
            </a:r>
            <a:r>
              <a:rPr lang="fr-FR" sz="3200" dirty="0">
                <a:solidFill>
                  <a:srgbClr val="FF0000"/>
                </a:solidFill>
                <a:latin typeface="Maiandra GD" panose="020E0502030308020204" pitchFamily="34" charset="0"/>
              </a:rPr>
              <a:t>plusieurs façons de faire</a:t>
            </a:r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...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0D1183A6-1282-49F7-9163-F968B68BF075}"/>
              </a:ext>
            </a:extLst>
          </p:cNvPr>
          <p:cNvSpPr txBox="1"/>
          <p:nvPr/>
        </p:nvSpPr>
        <p:spPr>
          <a:xfrm>
            <a:off x="-1191" y="2154077"/>
            <a:ext cx="9144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Mais avant d’étudier ces circuits, voyons si vous </a:t>
            </a:r>
            <a:r>
              <a:rPr lang="fr-FR" sz="3200" dirty="0">
                <a:solidFill>
                  <a:srgbClr val="FF0000"/>
                </a:solidFill>
                <a:latin typeface="Maiandra GD" panose="020E0502030308020204" pitchFamily="34" charset="0"/>
              </a:rPr>
              <a:t>arrivez à les trouver</a:t>
            </a:r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 !</a:t>
            </a:r>
          </a:p>
        </p:txBody>
      </p:sp>
    </p:spTree>
    <p:extLst>
      <p:ext uri="{BB962C8B-B14F-4D97-AF65-F5344CB8AC3E}">
        <p14:creationId xmlns:p14="http://schemas.microsoft.com/office/powerpoint/2010/main" val="502273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/>
      <p:bldP spid="10" grpId="1"/>
      <p:bldP spid="6" grpId="0"/>
      <p:bldP spid="6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oneTexte 6">
            <a:extLst>
              <a:ext uri="{FF2B5EF4-FFF2-40B4-BE49-F238E27FC236}">
                <a16:creationId xmlns:a16="http://schemas.microsoft.com/office/drawing/2014/main" id="{E6D10023-B1E4-4EF9-9B36-BB554E674F83}"/>
              </a:ext>
            </a:extLst>
          </p:cNvPr>
          <p:cNvSpPr txBox="1"/>
          <p:nvPr/>
        </p:nvSpPr>
        <p:spPr>
          <a:xfrm>
            <a:off x="0" y="0"/>
            <a:ext cx="9144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Nous allons essayer d’</a:t>
            </a:r>
            <a:r>
              <a:rPr lang="fr-FR" sz="3200" dirty="0">
                <a:solidFill>
                  <a:srgbClr val="FF0000"/>
                </a:solidFill>
                <a:latin typeface="Maiandra GD" panose="020E0502030308020204" pitchFamily="34" charset="0"/>
              </a:rPr>
              <a:t>installer deux ampoules dans un circuit</a:t>
            </a:r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 !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55374F3D-8DAF-4770-AC6C-5168238BCADB}"/>
              </a:ext>
            </a:extLst>
          </p:cNvPr>
          <p:cNvSpPr txBox="1"/>
          <p:nvPr/>
        </p:nvSpPr>
        <p:spPr>
          <a:xfrm>
            <a:off x="1191" y="1080654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Sur votre ardoise, essayer d’imaginer et de dessiner un circuit qui permettra d’</a:t>
            </a:r>
            <a:r>
              <a:rPr lang="fr-FR" sz="3200" dirty="0">
                <a:solidFill>
                  <a:srgbClr val="FF0000"/>
                </a:solidFill>
                <a:latin typeface="Maiandra GD" panose="020E0502030308020204" pitchFamily="34" charset="0"/>
              </a:rPr>
              <a:t>allumer deux ampoules en même temps</a:t>
            </a:r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.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670D798B-B286-4482-AFB9-D07ACF2B6A95}"/>
              </a:ext>
            </a:extLst>
          </p:cNvPr>
          <p:cNvSpPr txBox="1"/>
          <p:nvPr/>
        </p:nvSpPr>
        <p:spPr>
          <a:xfrm>
            <a:off x="0" y="2650314"/>
            <a:ext cx="23397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Au travail !</a:t>
            </a:r>
          </a:p>
        </p:txBody>
      </p:sp>
    </p:spTree>
    <p:extLst>
      <p:ext uri="{BB962C8B-B14F-4D97-AF65-F5344CB8AC3E}">
        <p14:creationId xmlns:p14="http://schemas.microsoft.com/office/powerpoint/2010/main" val="29467162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0" grpId="1"/>
      <p:bldP spid="5" grpId="0"/>
      <p:bldP spid="5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oneTexte 6">
            <a:extLst>
              <a:ext uri="{FF2B5EF4-FFF2-40B4-BE49-F238E27FC236}">
                <a16:creationId xmlns:a16="http://schemas.microsoft.com/office/drawing/2014/main" id="{E6D10023-B1E4-4EF9-9B36-BB554E674F83}"/>
              </a:ext>
            </a:extLst>
          </p:cNvPr>
          <p:cNvSpPr txBox="1"/>
          <p:nvPr/>
        </p:nvSpPr>
        <p:spPr>
          <a:xfrm>
            <a:off x="0" y="0"/>
            <a:ext cx="9144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Nous allons essayer d’</a:t>
            </a:r>
            <a:r>
              <a:rPr lang="fr-FR" sz="3200" dirty="0">
                <a:solidFill>
                  <a:srgbClr val="FF0000"/>
                </a:solidFill>
                <a:latin typeface="Maiandra GD" panose="020E0502030308020204" pitchFamily="34" charset="0"/>
              </a:rPr>
              <a:t>installer deux ampoules dans un circuit</a:t>
            </a:r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 !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D3AF1C8A-D30A-4AA2-BF46-604C73B59580}"/>
              </a:ext>
            </a:extLst>
          </p:cNvPr>
          <p:cNvSpPr txBox="1"/>
          <p:nvPr/>
        </p:nvSpPr>
        <p:spPr>
          <a:xfrm>
            <a:off x="0" y="1077218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Voyons ce que vous avez trouvé.</a:t>
            </a:r>
          </a:p>
        </p:txBody>
      </p:sp>
    </p:spTree>
    <p:extLst>
      <p:ext uri="{BB962C8B-B14F-4D97-AF65-F5344CB8AC3E}">
        <p14:creationId xmlns:p14="http://schemas.microsoft.com/office/powerpoint/2010/main" val="1057972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oneTexte 6">
            <a:extLst>
              <a:ext uri="{FF2B5EF4-FFF2-40B4-BE49-F238E27FC236}">
                <a16:creationId xmlns:a16="http://schemas.microsoft.com/office/drawing/2014/main" id="{E6D10023-B1E4-4EF9-9B36-BB554E674F83}"/>
              </a:ext>
            </a:extLst>
          </p:cNvPr>
          <p:cNvSpPr txBox="1"/>
          <p:nvPr/>
        </p:nvSpPr>
        <p:spPr>
          <a:xfrm>
            <a:off x="0" y="0"/>
            <a:ext cx="9144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Nous allons essayer d’</a:t>
            </a:r>
            <a:r>
              <a:rPr lang="fr-FR" sz="3200" dirty="0">
                <a:solidFill>
                  <a:srgbClr val="FF0000"/>
                </a:solidFill>
                <a:latin typeface="Maiandra GD" panose="020E0502030308020204" pitchFamily="34" charset="0"/>
              </a:rPr>
              <a:t>installer deux ampoules dans un circuit</a:t>
            </a:r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 !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D3AF1C8A-D30A-4AA2-BF46-604C73B59580}"/>
              </a:ext>
            </a:extLst>
          </p:cNvPr>
          <p:cNvSpPr txBox="1"/>
          <p:nvPr/>
        </p:nvSpPr>
        <p:spPr>
          <a:xfrm>
            <a:off x="0" y="1077218"/>
            <a:ext cx="9144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Il y a donc </a:t>
            </a:r>
            <a:r>
              <a:rPr lang="fr-FR" sz="3200" dirty="0">
                <a:solidFill>
                  <a:srgbClr val="FF0000"/>
                </a:solidFill>
                <a:latin typeface="Maiandra GD" panose="020E0502030308020204" pitchFamily="34" charset="0"/>
              </a:rPr>
              <a:t>deux façons</a:t>
            </a:r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 d’installer deux ampoules dans un circuit.</a:t>
            </a:r>
          </a:p>
        </p:txBody>
      </p:sp>
      <p:grpSp>
        <p:nvGrpSpPr>
          <p:cNvPr id="48" name="Groupe 47">
            <a:extLst>
              <a:ext uri="{FF2B5EF4-FFF2-40B4-BE49-F238E27FC236}">
                <a16:creationId xmlns:a16="http://schemas.microsoft.com/office/drawing/2014/main" id="{A267FEE4-4416-42CB-821F-FC325BB1FC5C}"/>
              </a:ext>
            </a:extLst>
          </p:cNvPr>
          <p:cNvGrpSpPr>
            <a:grpSpLocks/>
          </p:cNvGrpSpPr>
          <p:nvPr/>
        </p:nvGrpSpPr>
        <p:grpSpPr bwMode="auto">
          <a:xfrm>
            <a:off x="5364088" y="2930689"/>
            <a:ext cx="3569335" cy="3697605"/>
            <a:chOff x="3230" y="7921"/>
            <a:chExt cx="5621" cy="5823"/>
          </a:xfrm>
        </p:grpSpPr>
        <p:grpSp>
          <p:nvGrpSpPr>
            <p:cNvPr id="49" name="Group 257">
              <a:extLst>
                <a:ext uri="{FF2B5EF4-FFF2-40B4-BE49-F238E27FC236}">
                  <a16:creationId xmlns:a16="http://schemas.microsoft.com/office/drawing/2014/main" id="{F5A0D444-FB82-4E31-AE16-CC89E5236A2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161" y="11590"/>
              <a:ext cx="1634" cy="2154"/>
              <a:chOff x="4002" y="8891"/>
              <a:chExt cx="2662" cy="2930"/>
            </a:xfrm>
          </p:grpSpPr>
          <p:sp>
            <p:nvSpPr>
              <p:cNvPr id="81" name="Rectangle 80">
                <a:extLst>
                  <a:ext uri="{FF2B5EF4-FFF2-40B4-BE49-F238E27FC236}">
                    <a16:creationId xmlns:a16="http://schemas.microsoft.com/office/drawing/2014/main" id="{031B2BF0-68AE-4866-94E0-7D4B77C7EEB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02" y="9511"/>
                <a:ext cx="2662" cy="2310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fr-FR"/>
              </a:p>
            </p:txBody>
          </p:sp>
          <p:cxnSp>
            <p:nvCxnSpPr>
              <p:cNvPr id="82" name="AutoShape 259">
                <a:extLst>
                  <a:ext uri="{FF2B5EF4-FFF2-40B4-BE49-F238E27FC236}">
                    <a16:creationId xmlns:a16="http://schemas.microsoft.com/office/drawing/2014/main" id="{C56539DE-15C6-4EF4-AF28-5515C1AE2B24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 flipV="1">
                <a:off x="4322" y="8891"/>
                <a:ext cx="668" cy="620"/>
              </a:xfrm>
              <a:prstGeom prst="straightConnector1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83" name="AutoShape 260">
                <a:extLst>
                  <a:ext uri="{FF2B5EF4-FFF2-40B4-BE49-F238E27FC236}">
                    <a16:creationId xmlns:a16="http://schemas.microsoft.com/office/drawing/2014/main" id="{E2EC4037-DC5D-4AA4-B7E0-2F1321830D4F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5860" y="9193"/>
                <a:ext cx="406" cy="318"/>
              </a:xfrm>
              <a:prstGeom prst="straightConnector1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grpSp>
          <p:nvGrpSpPr>
            <p:cNvPr id="50" name="Group 261">
              <a:extLst>
                <a:ext uri="{FF2B5EF4-FFF2-40B4-BE49-F238E27FC236}">
                  <a16:creationId xmlns:a16="http://schemas.microsoft.com/office/drawing/2014/main" id="{DE7739E8-C891-4104-9B5D-B71CB864C02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631" y="9812"/>
              <a:ext cx="661" cy="1185"/>
              <a:chOff x="4858" y="2519"/>
              <a:chExt cx="1187" cy="1875"/>
            </a:xfrm>
          </p:grpSpPr>
          <p:sp>
            <p:nvSpPr>
              <p:cNvPr id="78" name="Oval 262">
                <a:extLst>
                  <a:ext uri="{FF2B5EF4-FFF2-40B4-BE49-F238E27FC236}">
                    <a16:creationId xmlns:a16="http://schemas.microsoft.com/office/drawing/2014/main" id="{9E5B52E6-08E8-487F-BDAD-AF9CB70D35F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58" y="2519"/>
                <a:ext cx="1187" cy="1185"/>
              </a:xfrm>
              <a:prstGeom prst="ellipse">
                <a:avLst/>
              </a:prstGeom>
              <a:solidFill>
                <a:srgbClr val="FFFF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fr-FR"/>
              </a:p>
            </p:txBody>
          </p:sp>
          <p:sp>
            <p:nvSpPr>
              <p:cNvPr id="79" name="Oval 263">
                <a:extLst>
                  <a:ext uri="{FF2B5EF4-FFF2-40B4-BE49-F238E27FC236}">
                    <a16:creationId xmlns:a16="http://schemas.microsoft.com/office/drawing/2014/main" id="{92E82CBD-BB10-4B6E-94E3-D788F097CDB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193" y="4203"/>
                <a:ext cx="509" cy="191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fr-FR"/>
              </a:p>
            </p:txBody>
          </p:sp>
          <p:sp>
            <p:nvSpPr>
              <p:cNvPr id="80" name="Rectangle 79">
                <a:extLst>
                  <a:ext uri="{FF2B5EF4-FFF2-40B4-BE49-F238E27FC236}">
                    <a16:creationId xmlns:a16="http://schemas.microsoft.com/office/drawing/2014/main" id="{75DDF472-211D-47E3-BAC7-1073EB38577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109" y="3600"/>
                <a:ext cx="679" cy="698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fr-FR"/>
              </a:p>
            </p:txBody>
          </p:sp>
        </p:grpSp>
        <p:grpSp>
          <p:nvGrpSpPr>
            <p:cNvPr id="51" name="Group 265">
              <a:extLst>
                <a:ext uri="{FF2B5EF4-FFF2-40B4-BE49-F238E27FC236}">
                  <a16:creationId xmlns:a16="http://schemas.microsoft.com/office/drawing/2014/main" id="{828DC26E-216C-477C-B4CA-8B9F96610CA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363" y="7921"/>
              <a:ext cx="661" cy="1185"/>
              <a:chOff x="4858" y="2519"/>
              <a:chExt cx="1187" cy="1875"/>
            </a:xfrm>
          </p:grpSpPr>
          <p:sp>
            <p:nvSpPr>
              <p:cNvPr id="75" name="Oval 266">
                <a:extLst>
                  <a:ext uri="{FF2B5EF4-FFF2-40B4-BE49-F238E27FC236}">
                    <a16:creationId xmlns:a16="http://schemas.microsoft.com/office/drawing/2014/main" id="{6B22B086-6B64-4CBE-9F2D-C1933B64519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58" y="2519"/>
                <a:ext cx="1187" cy="1185"/>
              </a:xfrm>
              <a:prstGeom prst="ellipse">
                <a:avLst/>
              </a:prstGeom>
              <a:solidFill>
                <a:srgbClr val="FFFF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fr-FR"/>
              </a:p>
            </p:txBody>
          </p:sp>
          <p:sp>
            <p:nvSpPr>
              <p:cNvPr id="76" name="Oval 267">
                <a:extLst>
                  <a:ext uri="{FF2B5EF4-FFF2-40B4-BE49-F238E27FC236}">
                    <a16:creationId xmlns:a16="http://schemas.microsoft.com/office/drawing/2014/main" id="{51C70E8B-B667-47C0-A3B4-79F7676672D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193" y="4203"/>
                <a:ext cx="509" cy="191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fr-FR"/>
              </a:p>
            </p:txBody>
          </p:sp>
          <p:sp>
            <p:nvSpPr>
              <p:cNvPr id="77" name="Rectangle 76">
                <a:extLst>
                  <a:ext uri="{FF2B5EF4-FFF2-40B4-BE49-F238E27FC236}">
                    <a16:creationId xmlns:a16="http://schemas.microsoft.com/office/drawing/2014/main" id="{FE38060A-5E04-429C-AE66-BFE188AC479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109" y="3600"/>
                <a:ext cx="679" cy="698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fr-FR"/>
              </a:p>
            </p:txBody>
          </p:sp>
        </p:grpSp>
        <p:sp>
          <p:nvSpPr>
            <p:cNvPr id="52" name="Freeform 269">
              <a:extLst>
                <a:ext uri="{FF2B5EF4-FFF2-40B4-BE49-F238E27FC236}">
                  <a16:creationId xmlns:a16="http://schemas.microsoft.com/office/drawing/2014/main" id="{8D6DA79E-E796-418F-BE3D-A762E095EEEC}"/>
                </a:ext>
              </a:extLst>
            </p:cNvPr>
            <p:cNvSpPr>
              <a:spLocks/>
            </p:cNvSpPr>
            <p:nvPr/>
          </p:nvSpPr>
          <p:spPr bwMode="auto">
            <a:xfrm>
              <a:off x="3230" y="8350"/>
              <a:ext cx="2320" cy="3462"/>
            </a:xfrm>
            <a:custGeom>
              <a:avLst/>
              <a:gdLst>
                <a:gd name="T0" fmla="*/ 2320 w 2320"/>
                <a:gd name="T1" fmla="*/ 3462 h 3462"/>
                <a:gd name="T2" fmla="*/ 1062 w 2320"/>
                <a:gd name="T3" fmla="*/ 2647 h 3462"/>
                <a:gd name="T4" fmla="*/ 190 w 2320"/>
                <a:gd name="T5" fmla="*/ 1760 h 3462"/>
                <a:gd name="T6" fmla="*/ 10 w 2320"/>
                <a:gd name="T7" fmla="*/ 756 h 3462"/>
                <a:gd name="T8" fmla="*/ 250 w 2320"/>
                <a:gd name="T9" fmla="*/ 110 h 3462"/>
                <a:gd name="T10" fmla="*/ 1062 w 2320"/>
                <a:gd name="T11" fmla="*/ 95 h 3462"/>
                <a:gd name="T12" fmla="*/ 1465 w 2320"/>
                <a:gd name="T13" fmla="*/ 485 h 3462"/>
                <a:gd name="T14" fmla="*/ 2276 w 2320"/>
                <a:gd name="T15" fmla="*/ 425 h 34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320" h="3462">
                  <a:moveTo>
                    <a:pt x="2320" y="3462"/>
                  </a:moveTo>
                  <a:cubicBezTo>
                    <a:pt x="1868" y="3196"/>
                    <a:pt x="1417" y="2931"/>
                    <a:pt x="1062" y="2647"/>
                  </a:cubicBezTo>
                  <a:cubicBezTo>
                    <a:pt x="707" y="2363"/>
                    <a:pt x="365" y="2075"/>
                    <a:pt x="190" y="1760"/>
                  </a:cubicBezTo>
                  <a:cubicBezTo>
                    <a:pt x="15" y="1445"/>
                    <a:pt x="0" y="1031"/>
                    <a:pt x="10" y="756"/>
                  </a:cubicBezTo>
                  <a:cubicBezTo>
                    <a:pt x="20" y="481"/>
                    <a:pt x="75" y="220"/>
                    <a:pt x="250" y="110"/>
                  </a:cubicBezTo>
                  <a:cubicBezTo>
                    <a:pt x="425" y="0"/>
                    <a:pt x="860" y="32"/>
                    <a:pt x="1062" y="95"/>
                  </a:cubicBezTo>
                  <a:cubicBezTo>
                    <a:pt x="1264" y="158"/>
                    <a:pt x="1263" y="430"/>
                    <a:pt x="1465" y="485"/>
                  </a:cubicBezTo>
                  <a:cubicBezTo>
                    <a:pt x="1667" y="540"/>
                    <a:pt x="2008" y="293"/>
                    <a:pt x="2276" y="425"/>
                  </a:cubicBezTo>
                </a:path>
              </a:pathLst>
            </a:custGeom>
            <a:noFill/>
            <a:ln w="19050" cmpd="sng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fr-FR"/>
            </a:p>
          </p:txBody>
        </p:sp>
        <p:sp>
          <p:nvSpPr>
            <p:cNvPr id="53" name="Freeform 270">
              <a:extLst>
                <a:ext uri="{FF2B5EF4-FFF2-40B4-BE49-F238E27FC236}">
                  <a16:creationId xmlns:a16="http://schemas.microsoft.com/office/drawing/2014/main" id="{6A081839-6385-429A-BBFA-E2DB1A8682EC}"/>
                </a:ext>
              </a:extLst>
            </p:cNvPr>
            <p:cNvSpPr>
              <a:spLocks/>
            </p:cNvSpPr>
            <p:nvPr/>
          </p:nvSpPr>
          <p:spPr bwMode="auto">
            <a:xfrm>
              <a:off x="3852" y="10480"/>
              <a:ext cx="1919" cy="261"/>
            </a:xfrm>
            <a:custGeom>
              <a:avLst/>
              <a:gdLst>
                <a:gd name="T0" fmla="*/ 0 w 1919"/>
                <a:gd name="T1" fmla="*/ 139 h 261"/>
                <a:gd name="T2" fmla="*/ 440 w 1919"/>
                <a:gd name="T3" fmla="*/ 15 h 261"/>
                <a:gd name="T4" fmla="*/ 1175 w 1919"/>
                <a:gd name="T5" fmla="*/ 227 h 261"/>
                <a:gd name="T6" fmla="*/ 1919 w 1919"/>
                <a:gd name="T7" fmla="*/ 218 h 2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19" h="261">
                  <a:moveTo>
                    <a:pt x="0" y="139"/>
                  </a:moveTo>
                  <a:cubicBezTo>
                    <a:pt x="122" y="69"/>
                    <a:pt x="244" y="0"/>
                    <a:pt x="440" y="15"/>
                  </a:cubicBezTo>
                  <a:cubicBezTo>
                    <a:pt x="636" y="30"/>
                    <a:pt x="929" y="193"/>
                    <a:pt x="1175" y="227"/>
                  </a:cubicBezTo>
                  <a:cubicBezTo>
                    <a:pt x="1421" y="261"/>
                    <a:pt x="1840" y="146"/>
                    <a:pt x="1919" y="218"/>
                  </a:cubicBezTo>
                </a:path>
              </a:pathLst>
            </a:custGeom>
            <a:noFill/>
            <a:ln w="19050" cmpd="sng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fr-FR"/>
            </a:p>
          </p:txBody>
        </p:sp>
        <p:sp>
          <p:nvSpPr>
            <p:cNvPr id="54" name="Freeform 271">
              <a:extLst>
                <a:ext uri="{FF2B5EF4-FFF2-40B4-BE49-F238E27FC236}">
                  <a16:creationId xmlns:a16="http://schemas.microsoft.com/office/drawing/2014/main" id="{C823CD81-5DD6-4D02-953F-3D3746D1EF4A}"/>
                </a:ext>
              </a:extLst>
            </p:cNvPr>
            <p:cNvSpPr>
              <a:spLocks/>
            </p:cNvSpPr>
            <p:nvPr/>
          </p:nvSpPr>
          <p:spPr bwMode="auto">
            <a:xfrm>
              <a:off x="5679" y="8997"/>
              <a:ext cx="3172" cy="2895"/>
            </a:xfrm>
            <a:custGeom>
              <a:avLst/>
              <a:gdLst>
                <a:gd name="T0" fmla="*/ 0 w 3172"/>
                <a:gd name="T1" fmla="*/ 109 h 2895"/>
                <a:gd name="T2" fmla="*/ 1116 w 3172"/>
                <a:gd name="T3" fmla="*/ 109 h 2895"/>
                <a:gd name="T4" fmla="*/ 2127 w 3172"/>
                <a:gd name="T5" fmla="*/ 48 h 2895"/>
                <a:gd name="T6" fmla="*/ 2946 w 3172"/>
                <a:gd name="T7" fmla="*/ 395 h 2895"/>
                <a:gd name="T8" fmla="*/ 2946 w 3172"/>
                <a:gd name="T9" fmla="*/ 1631 h 2895"/>
                <a:gd name="T10" fmla="*/ 1592 w 3172"/>
                <a:gd name="T11" fmla="*/ 2418 h 2895"/>
                <a:gd name="T12" fmla="*/ 677 w 3172"/>
                <a:gd name="T13" fmla="*/ 2895 h 28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172" h="2895">
                  <a:moveTo>
                    <a:pt x="0" y="109"/>
                  </a:moveTo>
                  <a:cubicBezTo>
                    <a:pt x="380" y="114"/>
                    <a:pt x="761" y="119"/>
                    <a:pt x="1116" y="109"/>
                  </a:cubicBezTo>
                  <a:cubicBezTo>
                    <a:pt x="1471" y="99"/>
                    <a:pt x="1822" y="0"/>
                    <a:pt x="2127" y="48"/>
                  </a:cubicBezTo>
                  <a:cubicBezTo>
                    <a:pt x="2432" y="96"/>
                    <a:pt x="2809" y="131"/>
                    <a:pt x="2946" y="395"/>
                  </a:cubicBezTo>
                  <a:cubicBezTo>
                    <a:pt x="3083" y="659"/>
                    <a:pt x="3172" y="1294"/>
                    <a:pt x="2946" y="1631"/>
                  </a:cubicBezTo>
                  <a:cubicBezTo>
                    <a:pt x="2720" y="1968"/>
                    <a:pt x="1970" y="2207"/>
                    <a:pt x="1592" y="2418"/>
                  </a:cubicBezTo>
                  <a:cubicBezTo>
                    <a:pt x="1214" y="2629"/>
                    <a:pt x="541" y="2772"/>
                    <a:pt x="677" y="2895"/>
                  </a:cubicBezTo>
                </a:path>
              </a:pathLst>
            </a:custGeom>
            <a:noFill/>
            <a:ln w="19050" cmpd="sng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fr-FR" dirty="0"/>
            </a:p>
          </p:txBody>
        </p:sp>
        <p:sp>
          <p:nvSpPr>
            <p:cNvPr id="55" name="Freeform 272">
              <a:extLst>
                <a:ext uri="{FF2B5EF4-FFF2-40B4-BE49-F238E27FC236}">
                  <a16:creationId xmlns:a16="http://schemas.microsoft.com/office/drawing/2014/main" id="{C5064270-E4AF-457A-9023-BCD0CE939F52}"/>
                </a:ext>
              </a:extLst>
            </p:cNvPr>
            <p:cNvSpPr>
              <a:spLocks/>
            </p:cNvSpPr>
            <p:nvPr/>
          </p:nvSpPr>
          <p:spPr bwMode="auto">
            <a:xfrm>
              <a:off x="6024" y="10650"/>
              <a:ext cx="2192" cy="473"/>
            </a:xfrm>
            <a:custGeom>
              <a:avLst/>
              <a:gdLst>
                <a:gd name="T0" fmla="*/ 0 w 2192"/>
                <a:gd name="T1" fmla="*/ 347 h 473"/>
                <a:gd name="T2" fmla="*/ 826 w 2192"/>
                <a:gd name="T3" fmla="*/ 419 h 473"/>
                <a:gd name="T4" fmla="*/ 1731 w 2192"/>
                <a:gd name="T5" fmla="*/ 22 h 473"/>
                <a:gd name="T6" fmla="*/ 2192 w 2192"/>
                <a:gd name="T7" fmla="*/ 286 h 4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92" h="473">
                  <a:moveTo>
                    <a:pt x="0" y="347"/>
                  </a:moveTo>
                  <a:cubicBezTo>
                    <a:pt x="269" y="410"/>
                    <a:pt x="538" y="473"/>
                    <a:pt x="826" y="419"/>
                  </a:cubicBezTo>
                  <a:cubicBezTo>
                    <a:pt x="1114" y="365"/>
                    <a:pt x="1503" y="44"/>
                    <a:pt x="1731" y="22"/>
                  </a:cubicBezTo>
                  <a:cubicBezTo>
                    <a:pt x="1959" y="0"/>
                    <a:pt x="2075" y="143"/>
                    <a:pt x="2192" y="286"/>
                  </a:cubicBezTo>
                </a:path>
              </a:pathLst>
            </a:custGeom>
            <a:noFill/>
            <a:ln w="19050" cmpd="sng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fr-FR"/>
            </a:p>
          </p:txBody>
        </p:sp>
      </p:grpSp>
      <p:grpSp>
        <p:nvGrpSpPr>
          <p:cNvPr id="84" name="Groupe 83">
            <a:extLst>
              <a:ext uri="{FF2B5EF4-FFF2-40B4-BE49-F238E27FC236}">
                <a16:creationId xmlns:a16="http://schemas.microsoft.com/office/drawing/2014/main" id="{54974EB4-6307-4963-8FD7-87EC283C91F5}"/>
              </a:ext>
            </a:extLst>
          </p:cNvPr>
          <p:cNvGrpSpPr/>
          <p:nvPr/>
        </p:nvGrpSpPr>
        <p:grpSpPr>
          <a:xfrm>
            <a:off x="447914" y="3312324"/>
            <a:ext cx="3394710" cy="3315970"/>
            <a:chOff x="0" y="0"/>
            <a:chExt cx="3394716" cy="3316407"/>
          </a:xfrm>
        </p:grpSpPr>
        <p:grpSp>
          <p:nvGrpSpPr>
            <p:cNvPr id="85" name="Groupe 84">
              <a:extLst>
                <a:ext uri="{FF2B5EF4-FFF2-40B4-BE49-F238E27FC236}">
                  <a16:creationId xmlns:a16="http://schemas.microsoft.com/office/drawing/2014/main" id="{4FA7DE86-A3C3-477F-92EB-73CC642504AD}"/>
                </a:ext>
              </a:extLst>
            </p:cNvPr>
            <p:cNvGrpSpPr/>
            <p:nvPr/>
          </p:nvGrpSpPr>
          <p:grpSpPr>
            <a:xfrm>
              <a:off x="538543" y="0"/>
              <a:ext cx="2856173" cy="3316407"/>
              <a:chOff x="2221382" y="0"/>
              <a:chExt cx="2856173" cy="3316407"/>
            </a:xfrm>
          </p:grpSpPr>
          <p:grpSp>
            <p:nvGrpSpPr>
              <p:cNvPr id="87" name="Groupe 86">
                <a:extLst>
                  <a:ext uri="{FF2B5EF4-FFF2-40B4-BE49-F238E27FC236}">
                    <a16:creationId xmlns:a16="http://schemas.microsoft.com/office/drawing/2014/main" id="{19D1BC16-E1F5-4440-9B80-5114F2744419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255781" y="1948617"/>
                <a:ext cx="1037590" cy="1367790"/>
                <a:chOff x="4002" y="8891"/>
                <a:chExt cx="2662" cy="2930"/>
              </a:xfrm>
            </p:grpSpPr>
            <p:sp>
              <p:nvSpPr>
                <p:cNvPr id="98" name="Rectangle 97">
                  <a:extLst>
                    <a:ext uri="{FF2B5EF4-FFF2-40B4-BE49-F238E27FC236}">
                      <a16:creationId xmlns:a16="http://schemas.microsoft.com/office/drawing/2014/main" id="{F445105B-B9F1-499A-98C7-939F35B0E7D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002" y="9511"/>
                  <a:ext cx="2662" cy="2310"/>
                </a:xfrm>
                <a:prstGeom prst="rect">
                  <a:avLst/>
                </a:prstGeom>
                <a:solidFill>
                  <a:srgbClr val="FFFFFF"/>
                </a:solidFill>
                <a:ln w="1905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fr-FR"/>
                </a:p>
              </p:txBody>
            </p:sp>
            <p:cxnSp>
              <p:nvCxnSpPr>
                <p:cNvPr id="99" name="AutoShape 226">
                  <a:extLst>
                    <a:ext uri="{FF2B5EF4-FFF2-40B4-BE49-F238E27FC236}">
                      <a16:creationId xmlns:a16="http://schemas.microsoft.com/office/drawing/2014/main" id="{C4BAEA04-C1FE-4560-B8D4-48D078A86901}"/>
                    </a:ext>
                  </a:extLst>
                </p:cNvPr>
                <p:cNvCxnSpPr>
                  <a:cxnSpLocks noChangeShapeType="1"/>
                </p:cNvCxnSpPr>
                <p:nvPr/>
              </p:nvCxnSpPr>
              <p:spPr bwMode="auto">
                <a:xfrm flipV="1">
                  <a:off x="4322" y="8891"/>
                  <a:ext cx="668" cy="620"/>
                </a:xfrm>
                <a:prstGeom prst="straightConnector1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100" name="AutoShape 227">
                  <a:extLst>
                    <a:ext uri="{FF2B5EF4-FFF2-40B4-BE49-F238E27FC236}">
                      <a16:creationId xmlns:a16="http://schemas.microsoft.com/office/drawing/2014/main" id="{A91AB23D-9B74-44C9-9FAD-DE848A09908E}"/>
                    </a:ext>
                  </a:extLst>
                </p:cNvPr>
                <p:cNvCxnSpPr>
                  <a:cxnSpLocks noChangeShapeType="1"/>
                </p:cNvCxnSpPr>
                <p:nvPr/>
              </p:nvCxnSpPr>
              <p:spPr bwMode="auto">
                <a:xfrm>
                  <a:off x="5860" y="9193"/>
                  <a:ext cx="406" cy="318"/>
                </a:xfrm>
                <a:prstGeom prst="straightConnector1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</p:grpSp>
          <p:grpSp>
            <p:nvGrpSpPr>
              <p:cNvPr id="88" name="Groupe 87">
                <a:extLst>
                  <a:ext uri="{FF2B5EF4-FFF2-40B4-BE49-F238E27FC236}">
                    <a16:creationId xmlns:a16="http://schemas.microsoft.com/office/drawing/2014/main" id="{C772C525-3F8E-4951-81F0-3224CA5A9A5D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221382" y="0"/>
                <a:ext cx="419735" cy="752475"/>
                <a:chOff x="4858" y="2519"/>
                <a:chExt cx="1187" cy="1875"/>
              </a:xfrm>
            </p:grpSpPr>
            <p:sp>
              <p:nvSpPr>
                <p:cNvPr id="95" name="Oval 233">
                  <a:extLst>
                    <a:ext uri="{FF2B5EF4-FFF2-40B4-BE49-F238E27FC236}">
                      <a16:creationId xmlns:a16="http://schemas.microsoft.com/office/drawing/2014/main" id="{7848156C-8F25-4969-B59D-8463CEA17CB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858" y="2519"/>
                  <a:ext cx="1187" cy="1185"/>
                </a:xfrm>
                <a:prstGeom prst="ellipse">
                  <a:avLst/>
                </a:prstGeom>
                <a:solidFill>
                  <a:srgbClr val="FFFF0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fr-FR"/>
                </a:p>
              </p:txBody>
            </p:sp>
            <p:sp>
              <p:nvSpPr>
                <p:cNvPr id="96" name="Oval 234">
                  <a:extLst>
                    <a:ext uri="{FF2B5EF4-FFF2-40B4-BE49-F238E27FC236}">
                      <a16:creationId xmlns:a16="http://schemas.microsoft.com/office/drawing/2014/main" id="{216909B9-40F2-4743-B02B-8655DEB3F97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193" y="4203"/>
                  <a:ext cx="509" cy="191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fr-FR"/>
                </a:p>
              </p:txBody>
            </p:sp>
            <p:sp>
              <p:nvSpPr>
                <p:cNvPr id="97" name="Rectangle 96">
                  <a:extLst>
                    <a:ext uri="{FF2B5EF4-FFF2-40B4-BE49-F238E27FC236}">
                      <a16:creationId xmlns:a16="http://schemas.microsoft.com/office/drawing/2014/main" id="{7DEF459D-AD1C-4B31-9D59-01678F702B9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109" y="3600"/>
                  <a:ext cx="679" cy="698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fr-FR"/>
                </a:p>
              </p:txBody>
            </p:sp>
          </p:grpSp>
          <p:grpSp>
            <p:nvGrpSpPr>
              <p:cNvPr id="89" name="Groupe 88">
                <a:extLst>
                  <a:ext uri="{FF2B5EF4-FFF2-40B4-BE49-F238E27FC236}">
                    <a16:creationId xmlns:a16="http://schemas.microsoft.com/office/drawing/2014/main" id="{C37DC9C3-CAAA-4190-A526-32D23258FEB0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 rot="4873314">
                <a:off x="4491450" y="863591"/>
                <a:ext cx="419735" cy="752475"/>
                <a:chOff x="4858" y="2519"/>
                <a:chExt cx="1187" cy="1875"/>
              </a:xfrm>
            </p:grpSpPr>
            <p:sp>
              <p:nvSpPr>
                <p:cNvPr id="92" name="Oval 237">
                  <a:extLst>
                    <a:ext uri="{FF2B5EF4-FFF2-40B4-BE49-F238E27FC236}">
                      <a16:creationId xmlns:a16="http://schemas.microsoft.com/office/drawing/2014/main" id="{F14E62DD-6E66-4577-9C06-AB2064ECDE8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858" y="2519"/>
                  <a:ext cx="1187" cy="1185"/>
                </a:xfrm>
                <a:prstGeom prst="ellipse">
                  <a:avLst/>
                </a:prstGeom>
                <a:solidFill>
                  <a:srgbClr val="FFFF0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fr-FR"/>
                </a:p>
              </p:txBody>
            </p:sp>
            <p:sp>
              <p:nvSpPr>
                <p:cNvPr id="93" name="Oval 238">
                  <a:extLst>
                    <a:ext uri="{FF2B5EF4-FFF2-40B4-BE49-F238E27FC236}">
                      <a16:creationId xmlns:a16="http://schemas.microsoft.com/office/drawing/2014/main" id="{99C5DB82-9A7B-4967-A31D-44CC43FB098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193" y="4203"/>
                  <a:ext cx="509" cy="191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fr-FR"/>
                </a:p>
              </p:txBody>
            </p:sp>
            <p:sp>
              <p:nvSpPr>
                <p:cNvPr id="94" name="Rectangle 93">
                  <a:extLst>
                    <a:ext uri="{FF2B5EF4-FFF2-40B4-BE49-F238E27FC236}">
                      <a16:creationId xmlns:a16="http://schemas.microsoft.com/office/drawing/2014/main" id="{B68B4A49-0CC7-4CA9-84FC-2E1994E0EF5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109" y="3600"/>
                  <a:ext cx="679" cy="698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fr-FR"/>
                </a:p>
              </p:txBody>
            </p:sp>
          </p:grpSp>
          <p:sp>
            <p:nvSpPr>
              <p:cNvPr id="90" name="Forme libre : forme 89">
                <a:extLst>
                  <a:ext uri="{FF2B5EF4-FFF2-40B4-BE49-F238E27FC236}">
                    <a16:creationId xmlns:a16="http://schemas.microsoft.com/office/drawing/2014/main" id="{AB8D0B66-7D6F-4314-8BA0-79C934B3692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40165" y="710647"/>
                <a:ext cx="2211070" cy="436880"/>
              </a:xfrm>
              <a:custGeom>
                <a:avLst/>
                <a:gdLst>
                  <a:gd name="T0" fmla="*/ 13 w 3482"/>
                  <a:gd name="T1" fmla="*/ 0 h 688"/>
                  <a:gd name="T2" fmla="*/ 125 w 3482"/>
                  <a:gd name="T3" fmla="*/ 273 h 688"/>
                  <a:gd name="T4" fmla="*/ 762 w 3482"/>
                  <a:gd name="T5" fmla="*/ 467 h 688"/>
                  <a:gd name="T6" fmla="*/ 1403 w 3482"/>
                  <a:gd name="T7" fmla="*/ 273 h 688"/>
                  <a:gd name="T8" fmla="*/ 2191 w 3482"/>
                  <a:gd name="T9" fmla="*/ 61 h 688"/>
                  <a:gd name="T10" fmla="*/ 2809 w 3482"/>
                  <a:gd name="T11" fmla="*/ 61 h 688"/>
                  <a:gd name="T12" fmla="*/ 3397 w 3482"/>
                  <a:gd name="T13" fmla="*/ 273 h 688"/>
                  <a:gd name="T14" fmla="*/ 3317 w 3482"/>
                  <a:gd name="T15" fmla="*/ 688 h 6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482" h="688">
                    <a:moveTo>
                      <a:pt x="13" y="0"/>
                    </a:moveTo>
                    <a:cubicBezTo>
                      <a:pt x="6" y="97"/>
                      <a:pt x="0" y="195"/>
                      <a:pt x="125" y="273"/>
                    </a:cubicBezTo>
                    <a:cubicBezTo>
                      <a:pt x="250" y="351"/>
                      <a:pt x="549" y="467"/>
                      <a:pt x="762" y="467"/>
                    </a:cubicBezTo>
                    <a:cubicBezTo>
                      <a:pt x="975" y="467"/>
                      <a:pt x="1165" y="341"/>
                      <a:pt x="1403" y="273"/>
                    </a:cubicBezTo>
                    <a:cubicBezTo>
                      <a:pt x="1641" y="205"/>
                      <a:pt x="1957" y="96"/>
                      <a:pt x="2191" y="61"/>
                    </a:cubicBezTo>
                    <a:cubicBezTo>
                      <a:pt x="2425" y="26"/>
                      <a:pt x="2608" y="26"/>
                      <a:pt x="2809" y="61"/>
                    </a:cubicBezTo>
                    <a:cubicBezTo>
                      <a:pt x="3010" y="96"/>
                      <a:pt x="3312" y="168"/>
                      <a:pt x="3397" y="273"/>
                    </a:cubicBezTo>
                    <a:cubicBezTo>
                      <a:pt x="3482" y="378"/>
                      <a:pt x="3399" y="533"/>
                      <a:pt x="3317" y="688"/>
                    </a:cubicBezTo>
                  </a:path>
                </a:pathLst>
              </a:custGeom>
              <a:noFill/>
              <a:ln w="19050" cmpd="sng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fr-FR"/>
              </a:p>
            </p:txBody>
          </p:sp>
          <p:sp>
            <p:nvSpPr>
              <p:cNvPr id="91" name="Forme libre : forme 90">
                <a:extLst>
                  <a:ext uri="{FF2B5EF4-FFF2-40B4-BE49-F238E27FC236}">
                    <a16:creationId xmlns:a16="http://schemas.microsoft.com/office/drawing/2014/main" id="{9DA4EFCE-3801-4513-AC63-4AEB5989328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52905" y="1284754"/>
                <a:ext cx="1274445" cy="869315"/>
              </a:xfrm>
              <a:custGeom>
                <a:avLst/>
                <a:gdLst>
                  <a:gd name="T0" fmla="*/ 2007 w 2007"/>
                  <a:gd name="T1" fmla="*/ 0 h 1369"/>
                  <a:gd name="T2" fmla="*/ 1673 w 2007"/>
                  <a:gd name="T3" fmla="*/ 167 h 1369"/>
                  <a:gd name="T4" fmla="*/ 1090 w 2007"/>
                  <a:gd name="T5" fmla="*/ 762 h 1369"/>
                  <a:gd name="T6" fmla="*/ 1023 w 2007"/>
                  <a:gd name="T7" fmla="*/ 1120 h 1369"/>
                  <a:gd name="T8" fmla="*/ 690 w 2007"/>
                  <a:gd name="T9" fmla="*/ 1268 h 1369"/>
                  <a:gd name="T10" fmla="*/ 0 w 2007"/>
                  <a:gd name="T11" fmla="*/ 1369 h 13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007" h="1369">
                    <a:moveTo>
                      <a:pt x="2007" y="0"/>
                    </a:moveTo>
                    <a:cubicBezTo>
                      <a:pt x="1916" y="20"/>
                      <a:pt x="1826" y="40"/>
                      <a:pt x="1673" y="167"/>
                    </a:cubicBezTo>
                    <a:cubicBezTo>
                      <a:pt x="1520" y="294"/>
                      <a:pt x="1198" y="603"/>
                      <a:pt x="1090" y="762"/>
                    </a:cubicBezTo>
                    <a:cubicBezTo>
                      <a:pt x="982" y="921"/>
                      <a:pt x="1090" y="1036"/>
                      <a:pt x="1023" y="1120"/>
                    </a:cubicBezTo>
                    <a:cubicBezTo>
                      <a:pt x="956" y="1204"/>
                      <a:pt x="860" y="1227"/>
                      <a:pt x="690" y="1268"/>
                    </a:cubicBezTo>
                    <a:cubicBezTo>
                      <a:pt x="520" y="1309"/>
                      <a:pt x="260" y="1339"/>
                      <a:pt x="0" y="1369"/>
                    </a:cubicBezTo>
                  </a:path>
                </a:pathLst>
              </a:custGeom>
              <a:noFill/>
              <a:ln w="19050" cmpd="sng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fr-FR"/>
              </a:p>
            </p:txBody>
          </p:sp>
        </p:grpSp>
        <p:sp>
          <p:nvSpPr>
            <p:cNvPr id="86" name="Forme libre : forme 85">
              <a:extLst>
                <a:ext uri="{FF2B5EF4-FFF2-40B4-BE49-F238E27FC236}">
                  <a16:creationId xmlns:a16="http://schemas.microsoft.com/office/drawing/2014/main" id="{AA3AEAED-602D-4244-9A99-58FFC19F8929}"/>
                </a:ext>
              </a:extLst>
            </p:cNvPr>
            <p:cNvSpPr/>
            <p:nvPr/>
          </p:nvSpPr>
          <p:spPr>
            <a:xfrm>
              <a:off x="0" y="566592"/>
              <a:ext cx="848880" cy="1509040"/>
            </a:xfrm>
            <a:custGeom>
              <a:avLst/>
              <a:gdLst>
                <a:gd name="connsiteX0" fmla="*/ 848880 w 848880"/>
                <a:gd name="connsiteY0" fmla="*/ 1509040 h 1509040"/>
                <a:gd name="connsiteX1" fmla="*/ 1797 w 848880"/>
                <a:gd name="connsiteY1" fmla="*/ 830252 h 1509040"/>
                <a:gd name="connsiteX2" fmla="*/ 669365 w 848880"/>
                <a:gd name="connsiteY2" fmla="*/ 0 h 15090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848880" h="1509040">
                  <a:moveTo>
                    <a:pt x="848880" y="1509040"/>
                  </a:moveTo>
                  <a:cubicBezTo>
                    <a:pt x="440298" y="1295399"/>
                    <a:pt x="31716" y="1081759"/>
                    <a:pt x="1797" y="830252"/>
                  </a:cubicBezTo>
                  <a:cubicBezTo>
                    <a:pt x="-28122" y="578745"/>
                    <a:pt x="320621" y="289372"/>
                    <a:pt x="669365" y="0"/>
                  </a:cubicBezTo>
                </a:path>
              </a:pathLst>
            </a:cu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fr-FR"/>
            </a:p>
          </p:txBody>
        </p:sp>
      </p:grpSp>
    </p:spTree>
    <p:extLst>
      <p:ext uri="{BB962C8B-B14F-4D97-AF65-F5344CB8AC3E}">
        <p14:creationId xmlns:p14="http://schemas.microsoft.com/office/powerpoint/2010/main" val="27568301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oneTexte 6">
            <a:extLst>
              <a:ext uri="{FF2B5EF4-FFF2-40B4-BE49-F238E27FC236}">
                <a16:creationId xmlns:a16="http://schemas.microsoft.com/office/drawing/2014/main" id="{E6D10023-B1E4-4EF9-9B36-BB554E674F83}"/>
              </a:ext>
            </a:extLst>
          </p:cNvPr>
          <p:cNvSpPr txBox="1"/>
          <p:nvPr/>
        </p:nvSpPr>
        <p:spPr>
          <a:xfrm>
            <a:off x="0" y="0"/>
            <a:ext cx="9144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Nous allons essayer d’</a:t>
            </a:r>
            <a:r>
              <a:rPr lang="fr-FR" sz="3200" dirty="0">
                <a:solidFill>
                  <a:srgbClr val="FF0000"/>
                </a:solidFill>
                <a:latin typeface="Maiandra GD" panose="020E0502030308020204" pitchFamily="34" charset="0"/>
              </a:rPr>
              <a:t>installer deux ampoules dans un circuit</a:t>
            </a:r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 !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D3AF1C8A-D30A-4AA2-BF46-604C73B59580}"/>
              </a:ext>
            </a:extLst>
          </p:cNvPr>
          <p:cNvSpPr txBox="1"/>
          <p:nvPr/>
        </p:nvSpPr>
        <p:spPr>
          <a:xfrm>
            <a:off x="0" y="1077218"/>
            <a:ext cx="9144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Nous allons aujourd’hui nous intéresser à la </a:t>
            </a:r>
            <a:r>
              <a:rPr lang="fr-FR" sz="3200" dirty="0">
                <a:solidFill>
                  <a:srgbClr val="FF0000"/>
                </a:solidFill>
                <a:latin typeface="Maiandra GD" panose="020E0502030308020204" pitchFamily="34" charset="0"/>
              </a:rPr>
              <a:t>première</a:t>
            </a:r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.</a:t>
            </a:r>
          </a:p>
        </p:txBody>
      </p:sp>
      <p:grpSp>
        <p:nvGrpSpPr>
          <p:cNvPr id="48" name="Groupe 47">
            <a:extLst>
              <a:ext uri="{FF2B5EF4-FFF2-40B4-BE49-F238E27FC236}">
                <a16:creationId xmlns:a16="http://schemas.microsoft.com/office/drawing/2014/main" id="{A267FEE4-4416-42CB-821F-FC325BB1FC5C}"/>
              </a:ext>
            </a:extLst>
          </p:cNvPr>
          <p:cNvGrpSpPr>
            <a:grpSpLocks/>
          </p:cNvGrpSpPr>
          <p:nvPr/>
        </p:nvGrpSpPr>
        <p:grpSpPr bwMode="auto">
          <a:xfrm>
            <a:off x="5364088" y="2930689"/>
            <a:ext cx="3569335" cy="3697605"/>
            <a:chOff x="3230" y="7921"/>
            <a:chExt cx="5621" cy="5823"/>
          </a:xfrm>
        </p:grpSpPr>
        <p:grpSp>
          <p:nvGrpSpPr>
            <p:cNvPr id="49" name="Group 257">
              <a:extLst>
                <a:ext uri="{FF2B5EF4-FFF2-40B4-BE49-F238E27FC236}">
                  <a16:creationId xmlns:a16="http://schemas.microsoft.com/office/drawing/2014/main" id="{F5A0D444-FB82-4E31-AE16-CC89E5236A2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161" y="11590"/>
              <a:ext cx="1634" cy="2154"/>
              <a:chOff x="4002" y="8891"/>
              <a:chExt cx="2662" cy="2930"/>
            </a:xfrm>
          </p:grpSpPr>
          <p:sp>
            <p:nvSpPr>
              <p:cNvPr id="81" name="Rectangle 80">
                <a:extLst>
                  <a:ext uri="{FF2B5EF4-FFF2-40B4-BE49-F238E27FC236}">
                    <a16:creationId xmlns:a16="http://schemas.microsoft.com/office/drawing/2014/main" id="{031B2BF0-68AE-4866-94E0-7D4B77C7EEB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02" y="9511"/>
                <a:ext cx="2662" cy="2310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fr-FR"/>
              </a:p>
            </p:txBody>
          </p:sp>
          <p:cxnSp>
            <p:nvCxnSpPr>
              <p:cNvPr id="82" name="AutoShape 259">
                <a:extLst>
                  <a:ext uri="{FF2B5EF4-FFF2-40B4-BE49-F238E27FC236}">
                    <a16:creationId xmlns:a16="http://schemas.microsoft.com/office/drawing/2014/main" id="{C56539DE-15C6-4EF4-AF28-5515C1AE2B24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 flipV="1">
                <a:off x="4322" y="8891"/>
                <a:ext cx="668" cy="620"/>
              </a:xfrm>
              <a:prstGeom prst="straightConnector1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83" name="AutoShape 260">
                <a:extLst>
                  <a:ext uri="{FF2B5EF4-FFF2-40B4-BE49-F238E27FC236}">
                    <a16:creationId xmlns:a16="http://schemas.microsoft.com/office/drawing/2014/main" id="{E2EC4037-DC5D-4AA4-B7E0-2F1321830D4F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5860" y="9193"/>
                <a:ext cx="406" cy="318"/>
              </a:xfrm>
              <a:prstGeom prst="straightConnector1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grpSp>
          <p:nvGrpSpPr>
            <p:cNvPr id="50" name="Group 261">
              <a:extLst>
                <a:ext uri="{FF2B5EF4-FFF2-40B4-BE49-F238E27FC236}">
                  <a16:creationId xmlns:a16="http://schemas.microsoft.com/office/drawing/2014/main" id="{DE7739E8-C891-4104-9B5D-B71CB864C02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631" y="9812"/>
              <a:ext cx="661" cy="1185"/>
              <a:chOff x="4858" y="2519"/>
              <a:chExt cx="1187" cy="1875"/>
            </a:xfrm>
          </p:grpSpPr>
          <p:sp>
            <p:nvSpPr>
              <p:cNvPr id="78" name="Oval 262">
                <a:extLst>
                  <a:ext uri="{FF2B5EF4-FFF2-40B4-BE49-F238E27FC236}">
                    <a16:creationId xmlns:a16="http://schemas.microsoft.com/office/drawing/2014/main" id="{9E5B52E6-08E8-487F-BDAD-AF9CB70D35F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58" y="2519"/>
                <a:ext cx="1187" cy="1185"/>
              </a:xfrm>
              <a:prstGeom prst="ellipse">
                <a:avLst/>
              </a:prstGeom>
              <a:solidFill>
                <a:srgbClr val="FFFF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fr-FR"/>
              </a:p>
            </p:txBody>
          </p:sp>
          <p:sp>
            <p:nvSpPr>
              <p:cNvPr id="79" name="Oval 263">
                <a:extLst>
                  <a:ext uri="{FF2B5EF4-FFF2-40B4-BE49-F238E27FC236}">
                    <a16:creationId xmlns:a16="http://schemas.microsoft.com/office/drawing/2014/main" id="{92E82CBD-BB10-4B6E-94E3-D788F097CDB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193" y="4203"/>
                <a:ext cx="509" cy="191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fr-FR"/>
              </a:p>
            </p:txBody>
          </p:sp>
          <p:sp>
            <p:nvSpPr>
              <p:cNvPr id="80" name="Rectangle 79">
                <a:extLst>
                  <a:ext uri="{FF2B5EF4-FFF2-40B4-BE49-F238E27FC236}">
                    <a16:creationId xmlns:a16="http://schemas.microsoft.com/office/drawing/2014/main" id="{75DDF472-211D-47E3-BAC7-1073EB38577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109" y="3600"/>
                <a:ext cx="679" cy="698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fr-FR"/>
              </a:p>
            </p:txBody>
          </p:sp>
        </p:grpSp>
        <p:grpSp>
          <p:nvGrpSpPr>
            <p:cNvPr id="51" name="Group 265">
              <a:extLst>
                <a:ext uri="{FF2B5EF4-FFF2-40B4-BE49-F238E27FC236}">
                  <a16:creationId xmlns:a16="http://schemas.microsoft.com/office/drawing/2014/main" id="{828DC26E-216C-477C-B4CA-8B9F96610CA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363" y="7921"/>
              <a:ext cx="661" cy="1185"/>
              <a:chOff x="4858" y="2519"/>
              <a:chExt cx="1187" cy="1875"/>
            </a:xfrm>
          </p:grpSpPr>
          <p:sp>
            <p:nvSpPr>
              <p:cNvPr id="75" name="Oval 266">
                <a:extLst>
                  <a:ext uri="{FF2B5EF4-FFF2-40B4-BE49-F238E27FC236}">
                    <a16:creationId xmlns:a16="http://schemas.microsoft.com/office/drawing/2014/main" id="{6B22B086-6B64-4CBE-9F2D-C1933B64519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58" y="2519"/>
                <a:ext cx="1187" cy="1185"/>
              </a:xfrm>
              <a:prstGeom prst="ellipse">
                <a:avLst/>
              </a:prstGeom>
              <a:solidFill>
                <a:srgbClr val="FFFF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fr-FR"/>
              </a:p>
            </p:txBody>
          </p:sp>
          <p:sp>
            <p:nvSpPr>
              <p:cNvPr id="76" name="Oval 267">
                <a:extLst>
                  <a:ext uri="{FF2B5EF4-FFF2-40B4-BE49-F238E27FC236}">
                    <a16:creationId xmlns:a16="http://schemas.microsoft.com/office/drawing/2014/main" id="{51C70E8B-B667-47C0-A3B4-79F7676672D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193" y="4203"/>
                <a:ext cx="509" cy="191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fr-FR"/>
              </a:p>
            </p:txBody>
          </p:sp>
          <p:sp>
            <p:nvSpPr>
              <p:cNvPr id="77" name="Rectangle 76">
                <a:extLst>
                  <a:ext uri="{FF2B5EF4-FFF2-40B4-BE49-F238E27FC236}">
                    <a16:creationId xmlns:a16="http://schemas.microsoft.com/office/drawing/2014/main" id="{FE38060A-5E04-429C-AE66-BFE188AC479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109" y="3600"/>
                <a:ext cx="679" cy="698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fr-FR"/>
              </a:p>
            </p:txBody>
          </p:sp>
        </p:grpSp>
        <p:sp>
          <p:nvSpPr>
            <p:cNvPr id="52" name="Freeform 269">
              <a:extLst>
                <a:ext uri="{FF2B5EF4-FFF2-40B4-BE49-F238E27FC236}">
                  <a16:creationId xmlns:a16="http://schemas.microsoft.com/office/drawing/2014/main" id="{8D6DA79E-E796-418F-BE3D-A762E095EEEC}"/>
                </a:ext>
              </a:extLst>
            </p:cNvPr>
            <p:cNvSpPr>
              <a:spLocks/>
            </p:cNvSpPr>
            <p:nvPr/>
          </p:nvSpPr>
          <p:spPr bwMode="auto">
            <a:xfrm>
              <a:off x="3230" y="8350"/>
              <a:ext cx="2320" cy="3462"/>
            </a:xfrm>
            <a:custGeom>
              <a:avLst/>
              <a:gdLst>
                <a:gd name="T0" fmla="*/ 2320 w 2320"/>
                <a:gd name="T1" fmla="*/ 3462 h 3462"/>
                <a:gd name="T2" fmla="*/ 1062 w 2320"/>
                <a:gd name="T3" fmla="*/ 2647 h 3462"/>
                <a:gd name="T4" fmla="*/ 190 w 2320"/>
                <a:gd name="T5" fmla="*/ 1760 h 3462"/>
                <a:gd name="T6" fmla="*/ 10 w 2320"/>
                <a:gd name="T7" fmla="*/ 756 h 3462"/>
                <a:gd name="T8" fmla="*/ 250 w 2320"/>
                <a:gd name="T9" fmla="*/ 110 h 3462"/>
                <a:gd name="T10" fmla="*/ 1062 w 2320"/>
                <a:gd name="T11" fmla="*/ 95 h 3462"/>
                <a:gd name="T12" fmla="*/ 1465 w 2320"/>
                <a:gd name="T13" fmla="*/ 485 h 3462"/>
                <a:gd name="T14" fmla="*/ 2276 w 2320"/>
                <a:gd name="T15" fmla="*/ 425 h 34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320" h="3462">
                  <a:moveTo>
                    <a:pt x="2320" y="3462"/>
                  </a:moveTo>
                  <a:cubicBezTo>
                    <a:pt x="1868" y="3196"/>
                    <a:pt x="1417" y="2931"/>
                    <a:pt x="1062" y="2647"/>
                  </a:cubicBezTo>
                  <a:cubicBezTo>
                    <a:pt x="707" y="2363"/>
                    <a:pt x="365" y="2075"/>
                    <a:pt x="190" y="1760"/>
                  </a:cubicBezTo>
                  <a:cubicBezTo>
                    <a:pt x="15" y="1445"/>
                    <a:pt x="0" y="1031"/>
                    <a:pt x="10" y="756"/>
                  </a:cubicBezTo>
                  <a:cubicBezTo>
                    <a:pt x="20" y="481"/>
                    <a:pt x="75" y="220"/>
                    <a:pt x="250" y="110"/>
                  </a:cubicBezTo>
                  <a:cubicBezTo>
                    <a:pt x="425" y="0"/>
                    <a:pt x="860" y="32"/>
                    <a:pt x="1062" y="95"/>
                  </a:cubicBezTo>
                  <a:cubicBezTo>
                    <a:pt x="1264" y="158"/>
                    <a:pt x="1263" y="430"/>
                    <a:pt x="1465" y="485"/>
                  </a:cubicBezTo>
                  <a:cubicBezTo>
                    <a:pt x="1667" y="540"/>
                    <a:pt x="2008" y="293"/>
                    <a:pt x="2276" y="425"/>
                  </a:cubicBezTo>
                </a:path>
              </a:pathLst>
            </a:custGeom>
            <a:noFill/>
            <a:ln w="19050" cmpd="sng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fr-FR"/>
            </a:p>
          </p:txBody>
        </p:sp>
        <p:sp>
          <p:nvSpPr>
            <p:cNvPr id="53" name="Freeform 270">
              <a:extLst>
                <a:ext uri="{FF2B5EF4-FFF2-40B4-BE49-F238E27FC236}">
                  <a16:creationId xmlns:a16="http://schemas.microsoft.com/office/drawing/2014/main" id="{6A081839-6385-429A-BBFA-E2DB1A8682EC}"/>
                </a:ext>
              </a:extLst>
            </p:cNvPr>
            <p:cNvSpPr>
              <a:spLocks/>
            </p:cNvSpPr>
            <p:nvPr/>
          </p:nvSpPr>
          <p:spPr bwMode="auto">
            <a:xfrm>
              <a:off x="3852" y="10480"/>
              <a:ext cx="1919" cy="261"/>
            </a:xfrm>
            <a:custGeom>
              <a:avLst/>
              <a:gdLst>
                <a:gd name="T0" fmla="*/ 0 w 1919"/>
                <a:gd name="T1" fmla="*/ 139 h 261"/>
                <a:gd name="T2" fmla="*/ 440 w 1919"/>
                <a:gd name="T3" fmla="*/ 15 h 261"/>
                <a:gd name="T4" fmla="*/ 1175 w 1919"/>
                <a:gd name="T5" fmla="*/ 227 h 261"/>
                <a:gd name="T6" fmla="*/ 1919 w 1919"/>
                <a:gd name="T7" fmla="*/ 218 h 2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19" h="261">
                  <a:moveTo>
                    <a:pt x="0" y="139"/>
                  </a:moveTo>
                  <a:cubicBezTo>
                    <a:pt x="122" y="69"/>
                    <a:pt x="244" y="0"/>
                    <a:pt x="440" y="15"/>
                  </a:cubicBezTo>
                  <a:cubicBezTo>
                    <a:pt x="636" y="30"/>
                    <a:pt x="929" y="193"/>
                    <a:pt x="1175" y="227"/>
                  </a:cubicBezTo>
                  <a:cubicBezTo>
                    <a:pt x="1421" y="261"/>
                    <a:pt x="1840" y="146"/>
                    <a:pt x="1919" y="218"/>
                  </a:cubicBezTo>
                </a:path>
              </a:pathLst>
            </a:custGeom>
            <a:noFill/>
            <a:ln w="19050" cmpd="sng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fr-FR"/>
            </a:p>
          </p:txBody>
        </p:sp>
        <p:sp>
          <p:nvSpPr>
            <p:cNvPr id="54" name="Freeform 271">
              <a:extLst>
                <a:ext uri="{FF2B5EF4-FFF2-40B4-BE49-F238E27FC236}">
                  <a16:creationId xmlns:a16="http://schemas.microsoft.com/office/drawing/2014/main" id="{C823CD81-5DD6-4D02-953F-3D3746D1EF4A}"/>
                </a:ext>
              </a:extLst>
            </p:cNvPr>
            <p:cNvSpPr>
              <a:spLocks/>
            </p:cNvSpPr>
            <p:nvPr/>
          </p:nvSpPr>
          <p:spPr bwMode="auto">
            <a:xfrm>
              <a:off x="5679" y="8997"/>
              <a:ext cx="3172" cy="2895"/>
            </a:xfrm>
            <a:custGeom>
              <a:avLst/>
              <a:gdLst>
                <a:gd name="T0" fmla="*/ 0 w 3172"/>
                <a:gd name="T1" fmla="*/ 109 h 2895"/>
                <a:gd name="T2" fmla="*/ 1116 w 3172"/>
                <a:gd name="T3" fmla="*/ 109 h 2895"/>
                <a:gd name="T4" fmla="*/ 2127 w 3172"/>
                <a:gd name="T5" fmla="*/ 48 h 2895"/>
                <a:gd name="T6" fmla="*/ 2946 w 3172"/>
                <a:gd name="T7" fmla="*/ 395 h 2895"/>
                <a:gd name="T8" fmla="*/ 2946 w 3172"/>
                <a:gd name="T9" fmla="*/ 1631 h 2895"/>
                <a:gd name="T10" fmla="*/ 1592 w 3172"/>
                <a:gd name="T11" fmla="*/ 2418 h 2895"/>
                <a:gd name="T12" fmla="*/ 677 w 3172"/>
                <a:gd name="T13" fmla="*/ 2895 h 28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172" h="2895">
                  <a:moveTo>
                    <a:pt x="0" y="109"/>
                  </a:moveTo>
                  <a:cubicBezTo>
                    <a:pt x="380" y="114"/>
                    <a:pt x="761" y="119"/>
                    <a:pt x="1116" y="109"/>
                  </a:cubicBezTo>
                  <a:cubicBezTo>
                    <a:pt x="1471" y="99"/>
                    <a:pt x="1822" y="0"/>
                    <a:pt x="2127" y="48"/>
                  </a:cubicBezTo>
                  <a:cubicBezTo>
                    <a:pt x="2432" y="96"/>
                    <a:pt x="2809" y="131"/>
                    <a:pt x="2946" y="395"/>
                  </a:cubicBezTo>
                  <a:cubicBezTo>
                    <a:pt x="3083" y="659"/>
                    <a:pt x="3172" y="1294"/>
                    <a:pt x="2946" y="1631"/>
                  </a:cubicBezTo>
                  <a:cubicBezTo>
                    <a:pt x="2720" y="1968"/>
                    <a:pt x="1970" y="2207"/>
                    <a:pt x="1592" y="2418"/>
                  </a:cubicBezTo>
                  <a:cubicBezTo>
                    <a:pt x="1214" y="2629"/>
                    <a:pt x="541" y="2772"/>
                    <a:pt x="677" y="2895"/>
                  </a:cubicBezTo>
                </a:path>
              </a:pathLst>
            </a:custGeom>
            <a:noFill/>
            <a:ln w="19050" cmpd="sng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fr-FR" dirty="0"/>
            </a:p>
          </p:txBody>
        </p:sp>
        <p:sp>
          <p:nvSpPr>
            <p:cNvPr id="55" name="Freeform 272">
              <a:extLst>
                <a:ext uri="{FF2B5EF4-FFF2-40B4-BE49-F238E27FC236}">
                  <a16:creationId xmlns:a16="http://schemas.microsoft.com/office/drawing/2014/main" id="{C5064270-E4AF-457A-9023-BCD0CE939F52}"/>
                </a:ext>
              </a:extLst>
            </p:cNvPr>
            <p:cNvSpPr>
              <a:spLocks/>
            </p:cNvSpPr>
            <p:nvPr/>
          </p:nvSpPr>
          <p:spPr bwMode="auto">
            <a:xfrm>
              <a:off x="6024" y="10650"/>
              <a:ext cx="2192" cy="473"/>
            </a:xfrm>
            <a:custGeom>
              <a:avLst/>
              <a:gdLst>
                <a:gd name="T0" fmla="*/ 0 w 2192"/>
                <a:gd name="T1" fmla="*/ 347 h 473"/>
                <a:gd name="T2" fmla="*/ 826 w 2192"/>
                <a:gd name="T3" fmla="*/ 419 h 473"/>
                <a:gd name="T4" fmla="*/ 1731 w 2192"/>
                <a:gd name="T5" fmla="*/ 22 h 473"/>
                <a:gd name="T6" fmla="*/ 2192 w 2192"/>
                <a:gd name="T7" fmla="*/ 286 h 4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92" h="473">
                  <a:moveTo>
                    <a:pt x="0" y="347"/>
                  </a:moveTo>
                  <a:cubicBezTo>
                    <a:pt x="269" y="410"/>
                    <a:pt x="538" y="473"/>
                    <a:pt x="826" y="419"/>
                  </a:cubicBezTo>
                  <a:cubicBezTo>
                    <a:pt x="1114" y="365"/>
                    <a:pt x="1503" y="44"/>
                    <a:pt x="1731" y="22"/>
                  </a:cubicBezTo>
                  <a:cubicBezTo>
                    <a:pt x="1959" y="0"/>
                    <a:pt x="2075" y="143"/>
                    <a:pt x="2192" y="286"/>
                  </a:cubicBezTo>
                </a:path>
              </a:pathLst>
            </a:custGeom>
            <a:noFill/>
            <a:ln w="19050" cmpd="sng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fr-FR"/>
            </a:p>
          </p:txBody>
        </p:sp>
      </p:grpSp>
      <p:grpSp>
        <p:nvGrpSpPr>
          <p:cNvPr id="84" name="Groupe 83">
            <a:extLst>
              <a:ext uri="{FF2B5EF4-FFF2-40B4-BE49-F238E27FC236}">
                <a16:creationId xmlns:a16="http://schemas.microsoft.com/office/drawing/2014/main" id="{54974EB4-6307-4963-8FD7-87EC283C91F5}"/>
              </a:ext>
            </a:extLst>
          </p:cNvPr>
          <p:cNvGrpSpPr/>
          <p:nvPr/>
        </p:nvGrpSpPr>
        <p:grpSpPr>
          <a:xfrm>
            <a:off x="447914" y="3312324"/>
            <a:ext cx="3394710" cy="3315970"/>
            <a:chOff x="0" y="0"/>
            <a:chExt cx="3394716" cy="3316407"/>
          </a:xfrm>
        </p:grpSpPr>
        <p:grpSp>
          <p:nvGrpSpPr>
            <p:cNvPr id="85" name="Groupe 84">
              <a:extLst>
                <a:ext uri="{FF2B5EF4-FFF2-40B4-BE49-F238E27FC236}">
                  <a16:creationId xmlns:a16="http://schemas.microsoft.com/office/drawing/2014/main" id="{4FA7DE86-A3C3-477F-92EB-73CC642504AD}"/>
                </a:ext>
              </a:extLst>
            </p:cNvPr>
            <p:cNvGrpSpPr/>
            <p:nvPr/>
          </p:nvGrpSpPr>
          <p:grpSpPr>
            <a:xfrm>
              <a:off x="538543" y="0"/>
              <a:ext cx="2856173" cy="3316407"/>
              <a:chOff x="2221382" y="0"/>
              <a:chExt cx="2856173" cy="3316407"/>
            </a:xfrm>
          </p:grpSpPr>
          <p:grpSp>
            <p:nvGrpSpPr>
              <p:cNvPr id="87" name="Groupe 86">
                <a:extLst>
                  <a:ext uri="{FF2B5EF4-FFF2-40B4-BE49-F238E27FC236}">
                    <a16:creationId xmlns:a16="http://schemas.microsoft.com/office/drawing/2014/main" id="{19D1BC16-E1F5-4440-9B80-5114F2744419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255781" y="1948617"/>
                <a:ext cx="1037590" cy="1367790"/>
                <a:chOff x="4002" y="8891"/>
                <a:chExt cx="2662" cy="2930"/>
              </a:xfrm>
            </p:grpSpPr>
            <p:sp>
              <p:nvSpPr>
                <p:cNvPr id="98" name="Rectangle 97">
                  <a:extLst>
                    <a:ext uri="{FF2B5EF4-FFF2-40B4-BE49-F238E27FC236}">
                      <a16:creationId xmlns:a16="http://schemas.microsoft.com/office/drawing/2014/main" id="{F445105B-B9F1-499A-98C7-939F35B0E7D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002" y="9511"/>
                  <a:ext cx="2662" cy="2310"/>
                </a:xfrm>
                <a:prstGeom prst="rect">
                  <a:avLst/>
                </a:prstGeom>
                <a:solidFill>
                  <a:srgbClr val="FFFFFF"/>
                </a:solidFill>
                <a:ln w="1905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fr-FR"/>
                </a:p>
              </p:txBody>
            </p:sp>
            <p:cxnSp>
              <p:nvCxnSpPr>
                <p:cNvPr id="99" name="AutoShape 226">
                  <a:extLst>
                    <a:ext uri="{FF2B5EF4-FFF2-40B4-BE49-F238E27FC236}">
                      <a16:creationId xmlns:a16="http://schemas.microsoft.com/office/drawing/2014/main" id="{C4BAEA04-C1FE-4560-B8D4-48D078A86901}"/>
                    </a:ext>
                  </a:extLst>
                </p:cNvPr>
                <p:cNvCxnSpPr>
                  <a:cxnSpLocks noChangeShapeType="1"/>
                </p:cNvCxnSpPr>
                <p:nvPr/>
              </p:nvCxnSpPr>
              <p:spPr bwMode="auto">
                <a:xfrm flipV="1">
                  <a:off x="4322" y="8891"/>
                  <a:ext cx="668" cy="620"/>
                </a:xfrm>
                <a:prstGeom prst="straightConnector1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100" name="AutoShape 227">
                  <a:extLst>
                    <a:ext uri="{FF2B5EF4-FFF2-40B4-BE49-F238E27FC236}">
                      <a16:creationId xmlns:a16="http://schemas.microsoft.com/office/drawing/2014/main" id="{A91AB23D-9B74-44C9-9FAD-DE848A09908E}"/>
                    </a:ext>
                  </a:extLst>
                </p:cNvPr>
                <p:cNvCxnSpPr>
                  <a:cxnSpLocks noChangeShapeType="1"/>
                </p:cNvCxnSpPr>
                <p:nvPr/>
              </p:nvCxnSpPr>
              <p:spPr bwMode="auto">
                <a:xfrm>
                  <a:off x="5860" y="9193"/>
                  <a:ext cx="406" cy="318"/>
                </a:xfrm>
                <a:prstGeom prst="straightConnector1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</p:grpSp>
          <p:grpSp>
            <p:nvGrpSpPr>
              <p:cNvPr id="88" name="Groupe 87">
                <a:extLst>
                  <a:ext uri="{FF2B5EF4-FFF2-40B4-BE49-F238E27FC236}">
                    <a16:creationId xmlns:a16="http://schemas.microsoft.com/office/drawing/2014/main" id="{C772C525-3F8E-4951-81F0-3224CA5A9A5D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221382" y="0"/>
                <a:ext cx="419735" cy="752475"/>
                <a:chOff x="4858" y="2519"/>
                <a:chExt cx="1187" cy="1875"/>
              </a:xfrm>
            </p:grpSpPr>
            <p:sp>
              <p:nvSpPr>
                <p:cNvPr id="95" name="Oval 233">
                  <a:extLst>
                    <a:ext uri="{FF2B5EF4-FFF2-40B4-BE49-F238E27FC236}">
                      <a16:creationId xmlns:a16="http://schemas.microsoft.com/office/drawing/2014/main" id="{7848156C-8F25-4969-B59D-8463CEA17CB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858" y="2519"/>
                  <a:ext cx="1187" cy="1185"/>
                </a:xfrm>
                <a:prstGeom prst="ellipse">
                  <a:avLst/>
                </a:prstGeom>
                <a:solidFill>
                  <a:srgbClr val="FFFF0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fr-FR"/>
                </a:p>
              </p:txBody>
            </p:sp>
            <p:sp>
              <p:nvSpPr>
                <p:cNvPr id="96" name="Oval 234">
                  <a:extLst>
                    <a:ext uri="{FF2B5EF4-FFF2-40B4-BE49-F238E27FC236}">
                      <a16:creationId xmlns:a16="http://schemas.microsoft.com/office/drawing/2014/main" id="{216909B9-40F2-4743-B02B-8655DEB3F97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193" y="4203"/>
                  <a:ext cx="509" cy="191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fr-FR"/>
                </a:p>
              </p:txBody>
            </p:sp>
            <p:sp>
              <p:nvSpPr>
                <p:cNvPr id="97" name="Rectangle 96">
                  <a:extLst>
                    <a:ext uri="{FF2B5EF4-FFF2-40B4-BE49-F238E27FC236}">
                      <a16:creationId xmlns:a16="http://schemas.microsoft.com/office/drawing/2014/main" id="{7DEF459D-AD1C-4B31-9D59-01678F702B9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109" y="3600"/>
                  <a:ext cx="679" cy="698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fr-FR"/>
                </a:p>
              </p:txBody>
            </p:sp>
          </p:grpSp>
          <p:grpSp>
            <p:nvGrpSpPr>
              <p:cNvPr id="89" name="Groupe 88">
                <a:extLst>
                  <a:ext uri="{FF2B5EF4-FFF2-40B4-BE49-F238E27FC236}">
                    <a16:creationId xmlns:a16="http://schemas.microsoft.com/office/drawing/2014/main" id="{C37DC9C3-CAAA-4190-A526-32D23258FEB0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 rot="4873314">
                <a:off x="4491450" y="863591"/>
                <a:ext cx="419735" cy="752475"/>
                <a:chOff x="4858" y="2519"/>
                <a:chExt cx="1187" cy="1875"/>
              </a:xfrm>
            </p:grpSpPr>
            <p:sp>
              <p:nvSpPr>
                <p:cNvPr id="92" name="Oval 237">
                  <a:extLst>
                    <a:ext uri="{FF2B5EF4-FFF2-40B4-BE49-F238E27FC236}">
                      <a16:creationId xmlns:a16="http://schemas.microsoft.com/office/drawing/2014/main" id="{F14E62DD-6E66-4577-9C06-AB2064ECDE8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858" y="2519"/>
                  <a:ext cx="1187" cy="1185"/>
                </a:xfrm>
                <a:prstGeom prst="ellipse">
                  <a:avLst/>
                </a:prstGeom>
                <a:solidFill>
                  <a:srgbClr val="FFFF0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fr-FR"/>
                </a:p>
              </p:txBody>
            </p:sp>
            <p:sp>
              <p:nvSpPr>
                <p:cNvPr id="93" name="Oval 238">
                  <a:extLst>
                    <a:ext uri="{FF2B5EF4-FFF2-40B4-BE49-F238E27FC236}">
                      <a16:creationId xmlns:a16="http://schemas.microsoft.com/office/drawing/2014/main" id="{99C5DB82-9A7B-4967-A31D-44CC43FB098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193" y="4203"/>
                  <a:ext cx="509" cy="191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fr-FR"/>
                </a:p>
              </p:txBody>
            </p:sp>
            <p:sp>
              <p:nvSpPr>
                <p:cNvPr id="94" name="Rectangle 93">
                  <a:extLst>
                    <a:ext uri="{FF2B5EF4-FFF2-40B4-BE49-F238E27FC236}">
                      <a16:creationId xmlns:a16="http://schemas.microsoft.com/office/drawing/2014/main" id="{B68B4A49-0CC7-4CA9-84FC-2E1994E0EF5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109" y="3600"/>
                  <a:ext cx="679" cy="698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fr-FR"/>
                </a:p>
              </p:txBody>
            </p:sp>
          </p:grpSp>
          <p:sp>
            <p:nvSpPr>
              <p:cNvPr id="90" name="Forme libre : forme 89">
                <a:extLst>
                  <a:ext uri="{FF2B5EF4-FFF2-40B4-BE49-F238E27FC236}">
                    <a16:creationId xmlns:a16="http://schemas.microsoft.com/office/drawing/2014/main" id="{AB8D0B66-7D6F-4314-8BA0-79C934B3692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40165" y="710647"/>
                <a:ext cx="2211070" cy="436880"/>
              </a:xfrm>
              <a:custGeom>
                <a:avLst/>
                <a:gdLst>
                  <a:gd name="T0" fmla="*/ 13 w 3482"/>
                  <a:gd name="T1" fmla="*/ 0 h 688"/>
                  <a:gd name="T2" fmla="*/ 125 w 3482"/>
                  <a:gd name="T3" fmla="*/ 273 h 688"/>
                  <a:gd name="T4" fmla="*/ 762 w 3482"/>
                  <a:gd name="T5" fmla="*/ 467 h 688"/>
                  <a:gd name="T6" fmla="*/ 1403 w 3482"/>
                  <a:gd name="T7" fmla="*/ 273 h 688"/>
                  <a:gd name="T8" fmla="*/ 2191 w 3482"/>
                  <a:gd name="T9" fmla="*/ 61 h 688"/>
                  <a:gd name="T10" fmla="*/ 2809 w 3482"/>
                  <a:gd name="T11" fmla="*/ 61 h 688"/>
                  <a:gd name="T12" fmla="*/ 3397 w 3482"/>
                  <a:gd name="T13" fmla="*/ 273 h 688"/>
                  <a:gd name="T14" fmla="*/ 3317 w 3482"/>
                  <a:gd name="T15" fmla="*/ 688 h 6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482" h="688">
                    <a:moveTo>
                      <a:pt x="13" y="0"/>
                    </a:moveTo>
                    <a:cubicBezTo>
                      <a:pt x="6" y="97"/>
                      <a:pt x="0" y="195"/>
                      <a:pt x="125" y="273"/>
                    </a:cubicBezTo>
                    <a:cubicBezTo>
                      <a:pt x="250" y="351"/>
                      <a:pt x="549" y="467"/>
                      <a:pt x="762" y="467"/>
                    </a:cubicBezTo>
                    <a:cubicBezTo>
                      <a:pt x="975" y="467"/>
                      <a:pt x="1165" y="341"/>
                      <a:pt x="1403" y="273"/>
                    </a:cubicBezTo>
                    <a:cubicBezTo>
                      <a:pt x="1641" y="205"/>
                      <a:pt x="1957" y="96"/>
                      <a:pt x="2191" y="61"/>
                    </a:cubicBezTo>
                    <a:cubicBezTo>
                      <a:pt x="2425" y="26"/>
                      <a:pt x="2608" y="26"/>
                      <a:pt x="2809" y="61"/>
                    </a:cubicBezTo>
                    <a:cubicBezTo>
                      <a:pt x="3010" y="96"/>
                      <a:pt x="3312" y="168"/>
                      <a:pt x="3397" y="273"/>
                    </a:cubicBezTo>
                    <a:cubicBezTo>
                      <a:pt x="3482" y="378"/>
                      <a:pt x="3399" y="533"/>
                      <a:pt x="3317" y="688"/>
                    </a:cubicBezTo>
                  </a:path>
                </a:pathLst>
              </a:custGeom>
              <a:noFill/>
              <a:ln w="19050" cmpd="sng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fr-FR"/>
              </a:p>
            </p:txBody>
          </p:sp>
          <p:sp>
            <p:nvSpPr>
              <p:cNvPr id="91" name="Forme libre : forme 90">
                <a:extLst>
                  <a:ext uri="{FF2B5EF4-FFF2-40B4-BE49-F238E27FC236}">
                    <a16:creationId xmlns:a16="http://schemas.microsoft.com/office/drawing/2014/main" id="{9DA4EFCE-3801-4513-AC63-4AEB5989328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52905" y="1284754"/>
                <a:ext cx="1274445" cy="869315"/>
              </a:xfrm>
              <a:custGeom>
                <a:avLst/>
                <a:gdLst>
                  <a:gd name="T0" fmla="*/ 2007 w 2007"/>
                  <a:gd name="T1" fmla="*/ 0 h 1369"/>
                  <a:gd name="T2" fmla="*/ 1673 w 2007"/>
                  <a:gd name="T3" fmla="*/ 167 h 1369"/>
                  <a:gd name="T4" fmla="*/ 1090 w 2007"/>
                  <a:gd name="T5" fmla="*/ 762 h 1369"/>
                  <a:gd name="T6" fmla="*/ 1023 w 2007"/>
                  <a:gd name="T7" fmla="*/ 1120 h 1369"/>
                  <a:gd name="T8" fmla="*/ 690 w 2007"/>
                  <a:gd name="T9" fmla="*/ 1268 h 1369"/>
                  <a:gd name="T10" fmla="*/ 0 w 2007"/>
                  <a:gd name="T11" fmla="*/ 1369 h 13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007" h="1369">
                    <a:moveTo>
                      <a:pt x="2007" y="0"/>
                    </a:moveTo>
                    <a:cubicBezTo>
                      <a:pt x="1916" y="20"/>
                      <a:pt x="1826" y="40"/>
                      <a:pt x="1673" y="167"/>
                    </a:cubicBezTo>
                    <a:cubicBezTo>
                      <a:pt x="1520" y="294"/>
                      <a:pt x="1198" y="603"/>
                      <a:pt x="1090" y="762"/>
                    </a:cubicBezTo>
                    <a:cubicBezTo>
                      <a:pt x="982" y="921"/>
                      <a:pt x="1090" y="1036"/>
                      <a:pt x="1023" y="1120"/>
                    </a:cubicBezTo>
                    <a:cubicBezTo>
                      <a:pt x="956" y="1204"/>
                      <a:pt x="860" y="1227"/>
                      <a:pt x="690" y="1268"/>
                    </a:cubicBezTo>
                    <a:cubicBezTo>
                      <a:pt x="520" y="1309"/>
                      <a:pt x="260" y="1339"/>
                      <a:pt x="0" y="1369"/>
                    </a:cubicBezTo>
                  </a:path>
                </a:pathLst>
              </a:custGeom>
              <a:noFill/>
              <a:ln w="19050" cmpd="sng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fr-FR"/>
              </a:p>
            </p:txBody>
          </p:sp>
        </p:grpSp>
        <p:sp>
          <p:nvSpPr>
            <p:cNvPr id="86" name="Forme libre : forme 85">
              <a:extLst>
                <a:ext uri="{FF2B5EF4-FFF2-40B4-BE49-F238E27FC236}">
                  <a16:creationId xmlns:a16="http://schemas.microsoft.com/office/drawing/2014/main" id="{AA3AEAED-602D-4244-9A99-58FFC19F8929}"/>
                </a:ext>
              </a:extLst>
            </p:cNvPr>
            <p:cNvSpPr/>
            <p:nvPr/>
          </p:nvSpPr>
          <p:spPr>
            <a:xfrm>
              <a:off x="0" y="566592"/>
              <a:ext cx="848880" cy="1509040"/>
            </a:xfrm>
            <a:custGeom>
              <a:avLst/>
              <a:gdLst>
                <a:gd name="connsiteX0" fmla="*/ 848880 w 848880"/>
                <a:gd name="connsiteY0" fmla="*/ 1509040 h 1509040"/>
                <a:gd name="connsiteX1" fmla="*/ 1797 w 848880"/>
                <a:gd name="connsiteY1" fmla="*/ 830252 h 1509040"/>
                <a:gd name="connsiteX2" fmla="*/ 669365 w 848880"/>
                <a:gd name="connsiteY2" fmla="*/ 0 h 15090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848880" h="1509040">
                  <a:moveTo>
                    <a:pt x="848880" y="1509040"/>
                  </a:moveTo>
                  <a:cubicBezTo>
                    <a:pt x="440298" y="1295399"/>
                    <a:pt x="31716" y="1081759"/>
                    <a:pt x="1797" y="830252"/>
                  </a:cubicBezTo>
                  <a:cubicBezTo>
                    <a:pt x="-28122" y="578745"/>
                    <a:pt x="320621" y="289372"/>
                    <a:pt x="669365" y="0"/>
                  </a:cubicBezTo>
                </a:path>
              </a:pathLst>
            </a:cu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fr-FR"/>
            </a:p>
          </p:txBody>
        </p:sp>
      </p:grpSp>
    </p:spTree>
    <p:extLst>
      <p:ext uri="{BB962C8B-B14F-4D97-AF65-F5344CB8AC3E}">
        <p14:creationId xmlns:p14="http://schemas.microsoft.com/office/powerpoint/2010/main" val="42485724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oneTexte 6">
            <a:extLst>
              <a:ext uri="{FF2B5EF4-FFF2-40B4-BE49-F238E27FC236}">
                <a16:creationId xmlns:a16="http://schemas.microsoft.com/office/drawing/2014/main" id="{E6D10023-B1E4-4EF9-9B36-BB554E674F83}"/>
              </a:ext>
            </a:extLst>
          </p:cNvPr>
          <p:cNvSpPr txBox="1"/>
          <p:nvPr/>
        </p:nvSpPr>
        <p:spPr>
          <a:xfrm>
            <a:off x="0" y="0"/>
            <a:ext cx="9144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Nous allons essayer d’</a:t>
            </a:r>
            <a:r>
              <a:rPr lang="fr-FR" sz="3200" dirty="0">
                <a:solidFill>
                  <a:srgbClr val="FF0000"/>
                </a:solidFill>
                <a:latin typeface="Maiandra GD" panose="020E0502030308020204" pitchFamily="34" charset="0"/>
              </a:rPr>
              <a:t>installer deux ampoules dans un circuit</a:t>
            </a:r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 !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D3AF1C8A-D30A-4AA2-BF46-604C73B59580}"/>
              </a:ext>
            </a:extLst>
          </p:cNvPr>
          <p:cNvSpPr txBox="1"/>
          <p:nvPr/>
        </p:nvSpPr>
        <p:spPr>
          <a:xfrm>
            <a:off x="0" y="1077218"/>
            <a:ext cx="9144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Nous allons aujourd’hui nous intéresser à la </a:t>
            </a:r>
            <a:r>
              <a:rPr lang="fr-FR" sz="3200" dirty="0">
                <a:solidFill>
                  <a:srgbClr val="FF0000"/>
                </a:solidFill>
                <a:latin typeface="Maiandra GD" panose="020E0502030308020204" pitchFamily="34" charset="0"/>
              </a:rPr>
              <a:t>première</a:t>
            </a:r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.</a:t>
            </a:r>
          </a:p>
        </p:txBody>
      </p:sp>
      <p:grpSp>
        <p:nvGrpSpPr>
          <p:cNvPr id="84" name="Groupe 83">
            <a:extLst>
              <a:ext uri="{FF2B5EF4-FFF2-40B4-BE49-F238E27FC236}">
                <a16:creationId xmlns:a16="http://schemas.microsoft.com/office/drawing/2014/main" id="{54974EB4-6307-4963-8FD7-87EC283C91F5}"/>
              </a:ext>
            </a:extLst>
          </p:cNvPr>
          <p:cNvGrpSpPr/>
          <p:nvPr/>
        </p:nvGrpSpPr>
        <p:grpSpPr>
          <a:xfrm>
            <a:off x="447914" y="3312324"/>
            <a:ext cx="3394710" cy="3315970"/>
            <a:chOff x="0" y="0"/>
            <a:chExt cx="3394716" cy="3316407"/>
          </a:xfrm>
        </p:grpSpPr>
        <p:grpSp>
          <p:nvGrpSpPr>
            <p:cNvPr id="85" name="Groupe 84">
              <a:extLst>
                <a:ext uri="{FF2B5EF4-FFF2-40B4-BE49-F238E27FC236}">
                  <a16:creationId xmlns:a16="http://schemas.microsoft.com/office/drawing/2014/main" id="{4FA7DE86-A3C3-477F-92EB-73CC642504AD}"/>
                </a:ext>
              </a:extLst>
            </p:cNvPr>
            <p:cNvGrpSpPr/>
            <p:nvPr/>
          </p:nvGrpSpPr>
          <p:grpSpPr>
            <a:xfrm>
              <a:off x="538543" y="0"/>
              <a:ext cx="2856173" cy="3316407"/>
              <a:chOff x="2221382" y="0"/>
              <a:chExt cx="2856173" cy="3316407"/>
            </a:xfrm>
          </p:grpSpPr>
          <p:grpSp>
            <p:nvGrpSpPr>
              <p:cNvPr id="87" name="Groupe 86">
                <a:extLst>
                  <a:ext uri="{FF2B5EF4-FFF2-40B4-BE49-F238E27FC236}">
                    <a16:creationId xmlns:a16="http://schemas.microsoft.com/office/drawing/2014/main" id="{19D1BC16-E1F5-4440-9B80-5114F2744419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255781" y="1948617"/>
                <a:ext cx="1037590" cy="1367790"/>
                <a:chOff x="4002" y="8891"/>
                <a:chExt cx="2662" cy="2930"/>
              </a:xfrm>
            </p:grpSpPr>
            <p:sp>
              <p:nvSpPr>
                <p:cNvPr id="98" name="Rectangle 97">
                  <a:extLst>
                    <a:ext uri="{FF2B5EF4-FFF2-40B4-BE49-F238E27FC236}">
                      <a16:creationId xmlns:a16="http://schemas.microsoft.com/office/drawing/2014/main" id="{F445105B-B9F1-499A-98C7-939F35B0E7D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002" y="9511"/>
                  <a:ext cx="2662" cy="2310"/>
                </a:xfrm>
                <a:prstGeom prst="rect">
                  <a:avLst/>
                </a:prstGeom>
                <a:solidFill>
                  <a:srgbClr val="FFFFFF"/>
                </a:solidFill>
                <a:ln w="1905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fr-FR"/>
                </a:p>
              </p:txBody>
            </p:sp>
            <p:cxnSp>
              <p:nvCxnSpPr>
                <p:cNvPr id="99" name="AutoShape 226">
                  <a:extLst>
                    <a:ext uri="{FF2B5EF4-FFF2-40B4-BE49-F238E27FC236}">
                      <a16:creationId xmlns:a16="http://schemas.microsoft.com/office/drawing/2014/main" id="{C4BAEA04-C1FE-4560-B8D4-48D078A86901}"/>
                    </a:ext>
                  </a:extLst>
                </p:cNvPr>
                <p:cNvCxnSpPr>
                  <a:cxnSpLocks noChangeShapeType="1"/>
                </p:cNvCxnSpPr>
                <p:nvPr/>
              </p:nvCxnSpPr>
              <p:spPr bwMode="auto">
                <a:xfrm flipV="1">
                  <a:off x="4322" y="8891"/>
                  <a:ext cx="668" cy="620"/>
                </a:xfrm>
                <a:prstGeom prst="straightConnector1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100" name="AutoShape 227">
                  <a:extLst>
                    <a:ext uri="{FF2B5EF4-FFF2-40B4-BE49-F238E27FC236}">
                      <a16:creationId xmlns:a16="http://schemas.microsoft.com/office/drawing/2014/main" id="{A91AB23D-9B74-44C9-9FAD-DE848A09908E}"/>
                    </a:ext>
                  </a:extLst>
                </p:cNvPr>
                <p:cNvCxnSpPr>
                  <a:cxnSpLocks noChangeShapeType="1"/>
                </p:cNvCxnSpPr>
                <p:nvPr/>
              </p:nvCxnSpPr>
              <p:spPr bwMode="auto">
                <a:xfrm>
                  <a:off x="5860" y="9193"/>
                  <a:ext cx="406" cy="318"/>
                </a:xfrm>
                <a:prstGeom prst="straightConnector1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</p:grpSp>
          <p:grpSp>
            <p:nvGrpSpPr>
              <p:cNvPr id="88" name="Groupe 87">
                <a:extLst>
                  <a:ext uri="{FF2B5EF4-FFF2-40B4-BE49-F238E27FC236}">
                    <a16:creationId xmlns:a16="http://schemas.microsoft.com/office/drawing/2014/main" id="{C772C525-3F8E-4951-81F0-3224CA5A9A5D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221382" y="0"/>
                <a:ext cx="419735" cy="752475"/>
                <a:chOff x="4858" y="2519"/>
                <a:chExt cx="1187" cy="1875"/>
              </a:xfrm>
            </p:grpSpPr>
            <p:sp>
              <p:nvSpPr>
                <p:cNvPr id="95" name="Oval 233">
                  <a:extLst>
                    <a:ext uri="{FF2B5EF4-FFF2-40B4-BE49-F238E27FC236}">
                      <a16:creationId xmlns:a16="http://schemas.microsoft.com/office/drawing/2014/main" id="{7848156C-8F25-4969-B59D-8463CEA17CB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858" y="2519"/>
                  <a:ext cx="1187" cy="1185"/>
                </a:xfrm>
                <a:prstGeom prst="ellipse">
                  <a:avLst/>
                </a:prstGeom>
                <a:solidFill>
                  <a:srgbClr val="FFFF0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fr-FR"/>
                </a:p>
              </p:txBody>
            </p:sp>
            <p:sp>
              <p:nvSpPr>
                <p:cNvPr id="96" name="Oval 234">
                  <a:extLst>
                    <a:ext uri="{FF2B5EF4-FFF2-40B4-BE49-F238E27FC236}">
                      <a16:creationId xmlns:a16="http://schemas.microsoft.com/office/drawing/2014/main" id="{216909B9-40F2-4743-B02B-8655DEB3F97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193" y="4203"/>
                  <a:ext cx="509" cy="191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fr-FR"/>
                </a:p>
              </p:txBody>
            </p:sp>
            <p:sp>
              <p:nvSpPr>
                <p:cNvPr id="97" name="Rectangle 96">
                  <a:extLst>
                    <a:ext uri="{FF2B5EF4-FFF2-40B4-BE49-F238E27FC236}">
                      <a16:creationId xmlns:a16="http://schemas.microsoft.com/office/drawing/2014/main" id="{7DEF459D-AD1C-4B31-9D59-01678F702B9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109" y="3600"/>
                  <a:ext cx="679" cy="698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fr-FR"/>
                </a:p>
              </p:txBody>
            </p:sp>
          </p:grpSp>
          <p:grpSp>
            <p:nvGrpSpPr>
              <p:cNvPr id="89" name="Groupe 88">
                <a:extLst>
                  <a:ext uri="{FF2B5EF4-FFF2-40B4-BE49-F238E27FC236}">
                    <a16:creationId xmlns:a16="http://schemas.microsoft.com/office/drawing/2014/main" id="{C37DC9C3-CAAA-4190-A526-32D23258FEB0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 rot="4873314">
                <a:off x="4491450" y="863591"/>
                <a:ext cx="419735" cy="752475"/>
                <a:chOff x="4858" y="2519"/>
                <a:chExt cx="1187" cy="1875"/>
              </a:xfrm>
            </p:grpSpPr>
            <p:sp>
              <p:nvSpPr>
                <p:cNvPr id="92" name="Oval 237">
                  <a:extLst>
                    <a:ext uri="{FF2B5EF4-FFF2-40B4-BE49-F238E27FC236}">
                      <a16:creationId xmlns:a16="http://schemas.microsoft.com/office/drawing/2014/main" id="{F14E62DD-6E66-4577-9C06-AB2064ECDE8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858" y="2519"/>
                  <a:ext cx="1187" cy="1185"/>
                </a:xfrm>
                <a:prstGeom prst="ellipse">
                  <a:avLst/>
                </a:prstGeom>
                <a:solidFill>
                  <a:srgbClr val="FFFF0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fr-FR"/>
                </a:p>
              </p:txBody>
            </p:sp>
            <p:sp>
              <p:nvSpPr>
                <p:cNvPr id="93" name="Oval 238">
                  <a:extLst>
                    <a:ext uri="{FF2B5EF4-FFF2-40B4-BE49-F238E27FC236}">
                      <a16:creationId xmlns:a16="http://schemas.microsoft.com/office/drawing/2014/main" id="{99C5DB82-9A7B-4967-A31D-44CC43FB098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193" y="4203"/>
                  <a:ext cx="509" cy="191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fr-FR"/>
                </a:p>
              </p:txBody>
            </p:sp>
            <p:sp>
              <p:nvSpPr>
                <p:cNvPr id="94" name="Rectangle 93">
                  <a:extLst>
                    <a:ext uri="{FF2B5EF4-FFF2-40B4-BE49-F238E27FC236}">
                      <a16:creationId xmlns:a16="http://schemas.microsoft.com/office/drawing/2014/main" id="{B68B4A49-0CC7-4CA9-84FC-2E1994E0EF5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109" y="3600"/>
                  <a:ext cx="679" cy="698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fr-FR"/>
                </a:p>
              </p:txBody>
            </p:sp>
          </p:grpSp>
          <p:sp>
            <p:nvSpPr>
              <p:cNvPr id="90" name="Forme libre : forme 89">
                <a:extLst>
                  <a:ext uri="{FF2B5EF4-FFF2-40B4-BE49-F238E27FC236}">
                    <a16:creationId xmlns:a16="http://schemas.microsoft.com/office/drawing/2014/main" id="{AB8D0B66-7D6F-4314-8BA0-79C934B3692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40165" y="710647"/>
                <a:ext cx="2211070" cy="436880"/>
              </a:xfrm>
              <a:custGeom>
                <a:avLst/>
                <a:gdLst>
                  <a:gd name="T0" fmla="*/ 13 w 3482"/>
                  <a:gd name="T1" fmla="*/ 0 h 688"/>
                  <a:gd name="T2" fmla="*/ 125 w 3482"/>
                  <a:gd name="T3" fmla="*/ 273 h 688"/>
                  <a:gd name="T4" fmla="*/ 762 w 3482"/>
                  <a:gd name="T5" fmla="*/ 467 h 688"/>
                  <a:gd name="T6" fmla="*/ 1403 w 3482"/>
                  <a:gd name="T7" fmla="*/ 273 h 688"/>
                  <a:gd name="T8" fmla="*/ 2191 w 3482"/>
                  <a:gd name="T9" fmla="*/ 61 h 688"/>
                  <a:gd name="T10" fmla="*/ 2809 w 3482"/>
                  <a:gd name="T11" fmla="*/ 61 h 688"/>
                  <a:gd name="T12" fmla="*/ 3397 w 3482"/>
                  <a:gd name="T13" fmla="*/ 273 h 688"/>
                  <a:gd name="T14" fmla="*/ 3317 w 3482"/>
                  <a:gd name="T15" fmla="*/ 688 h 6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482" h="688">
                    <a:moveTo>
                      <a:pt x="13" y="0"/>
                    </a:moveTo>
                    <a:cubicBezTo>
                      <a:pt x="6" y="97"/>
                      <a:pt x="0" y="195"/>
                      <a:pt x="125" y="273"/>
                    </a:cubicBezTo>
                    <a:cubicBezTo>
                      <a:pt x="250" y="351"/>
                      <a:pt x="549" y="467"/>
                      <a:pt x="762" y="467"/>
                    </a:cubicBezTo>
                    <a:cubicBezTo>
                      <a:pt x="975" y="467"/>
                      <a:pt x="1165" y="341"/>
                      <a:pt x="1403" y="273"/>
                    </a:cubicBezTo>
                    <a:cubicBezTo>
                      <a:pt x="1641" y="205"/>
                      <a:pt x="1957" y="96"/>
                      <a:pt x="2191" y="61"/>
                    </a:cubicBezTo>
                    <a:cubicBezTo>
                      <a:pt x="2425" y="26"/>
                      <a:pt x="2608" y="26"/>
                      <a:pt x="2809" y="61"/>
                    </a:cubicBezTo>
                    <a:cubicBezTo>
                      <a:pt x="3010" y="96"/>
                      <a:pt x="3312" y="168"/>
                      <a:pt x="3397" y="273"/>
                    </a:cubicBezTo>
                    <a:cubicBezTo>
                      <a:pt x="3482" y="378"/>
                      <a:pt x="3399" y="533"/>
                      <a:pt x="3317" y="688"/>
                    </a:cubicBezTo>
                  </a:path>
                </a:pathLst>
              </a:custGeom>
              <a:noFill/>
              <a:ln w="19050" cmpd="sng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fr-FR"/>
              </a:p>
            </p:txBody>
          </p:sp>
          <p:sp>
            <p:nvSpPr>
              <p:cNvPr id="91" name="Forme libre : forme 90">
                <a:extLst>
                  <a:ext uri="{FF2B5EF4-FFF2-40B4-BE49-F238E27FC236}">
                    <a16:creationId xmlns:a16="http://schemas.microsoft.com/office/drawing/2014/main" id="{9DA4EFCE-3801-4513-AC63-4AEB5989328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52905" y="1284754"/>
                <a:ext cx="1274445" cy="869315"/>
              </a:xfrm>
              <a:custGeom>
                <a:avLst/>
                <a:gdLst>
                  <a:gd name="T0" fmla="*/ 2007 w 2007"/>
                  <a:gd name="T1" fmla="*/ 0 h 1369"/>
                  <a:gd name="T2" fmla="*/ 1673 w 2007"/>
                  <a:gd name="T3" fmla="*/ 167 h 1369"/>
                  <a:gd name="T4" fmla="*/ 1090 w 2007"/>
                  <a:gd name="T5" fmla="*/ 762 h 1369"/>
                  <a:gd name="T6" fmla="*/ 1023 w 2007"/>
                  <a:gd name="T7" fmla="*/ 1120 h 1369"/>
                  <a:gd name="T8" fmla="*/ 690 w 2007"/>
                  <a:gd name="T9" fmla="*/ 1268 h 1369"/>
                  <a:gd name="T10" fmla="*/ 0 w 2007"/>
                  <a:gd name="T11" fmla="*/ 1369 h 13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007" h="1369">
                    <a:moveTo>
                      <a:pt x="2007" y="0"/>
                    </a:moveTo>
                    <a:cubicBezTo>
                      <a:pt x="1916" y="20"/>
                      <a:pt x="1826" y="40"/>
                      <a:pt x="1673" y="167"/>
                    </a:cubicBezTo>
                    <a:cubicBezTo>
                      <a:pt x="1520" y="294"/>
                      <a:pt x="1198" y="603"/>
                      <a:pt x="1090" y="762"/>
                    </a:cubicBezTo>
                    <a:cubicBezTo>
                      <a:pt x="982" y="921"/>
                      <a:pt x="1090" y="1036"/>
                      <a:pt x="1023" y="1120"/>
                    </a:cubicBezTo>
                    <a:cubicBezTo>
                      <a:pt x="956" y="1204"/>
                      <a:pt x="860" y="1227"/>
                      <a:pt x="690" y="1268"/>
                    </a:cubicBezTo>
                    <a:cubicBezTo>
                      <a:pt x="520" y="1309"/>
                      <a:pt x="260" y="1339"/>
                      <a:pt x="0" y="1369"/>
                    </a:cubicBezTo>
                  </a:path>
                </a:pathLst>
              </a:custGeom>
              <a:noFill/>
              <a:ln w="19050" cmpd="sng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fr-FR"/>
              </a:p>
            </p:txBody>
          </p:sp>
        </p:grpSp>
        <p:sp>
          <p:nvSpPr>
            <p:cNvPr id="86" name="Forme libre : forme 85">
              <a:extLst>
                <a:ext uri="{FF2B5EF4-FFF2-40B4-BE49-F238E27FC236}">
                  <a16:creationId xmlns:a16="http://schemas.microsoft.com/office/drawing/2014/main" id="{AA3AEAED-602D-4244-9A99-58FFC19F8929}"/>
                </a:ext>
              </a:extLst>
            </p:cNvPr>
            <p:cNvSpPr/>
            <p:nvPr/>
          </p:nvSpPr>
          <p:spPr>
            <a:xfrm>
              <a:off x="0" y="566592"/>
              <a:ext cx="848880" cy="1509040"/>
            </a:xfrm>
            <a:custGeom>
              <a:avLst/>
              <a:gdLst>
                <a:gd name="connsiteX0" fmla="*/ 848880 w 848880"/>
                <a:gd name="connsiteY0" fmla="*/ 1509040 h 1509040"/>
                <a:gd name="connsiteX1" fmla="*/ 1797 w 848880"/>
                <a:gd name="connsiteY1" fmla="*/ 830252 h 1509040"/>
                <a:gd name="connsiteX2" fmla="*/ 669365 w 848880"/>
                <a:gd name="connsiteY2" fmla="*/ 0 h 15090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848880" h="1509040">
                  <a:moveTo>
                    <a:pt x="848880" y="1509040"/>
                  </a:moveTo>
                  <a:cubicBezTo>
                    <a:pt x="440298" y="1295399"/>
                    <a:pt x="31716" y="1081759"/>
                    <a:pt x="1797" y="830252"/>
                  </a:cubicBezTo>
                  <a:cubicBezTo>
                    <a:pt x="-28122" y="578745"/>
                    <a:pt x="320621" y="289372"/>
                    <a:pt x="669365" y="0"/>
                  </a:cubicBezTo>
                </a:path>
              </a:pathLst>
            </a:cu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fr-FR"/>
            </a:p>
          </p:txBody>
        </p:sp>
      </p:grpSp>
      <p:sp>
        <p:nvSpPr>
          <p:cNvPr id="38" name="ZoneTexte 37">
            <a:extLst>
              <a:ext uri="{FF2B5EF4-FFF2-40B4-BE49-F238E27FC236}">
                <a16:creationId xmlns:a16="http://schemas.microsoft.com/office/drawing/2014/main" id="{E527AB93-9B7E-4A5A-9535-6F1340D124BA}"/>
              </a:ext>
            </a:extLst>
          </p:cNvPr>
          <p:cNvSpPr txBox="1"/>
          <p:nvPr/>
        </p:nvSpPr>
        <p:spPr>
          <a:xfrm>
            <a:off x="0" y="2143595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Il s’agit d’un circuit en </a:t>
            </a:r>
            <a:r>
              <a:rPr lang="fr-FR" sz="3200" dirty="0">
                <a:solidFill>
                  <a:srgbClr val="FF0000"/>
                </a:solidFill>
                <a:latin typeface="Maiandra GD" panose="020E0502030308020204" pitchFamily="34" charset="0"/>
              </a:rPr>
              <a:t>série</a:t>
            </a:r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964670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38" grpId="0"/>
      <p:bldP spid="38" grpId="1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2939</TotalTime>
  <Words>417</Words>
  <Application>Microsoft Office PowerPoint</Application>
  <PresentationFormat>Affichage à l'écran (4:3)</PresentationFormat>
  <Paragraphs>41</Paragraphs>
  <Slides>14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14</vt:i4>
      </vt:variant>
    </vt:vector>
  </HeadingPairs>
  <TitlesOfParts>
    <vt:vector size="18" baseType="lpstr">
      <vt:lpstr>Maiandra GD</vt:lpstr>
      <vt:lpstr>Calibri</vt:lpstr>
      <vt:lpstr>Arial</vt:lpstr>
      <vt:lpstr>Thème Office</vt:lpstr>
      <vt:lpstr>L’électricité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 lieu où je vis</dc:title>
  <dc:creator>Maxime Paul</dc:creator>
  <cp:lastModifiedBy>Maxime Paul</cp:lastModifiedBy>
  <cp:revision>202</cp:revision>
  <dcterms:created xsi:type="dcterms:W3CDTF">2013-01-30T16:02:59Z</dcterms:created>
  <dcterms:modified xsi:type="dcterms:W3CDTF">2021-02-24T12:14:31Z</dcterms:modified>
</cp:coreProperties>
</file>