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89" r:id="rId4"/>
    <p:sldId id="310" r:id="rId5"/>
    <p:sldId id="311" r:id="rId6"/>
    <p:sldId id="312" r:id="rId7"/>
    <p:sldId id="313" r:id="rId8"/>
    <p:sldId id="314" r:id="rId9"/>
    <p:sldId id="315" r:id="rId10"/>
    <p:sldId id="316" r:id="rId11"/>
    <p:sldId id="317" r:id="rId12"/>
    <p:sldId id="318" r:id="rId13"/>
    <p:sldId id="319" r:id="rId14"/>
    <p:sldId id="320" r:id="rId1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288" y="10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8FB8-747A-49CF-A8FB-B7E1F39D7961}" type="datetimeFigureOut">
              <a:rPr lang="fr-FR" smtClean="0"/>
              <a:t>03/09/2017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09A74-FF9D-48F1-9B22-AB175264EA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5310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8FB8-747A-49CF-A8FB-B7E1F39D7961}" type="datetimeFigureOut">
              <a:rPr lang="fr-FR" smtClean="0"/>
              <a:t>03/09/2017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09A74-FF9D-48F1-9B22-AB175264EA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5892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8FB8-747A-49CF-A8FB-B7E1F39D7961}" type="datetimeFigureOut">
              <a:rPr lang="fr-FR" smtClean="0"/>
              <a:t>03/09/2017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09A74-FF9D-48F1-9B22-AB175264EA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8011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8FB8-747A-49CF-A8FB-B7E1F39D7961}" type="datetimeFigureOut">
              <a:rPr lang="fr-FR" smtClean="0"/>
              <a:t>03/09/2017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09A74-FF9D-48F1-9B22-AB175264EA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1819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8FB8-747A-49CF-A8FB-B7E1F39D7961}" type="datetimeFigureOut">
              <a:rPr lang="fr-FR" smtClean="0"/>
              <a:t>03/09/2017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09A74-FF9D-48F1-9B22-AB175264EA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8126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8FB8-747A-49CF-A8FB-B7E1F39D7961}" type="datetimeFigureOut">
              <a:rPr lang="fr-FR" smtClean="0"/>
              <a:t>03/09/2017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09A74-FF9D-48F1-9B22-AB175264EA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391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8FB8-747A-49CF-A8FB-B7E1F39D7961}" type="datetimeFigureOut">
              <a:rPr lang="fr-FR" smtClean="0"/>
              <a:t>03/09/2017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09A74-FF9D-48F1-9B22-AB175264EA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7086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8FB8-747A-49CF-A8FB-B7E1F39D7961}" type="datetimeFigureOut">
              <a:rPr lang="fr-FR" smtClean="0"/>
              <a:t>03/09/2017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09A74-FF9D-48F1-9B22-AB175264EA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805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8FB8-747A-49CF-A8FB-B7E1F39D7961}" type="datetimeFigureOut">
              <a:rPr lang="fr-FR" smtClean="0"/>
              <a:t>03/09/2017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09A74-FF9D-48F1-9B22-AB175264EA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0199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8FB8-747A-49CF-A8FB-B7E1F39D7961}" type="datetimeFigureOut">
              <a:rPr lang="fr-FR" smtClean="0"/>
              <a:t>03/09/2017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09A74-FF9D-48F1-9B22-AB175264EA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7924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8FB8-747A-49CF-A8FB-B7E1F39D7961}" type="datetimeFigureOut">
              <a:rPr lang="fr-FR" smtClean="0"/>
              <a:t>03/09/2017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09A74-FF9D-48F1-9B22-AB175264EA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0483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328FB8-747A-49CF-A8FB-B7E1F39D7961}" type="datetimeFigureOut">
              <a:rPr lang="fr-FR" smtClean="0"/>
              <a:t>03/09/2017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D09A74-FF9D-48F1-9B22-AB175264EA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0955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ctrTitle"/>
          </p:nvPr>
        </p:nvSpPr>
        <p:spPr>
          <a:xfrm>
            <a:off x="685800" y="1772817"/>
            <a:ext cx="7886700" cy="223224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fr-FR" sz="8800" b="1" dirty="0">
                <a:solidFill>
                  <a:srgbClr val="FF0000"/>
                </a:solidFill>
                <a:latin typeface="Maiandra GD" pitchFamily="34" charset="0"/>
              </a:rPr>
              <a:t>Parler devant ses camarades</a:t>
            </a:r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1071563" y="285750"/>
            <a:ext cx="6400800" cy="7143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/>
              <a:t>Français – </a:t>
            </a:r>
            <a:r>
              <a:rPr lang="fr-FR" i="1" dirty="0"/>
              <a:t>Langage oral</a:t>
            </a:r>
            <a:endParaRPr lang="fr-FR" dirty="0"/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500063" y="4357688"/>
            <a:ext cx="839241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4800" dirty="0">
                <a:solidFill>
                  <a:srgbClr val="0070C0"/>
                </a:solidFill>
                <a:latin typeface="Maiandra GD" pitchFamily="34" charset="0"/>
                <a:sym typeface="Wingdings"/>
              </a:rPr>
              <a:t></a:t>
            </a:r>
            <a:r>
              <a:rPr lang="fr-FR" sz="4800" i="1" dirty="0">
                <a:solidFill>
                  <a:srgbClr val="0070C0"/>
                </a:solidFill>
                <a:latin typeface="Maiandra GD" pitchFamily="34" charset="0"/>
                <a:sym typeface="Wingdings" pitchFamily="2" charset="2"/>
              </a:rPr>
              <a:t> Présenter </a:t>
            </a:r>
            <a:r>
              <a:rPr lang="fr-FR" sz="4800" i="1">
                <a:solidFill>
                  <a:srgbClr val="0070C0"/>
                </a:solidFill>
                <a:latin typeface="Maiandra GD" pitchFamily="34" charset="0"/>
                <a:sym typeface="Wingdings" pitchFamily="2" charset="2"/>
              </a:rPr>
              <a:t>un article</a:t>
            </a:r>
            <a:endParaRPr lang="fr-FR" sz="4800" i="1" dirty="0">
              <a:solidFill>
                <a:srgbClr val="0070C0"/>
              </a:solidFill>
              <a:latin typeface="Maiandra GD" pitchFamily="34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16A50088-27C4-43C7-9F00-9CAFA152A9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314" y="216345"/>
            <a:ext cx="740441" cy="687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924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4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build="p"/>
      <p:bldP spid="5" grpId="1" build="p"/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i="1" dirty="0">
                <a:latin typeface="Maiandra GD" panose="020E0502030308020204" pitchFamily="34" charset="0"/>
              </a:rPr>
              <a:t>Mettons en commun vos réponses.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6966CC5-3742-4876-A4BC-FC7D9601EFD5}"/>
              </a:ext>
            </a:extLst>
          </p:cNvPr>
          <p:cNvSpPr txBox="1"/>
          <p:nvPr/>
        </p:nvSpPr>
        <p:spPr>
          <a:xfrm>
            <a:off x="0" y="584775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i="1" dirty="0">
                <a:solidFill>
                  <a:srgbClr val="0070C0"/>
                </a:solidFill>
                <a:latin typeface="Maiandra GD" panose="020E0502030308020204" pitchFamily="34" charset="0"/>
                <a:sym typeface="Wingdings" panose="05000000000000000000" pitchFamily="2" charset="2"/>
              </a:rPr>
              <a:t> Trouvez </a:t>
            </a:r>
            <a:r>
              <a:rPr lang="fr-FR" sz="3200" i="1" dirty="0">
                <a:solidFill>
                  <a:srgbClr val="FF0000"/>
                </a:solidFill>
                <a:latin typeface="Maiandra GD" panose="020E0502030308020204" pitchFamily="34" charset="0"/>
                <a:sym typeface="Wingdings" panose="05000000000000000000" pitchFamily="2" charset="2"/>
              </a:rPr>
              <a:t>deux choses </a:t>
            </a:r>
            <a:r>
              <a:rPr lang="fr-FR" sz="3200" i="1" dirty="0">
                <a:solidFill>
                  <a:srgbClr val="0070C0"/>
                </a:solidFill>
                <a:latin typeface="Maiandra GD" panose="020E0502030308020204" pitchFamily="34" charset="0"/>
                <a:sym typeface="Wingdings" panose="05000000000000000000" pitchFamily="2" charset="2"/>
              </a:rPr>
              <a:t>qui nous permettront de dire qu’une </a:t>
            </a:r>
            <a:r>
              <a:rPr lang="fr-FR" sz="3200" i="1" dirty="0">
                <a:solidFill>
                  <a:srgbClr val="FF0000"/>
                </a:solidFill>
                <a:latin typeface="Maiandra GD" panose="020E0502030308020204" pitchFamily="34" charset="0"/>
                <a:sym typeface="Wingdings" panose="05000000000000000000" pitchFamily="2" charset="2"/>
              </a:rPr>
              <a:t>présentation </a:t>
            </a:r>
            <a:r>
              <a:rPr lang="fr-FR" sz="3200" i="1" dirty="0">
                <a:solidFill>
                  <a:srgbClr val="0070C0"/>
                </a:solidFill>
                <a:latin typeface="Maiandra GD" panose="020E0502030308020204" pitchFamily="34" charset="0"/>
                <a:sym typeface="Wingdings" panose="05000000000000000000" pitchFamily="2" charset="2"/>
              </a:rPr>
              <a:t>est </a:t>
            </a:r>
            <a:r>
              <a:rPr lang="fr-FR" sz="3200" i="1" dirty="0">
                <a:solidFill>
                  <a:srgbClr val="FF0000"/>
                </a:solidFill>
                <a:latin typeface="Maiandra GD" panose="020E0502030308020204" pitchFamily="34" charset="0"/>
                <a:sym typeface="Wingdings" panose="05000000000000000000" pitchFamily="2" charset="2"/>
              </a:rPr>
              <a:t>réussie</a:t>
            </a:r>
            <a:r>
              <a:rPr lang="fr-FR" sz="3200" i="1" dirty="0">
                <a:solidFill>
                  <a:srgbClr val="0070C0"/>
                </a:solidFill>
                <a:latin typeface="Maiandra GD" panose="020E0502030308020204" pitchFamily="34" charset="0"/>
                <a:sym typeface="Wingdings" panose="05000000000000000000" pitchFamily="2" charset="2"/>
              </a:rPr>
              <a:t>.</a:t>
            </a:r>
            <a:endParaRPr lang="fr-FR" sz="3200" i="1" dirty="0">
              <a:solidFill>
                <a:srgbClr val="FF0000"/>
              </a:solidFill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5123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  <p:bldP spid="5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i="1" dirty="0">
                <a:latin typeface="Maiandra GD" panose="020E0502030308020204" pitchFamily="34" charset="0"/>
              </a:rPr>
              <a:t>Mettons en commun vos réponses.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6966CC5-3742-4876-A4BC-FC7D9601EFD5}"/>
              </a:ext>
            </a:extLst>
          </p:cNvPr>
          <p:cNvSpPr txBox="1"/>
          <p:nvPr/>
        </p:nvSpPr>
        <p:spPr>
          <a:xfrm>
            <a:off x="0" y="584775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i="1" dirty="0">
                <a:solidFill>
                  <a:srgbClr val="0070C0"/>
                </a:solidFill>
                <a:latin typeface="Maiandra GD" panose="020E0502030308020204" pitchFamily="34" charset="0"/>
                <a:sym typeface="Wingdings" panose="05000000000000000000" pitchFamily="2" charset="2"/>
              </a:rPr>
              <a:t> Trouvez </a:t>
            </a:r>
            <a:r>
              <a:rPr lang="fr-FR" sz="3200" i="1" dirty="0">
                <a:solidFill>
                  <a:srgbClr val="FF0000"/>
                </a:solidFill>
                <a:latin typeface="Maiandra GD" panose="020E0502030308020204" pitchFamily="34" charset="0"/>
                <a:sym typeface="Wingdings" panose="05000000000000000000" pitchFamily="2" charset="2"/>
              </a:rPr>
              <a:t>deux choses </a:t>
            </a:r>
            <a:r>
              <a:rPr lang="fr-FR" sz="3200" i="1" dirty="0">
                <a:solidFill>
                  <a:srgbClr val="0070C0"/>
                </a:solidFill>
                <a:latin typeface="Maiandra GD" panose="020E0502030308020204" pitchFamily="34" charset="0"/>
                <a:sym typeface="Wingdings" panose="05000000000000000000" pitchFamily="2" charset="2"/>
              </a:rPr>
              <a:t>qu’il </a:t>
            </a:r>
            <a:r>
              <a:rPr lang="fr-FR" sz="3200" i="1" dirty="0">
                <a:solidFill>
                  <a:srgbClr val="FF0000"/>
                </a:solidFill>
                <a:latin typeface="Maiandra GD" panose="020E0502030308020204" pitchFamily="34" charset="0"/>
                <a:sym typeface="Wingdings" panose="05000000000000000000" pitchFamily="2" charset="2"/>
              </a:rPr>
              <a:t>faut faire </a:t>
            </a:r>
            <a:r>
              <a:rPr lang="fr-FR" sz="3200" i="1" dirty="0">
                <a:solidFill>
                  <a:srgbClr val="0070C0"/>
                </a:solidFill>
                <a:latin typeface="Maiandra GD" panose="020E0502030308020204" pitchFamily="34" charset="0"/>
                <a:sym typeface="Wingdings" panose="05000000000000000000" pitchFamily="2" charset="2"/>
              </a:rPr>
              <a:t>pour faire une bonne présentation.</a:t>
            </a:r>
            <a:endParaRPr lang="fr-FR" sz="3200" i="1" dirty="0">
              <a:solidFill>
                <a:srgbClr val="FF0000"/>
              </a:solidFill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9846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i="1" dirty="0">
                <a:latin typeface="Maiandra GD" panose="020E0502030308020204" pitchFamily="34" charset="0"/>
              </a:rPr>
              <a:t>Mettons en commun vos réponses.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6966CC5-3742-4876-A4BC-FC7D9601EFD5}"/>
              </a:ext>
            </a:extLst>
          </p:cNvPr>
          <p:cNvSpPr txBox="1"/>
          <p:nvPr/>
        </p:nvSpPr>
        <p:spPr>
          <a:xfrm>
            <a:off x="0" y="584775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i="1" dirty="0">
                <a:solidFill>
                  <a:srgbClr val="0070C0"/>
                </a:solidFill>
                <a:latin typeface="Maiandra GD" panose="020E0502030308020204" pitchFamily="34" charset="0"/>
                <a:sym typeface="Wingdings" panose="05000000000000000000" pitchFamily="2" charset="2"/>
              </a:rPr>
              <a:t> Trouvez </a:t>
            </a:r>
            <a:r>
              <a:rPr lang="fr-FR" sz="3200" i="1" dirty="0">
                <a:solidFill>
                  <a:srgbClr val="FF0000"/>
                </a:solidFill>
                <a:latin typeface="Maiandra GD" panose="020E0502030308020204" pitchFamily="34" charset="0"/>
                <a:sym typeface="Wingdings" panose="05000000000000000000" pitchFamily="2" charset="2"/>
              </a:rPr>
              <a:t>deux choses </a:t>
            </a:r>
            <a:r>
              <a:rPr lang="fr-FR" sz="3200" i="1" dirty="0">
                <a:solidFill>
                  <a:srgbClr val="0070C0"/>
                </a:solidFill>
                <a:latin typeface="Maiandra GD" panose="020E0502030308020204" pitchFamily="34" charset="0"/>
                <a:sym typeface="Wingdings" panose="05000000000000000000" pitchFamily="2" charset="2"/>
              </a:rPr>
              <a:t>qu’il </a:t>
            </a:r>
            <a:r>
              <a:rPr lang="fr-FR" sz="3200" i="1" dirty="0">
                <a:solidFill>
                  <a:srgbClr val="FF0000"/>
                </a:solidFill>
                <a:latin typeface="Maiandra GD" panose="020E0502030308020204" pitchFamily="34" charset="0"/>
                <a:sym typeface="Wingdings" panose="05000000000000000000" pitchFamily="2" charset="2"/>
              </a:rPr>
              <a:t>ne faut pas faire </a:t>
            </a:r>
            <a:r>
              <a:rPr lang="fr-FR" sz="3200" i="1" dirty="0">
                <a:solidFill>
                  <a:srgbClr val="0070C0"/>
                </a:solidFill>
                <a:latin typeface="Maiandra GD" panose="020E0502030308020204" pitchFamily="34" charset="0"/>
                <a:sym typeface="Wingdings" panose="05000000000000000000" pitchFamily="2" charset="2"/>
              </a:rPr>
              <a:t>pour faire une bonne présentation.</a:t>
            </a:r>
            <a:endParaRPr lang="fr-FR" sz="3200" i="1" dirty="0">
              <a:solidFill>
                <a:srgbClr val="FF0000"/>
              </a:solidFill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101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i="1" dirty="0">
                <a:latin typeface="Maiandra GD" panose="020E0502030308020204" pitchFamily="34" charset="0"/>
              </a:rPr>
              <a:t>Mettons en commun vos réponses.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6966CC5-3742-4876-A4BC-FC7D9601EFD5}"/>
              </a:ext>
            </a:extLst>
          </p:cNvPr>
          <p:cNvSpPr txBox="1"/>
          <p:nvPr/>
        </p:nvSpPr>
        <p:spPr>
          <a:xfrm>
            <a:off x="0" y="584775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i="1" dirty="0">
                <a:solidFill>
                  <a:srgbClr val="0070C0"/>
                </a:solidFill>
                <a:latin typeface="Maiandra GD" panose="020E0502030308020204" pitchFamily="34" charset="0"/>
                <a:sym typeface="Wingdings" panose="05000000000000000000" pitchFamily="2" charset="2"/>
              </a:rPr>
              <a:t> Trouvez </a:t>
            </a:r>
            <a:r>
              <a:rPr lang="fr-FR" sz="3200" i="1" dirty="0">
                <a:solidFill>
                  <a:srgbClr val="FF0000"/>
                </a:solidFill>
                <a:latin typeface="Maiandra GD" panose="020E0502030308020204" pitchFamily="34" charset="0"/>
                <a:sym typeface="Wingdings" panose="05000000000000000000" pitchFamily="2" charset="2"/>
              </a:rPr>
              <a:t>deux conseils </a:t>
            </a:r>
            <a:r>
              <a:rPr lang="fr-FR" sz="3200" i="1" dirty="0">
                <a:solidFill>
                  <a:srgbClr val="0070C0"/>
                </a:solidFill>
                <a:latin typeface="Maiandra GD" panose="020E0502030308020204" pitchFamily="34" charset="0"/>
                <a:sym typeface="Wingdings" panose="05000000000000000000" pitchFamily="2" charset="2"/>
              </a:rPr>
              <a:t>qu’on peut se donner pour bien </a:t>
            </a:r>
            <a:r>
              <a:rPr lang="fr-FR" sz="3200" i="1" dirty="0">
                <a:solidFill>
                  <a:srgbClr val="FF0000"/>
                </a:solidFill>
                <a:latin typeface="Maiandra GD" panose="020E0502030308020204" pitchFamily="34" charset="0"/>
                <a:sym typeface="Wingdings" panose="05000000000000000000" pitchFamily="2" charset="2"/>
              </a:rPr>
              <a:t>préparer</a:t>
            </a:r>
            <a:r>
              <a:rPr lang="fr-FR" sz="3200" i="1" dirty="0">
                <a:solidFill>
                  <a:srgbClr val="0070C0"/>
                </a:solidFill>
                <a:latin typeface="Maiandra GD" panose="020E0502030308020204" pitchFamily="34" charset="0"/>
                <a:sym typeface="Wingdings" panose="05000000000000000000" pitchFamily="2" charset="2"/>
              </a:rPr>
              <a:t> sa présentation.</a:t>
            </a:r>
            <a:endParaRPr lang="fr-FR" sz="3200" i="1" dirty="0">
              <a:solidFill>
                <a:srgbClr val="FF0000"/>
              </a:solidFill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2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/>
      <p:bldP spid="5" grpId="0"/>
      <p:bldP spid="5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i="1" dirty="0">
                <a:latin typeface="Maiandra GD" panose="020E0502030308020204" pitchFamily="34" charset="0"/>
              </a:rPr>
              <a:t>Rendez-vous une prochaine fois pour le choix des articles !</a:t>
            </a:r>
          </a:p>
        </p:txBody>
      </p:sp>
    </p:spTree>
    <p:extLst>
      <p:ext uri="{BB962C8B-B14F-4D97-AF65-F5344CB8AC3E}">
        <p14:creationId xmlns:p14="http://schemas.microsoft.com/office/powerpoint/2010/main" val="1806040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0" y="0"/>
            <a:ext cx="88569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i="1" dirty="0">
                <a:solidFill>
                  <a:srgbClr val="0070C0"/>
                </a:solidFill>
                <a:latin typeface="Maiandra GD" panose="020E0502030308020204" pitchFamily="34" charset="0"/>
              </a:rPr>
              <a:t>Cette année, nous allons travailler sur l’</a:t>
            </a:r>
            <a:r>
              <a:rPr lang="fr-FR" sz="3200" i="1" dirty="0">
                <a:solidFill>
                  <a:srgbClr val="FF0000"/>
                </a:solidFill>
                <a:latin typeface="Maiandra GD" panose="020E0502030308020204" pitchFamily="34" charset="0"/>
              </a:rPr>
              <a:t>oral</a:t>
            </a:r>
            <a:r>
              <a:rPr lang="fr-FR" sz="3200" i="1" dirty="0">
                <a:solidFill>
                  <a:srgbClr val="0070C0"/>
                </a:solidFill>
                <a:latin typeface="Maiandra GD" panose="020E0502030308020204" pitchFamily="34" charset="0"/>
              </a:rPr>
              <a:t>, et plus particulièrement sur la </a:t>
            </a:r>
            <a:r>
              <a:rPr lang="fr-FR" sz="3200" i="1" dirty="0">
                <a:solidFill>
                  <a:srgbClr val="FF0000"/>
                </a:solidFill>
                <a:latin typeface="Maiandra GD" panose="020E0502030308020204" pitchFamily="34" charset="0"/>
              </a:rPr>
              <a:t>présentation de diverses choses devant ses camarades</a:t>
            </a:r>
            <a:r>
              <a:rPr lang="fr-FR" sz="3200" i="1" dirty="0">
                <a:solidFill>
                  <a:srgbClr val="0070C0"/>
                </a:solidFill>
                <a:latin typeface="Maiandra GD" panose="020E0502030308020204" pitchFamily="34" charset="0"/>
              </a:rPr>
              <a:t>.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C9CC83A-3DCA-4552-846B-681458D0FE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1690" y="2132856"/>
            <a:ext cx="3473604" cy="422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136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i="1" dirty="0">
                <a:solidFill>
                  <a:srgbClr val="0070C0"/>
                </a:solidFill>
                <a:latin typeface="Maiandra GD" panose="020E0502030308020204" pitchFamily="34" charset="0"/>
              </a:rPr>
              <a:t>Nous allons commencer par travailler sur des </a:t>
            </a:r>
            <a:r>
              <a:rPr lang="fr-FR" sz="3200" i="1" dirty="0">
                <a:solidFill>
                  <a:srgbClr val="FF0000"/>
                </a:solidFill>
                <a:latin typeface="Maiandra GD" panose="020E0502030308020204" pitchFamily="34" charset="0"/>
              </a:rPr>
              <a:t>articles</a:t>
            </a:r>
            <a:r>
              <a:rPr lang="fr-FR" sz="3200" i="1" dirty="0">
                <a:solidFill>
                  <a:srgbClr val="0070C0"/>
                </a:solidFill>
                <a:latin typeface="Maiandra GD" panose="020E0502030308020204" pitchFamily="34" charset="0"/>
              </a:rPr>
              <a:t>.</a:t>
            </a:r>
          </a:p>
        </p:txBody>
      </p:sp>
      <p:pic>
        <p:nvPicPr>
          <p:cNvPr id="4" name="Image 3" descr="Une image contenant texte&#10;&#10;Description générée avec un niveau de confiance très élevé">
            <a:extLst>
              <a:ext uri="{FF2B5EF4-FFF2-40B4-BE49-F238E27FC236}">
                <a16:creationId xmlns:a16="http://schemas.microsoft.com/office/drawing/2014/main" id="{2DE0CF47-A661-4562-8D0A-CFA453E9B7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429" y="1665486"/>
            <a:ext cx="4298599" cy="3636296"/>
          </a:xfrm>
          <a:prstGeom prst="rect">
            <a:avLst/>
          </a:prstGeom>
        </p:spPr>
      </p:pic>
      <p:pic>
        <p:nvPicPr>
          <p:cNvPr id="8" name="Image 7" descr="Une image contenant animal&#10;&#10;Description générée avec un niveau de confiance élevé">
            <a:extLst>
              <a:ext uri="{FF2B5EF4-FFF2-40B4-BE49-F238E27FC236}">
                <a16:creationId xmlns:a16="http://schemas.microsoft.com/office/drawing/2014/main" id="{F3C7EEA7-4A9C-4CB6-A41E-488C6CE7C1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864" y="2233500"/>
            <a:ext cx="3455825" cy="4134423"/>
          </a:xfrm>
          <a:prstGeom prst="rect">
            <a:avLst/>
          </a:prstGeom>
        </p:spPr>
      </p:pic>
      <p:pic>
        <p:nvPicPr>
          <p:cNvPr id="11" name="Image 10" descr="Une image contenant texte&#10;&#10;Description générée avec un niveau de confiance très élevé">
            <a:extLst>
              <a:ext uri="{FF2B5EF4-FFF2-40B4-BE49-F238E27FC236}">
                <a16:creationId xmlns:a16="http://schemas.microsoft.com/office/drawing/2014/main" id="{0F5638A2-62FA-4EC2-9D97-1760AE6331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348880"/>
            <a:ext cx="4880337" cy="4128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484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i="1" dirty="0">
                <a:solidFill>
                  <a:srgbClr val="0070C0"/>
                </a:solidFill>
                <a:latin typeface="Maiandra GD" panose="020E0502030308020204" pitchFamily="34" charset="0"/>
              </a:rPr>
              <a:t>Chacun votre tour, vous viendrez </a:t>
            </a:r>
            <a:r>
              <a:rPr lang="fr-FR" sz="3200" i="1" dirty="0">
                <a:solidFill>
                  <a:srgbClr val="FF0000"/>
                </a:solidFill>
                <a:latin typeface="Maiandra GD" panose="020E0502030308020204" pitchFamily="34" charset="0"/>
              </a:rPr>
              <a:t>présenter</a:t>
            </a:r>
            <a:r>
              <a:rPr lang="fr-FR" sz="3200" i="1" dirty="0">
                <a:solidFill>
                  <a:srgbClr val="0070C0"/>
                </a:solidFill>
                <a:latin typeface="Maiandra GD" panose="020E0502030308020204" pitchFamily="34" charset="0"/>
              </a:rPr>
              <a:t> un article à la classe, </a:t>
            </a:r>
            <a:r>
              <a:rPr lang="fr-FR" sz="3200" i="1" dirty="0">
                <a:solidFill>
                  <a:srgbClr val="FF0000"/>
                </a:solidFill>
                <a:latin typeface="Maiandra GD" panose="020E0502030308020204" pitchFamily="34" charset="0"/>
              </a:rPr>
              <a:t>expliquer</a:t>
            </a:r>
            <a:r>
              <a:rPr lang="fr-FR" sz="3200" i="1" dirty="0">
                <a:solidFill>
                  <a:srgbClr val="0070C0"/>
                </a:solidFill>
                <a:latin typeface="Maiandra GD" panose="020E0502030308020204" pitchFamily="34" charset="0"/>
              </a:rPr>
              <a:t> ce qu’il raconte et </a:t>
            </a:r>
            <a:r>
              <a:rPr lang="fr-FR" sz="3200" i="1" dirty="0">
                <a:solidFill>
                  <a:srgbClr val="FF0000"/>
                </a:solidFill>
                <a:latin typeface="Maiandra GD" panose="020E0502030308020204" pitchFamily="34" charset="0"/>
              </a:rPr>
              <a:t>répondre</a:t>
            </a:r>
            <a:r>
              <a:rPr lang="fr-FR" sz="3200" i="1" dirty="0">
                <a:solidFill>
                  <a:srgbClr val="0070C0"/>
                </a:solidFill>
                <a:latin typeface="Maiandra GD" panose="020E0502030308020204" pitchFamily="34" charset="0"/>
              </a:rPr>
              <a:t> aux questions de vos camarades.</a:t>
            </a:r>
          </a:p>
        </p:txBody>
      </p:sp>
      <p:pic>
        <p:nvPicPr>
          <p:cNvPr id="4" name="Image 3" descr="Une image contenant texte&#10;&#10;Description générée avec un niveau de confiance très élevé">
            <a:extLst>
              <a:ext uri="{FF2B5EF4-FFF2-40B4-BE49-F238E27FC236}">
                <a16:creationId xmlns:a16="http://schemas.microsoft.com/office/drawing/2014/main" id="{2DE0CF47-A661-4562-8D0A-CFA453E9B7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429" y="1665486"/>
            <a:ext cx="4298599" cy="3636296"/>
          </a:xfrm>
          <a:prstGeom prst="rect">
            <a:avLst/>
          </a:prstGeom>
        </p:spPr>
      </p:pic>
      <p:pic>
        <p:nvPicPr>
          <p:cNvPr id="8" name="Image 7" descr="Une image contenant animal&#10;&#10;Description générée avec un niveau de confiance élevé">
            <a:extLst>
              <a:ext uri="{FF2B5EF4-FFF2-40B4-BE49-F238E27FC236}">
                <a16:creationId xmlns:a16="http://schemas.microsoft.com/office/drawing/2014/main" id="{F3C7EEA7-4A9C-4CB6-A41E-488C6CE7C1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864" y="2233500"/>
            <a:ext cx="3455825" cy="4134423"/>
          </a:xfrm>
          <a:prstGeom prst="rect">
            <a:avLst/>
          </a:prstGeom>
        </p:spPr>
      </p:pic>
      <p:pic>
        <p:nvPicPr>
          <p:cNvPr id="11" name="Image 10" descr="Une image contenant texte&#10;&#10;Description générée avec un niveau de confiance très élevé">
            <a:extLst>
              <a:ext uri="{FF2B5EF4-FFF2-40B4-BE49-F238E27FC236}">
                <a16:creationId xmlns:a16="http://schemas.microsoft.com/office/drawing/2014/main" id="{0F5638A2-62FA-4EC2-9D97-1760AE6331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348880"/>
            <a:ext cx="4880337" cy="4128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010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i="1" dirty="0">
                <a:solidFill>
                  <a:srgbClr val="0070C0"/>
                </a:solidFill>
                <a:latin typeface="Maiandra GD" panose="020E0502030308020204" pitchFamily="34" charset="0"/>
              </a:rPr>
              <a:t>Bien sûr, c’est un travail qui nécessite une </a:t>
            </a:r>
            <a:r>
              <a:rPr lang="fr-FR" sz="3200" i="1" dirty="0">
                <a:solidFill>
                  <a:srgbClr val="FF0000"/>
                </a:solidFill>
                <a:latin typeface="Maiandra GD" panose="020E0502030308020204" pitchFamily="34" charset="0"/>
              </a:rPr>
              <a:t>bonne préparation</a:t>
            </a:r>
            <a:r>
              <a:rPr lang="fr-FR" sz="3200" i="1" dirty="0">
                <a:solidFill>
                  <a:srgbClr val="0070C0"/>
                </a:solidFill>
                <a:latin typeface="Maiandra GD" panose="020E0502030308020204" pitchFamily="34" charset="0"/>
              </a:rPr>
              <a:t> : </a:t>
            </a:r>
          </a:p>
          <a:p>
            <a:pPr algn="ctr"/>
            <a:r>
              <a:rPr lang="fr-FR" sz="3200" i="1" dirty="0">
                <a:solidFill>
                  <a:srgbClr val="FF0000"/>
                </a:solidFill>
                <a:latin typeface="Maiandra GD" panose="020E0502030308020204" pitchFamily="34" charset="0"/>
              </a:rPr>
              <a:t>une présentation ne s’improvise pas</a:t>
            </a:r>
            <a:r>
              <a:rPr lang="fr-FR" sz="3200" i="1" dirty="0">
                <a:solidFill>
                  <a:srgbClr val="0070C0"/>
                </a:solidFill>
                <a:latin typeface="Maiandra GD" panose="020E0502030308020204" pitchFamily="34" charset="0"/>
              </a:rPr>
              <a:t> !</a:t>
            </a:r>
          </a:p>
        </p:txBody>
      </p:sp>
      <p:pic>
        <p:nvPicPr>
          <p:cNvPr id="4" name="Image 3" descr="Une image contenant texte&#10;&#10;Description générée avec un niveau de confiance très élevé">
            <a:extLst>
              <a:ext uri="{FF2B5EF4-FFF2-40B4-BE49-F238E27FC236}">
                <a16:creationId xmlns:a16="http://schemas.microsoft.com/office/drawing/2014/main" id="{2DE0CF47-A661-4562-8D0A-CFA453E9B7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429" y="1665486"/>
            <a:ext cx="4298599" cy="3636296"/>
          </a:xfrm>
          <a:prstGeom prst="rect">
            <a:avLst/>
          </a:prstGeom>
        </p:spPr>
      </p:pic>
      <p:pic>
        <p:nvPicPr>
          <p:cNvPr id="8" name="Image 7" descr="Une image contenant animal&#10;&#10;Description générée avec un niveau de confiance élevé">
            <a:extLst>
              <a:ext uri="{FF2B5EF4-FFF2-40B4-BE49-F238E27FC236}">
                <a16:creationId xmlns:a16="http://schemas.microsoft.com/office/drawing/2014/main" id="{F3C7EEA7-4A9C-4CB6-A41E-488C6CE7C1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864" y="2233500"/>
            <a:ext cx="3455825" cy="4134423"/>
          </a:xfrm>
          <a:prstGeom prst="rect">
            <a:avLst/>
          </a:prstGeom>
        </p:spPr>
      </p:pic>
      <p:pic>
        <p:nvPicPr>
          <p:cNvPr id="11" name="Image 10" descr="Une image contenant texte&#10;&#10;Description générée avec un niveau de confiance très élevé">
            <a:extLst>
              <a:ext uri="{FF2B5EF4-FFF2-40B4-BE49-F238E27FC236}">
                <a16:creationId xmlns:a16="http://schemas.microsoft.com/office/drawing/2014/main" id="{0F5638A2-62FA-4EC2-9D97-1760AE6331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348880"/>
            <a:ext cx="4880337" cy="4128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583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i="1" dirty="0">
                <a:solidFill>
                  <a:srgbClr val="0070C0"/>
                </a:solidFill>
                <a:latin typeface="Maiandra GD" panose="020E0502030308020204" pitchFamily="34" charset="0"/>
              </a:rPr>
              <a:t>Nous allons donc aujourd’hui réfléchir ensemble à cette présentation :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15E926D-25BD-409B-9264-59B7A58CC6B7}"/>
              </a:ext>
            </a:extLst>
          </p:cNvPr>
          <p:cNvSpPr txBox="1"/>
          <p:nvPr/>
        </p:nvSpPr>
        <p:spPr>
          <a:xfrm>
            <a:off x="0" y="1077218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i="1" dirty="0">
                <a:solidFill>
                  <a:srgbClr val="0070C0"/>
                </a:solidFill>
                <a:latin typeface="Maiandra GD" panose="020E0502030308020204" pitchFamily="34" charset="0"/>
                <a:sym typeface="Wingdings 3" panose="05040102010807070707" pitchFamily="18" charset="2"/>
              </a:rPr>
              <a:t> </a:t>
            </a:r>
            <a:r>
              <a:rPr lang="fr-FR" sz="3200" i="1" dirty="0">
                <a:solidFill>
                  <a:srgbClr val="FF0000"/>
                </a:solidFill>
                <a:latin typeface="Maiandra GD" panose="020E0502030308020204" pitchFamily="34" charset="0"/>
                <a:sym typeface="Wingdings 3" panose="05040102010807070707" pitchFamily="18" charset="2"/>
              </a:rPr>
              <a:t>Qu’est-ce que c’est ?</a:t>
            </a:r>
            <a:endParaRPr lang="fr-FR" sz="3200" i="1" dirty="0">
              <a:solidFill>
                <a:srgbClr val="FF0000"/>
              </a:solidFill>
              <a:latin typeface="Maiandra GD" panose="020E0502030308020204" pitchFamily="34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EDD02D0-9C1A-4AE2-AB4C-815B1549EE72}"/>
              </a:ext>
            </a:extLst>
          </p:cNvPr>
          <p:cNvSpPr txBox="1"/>
          <p:nvPr/>
        </p:nvSpPr>
        <p:spPr>
          <a:xfrm>
            <a:off x="0" y="1661993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i="1" dirty="0">
                <a:solidFill>
                  <a:srgbClr val="0070C0"/>
                </a:solidFill>
                <a:latin typeface="Maiandra GD" panose="020E0502030308020204" pitchFamily="34" charset="0"/>
                <a:sym typeface="Wingdings 3" panose="05040102010807070707" pitchFamily="18" charset="2"/>
              </a:rPr>
              <a:t> </a:t>
            </a:r>
            <a:r>
              <a:rPr lang="fr-FR" sz="3200" i="1" dirty="0">
                <a:solidFill>
                  <a:srgbClr val="FF0000"/>
                </a:solidFill>
                <a:latin typeface="Maiandra GD" panose="020E0502030308020204" pitchFamily="34" charset="0"/>
                <a:sym typeface="Wingdings 3" panose="05040102010807070707" pitchFamily="18" charset="2"/>
              </a:rPr>
              <a:t>Comment faire une présentation réussie ?</a:t>
            </a:r>
            <a:endParaRPr lang="fr-FR" sz="3200" i="1" dirty="0">
              <a:solidFill>
                <a:srgbClr val="FF0000"/>
              </a:solidFill>
              <a:latin typeface="Maiandra GD" panose="020E0502030308020204" pitchFamily="34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A0393E3-C0EB-4C8E-B362-BC58E5EAE118}"/>
              </a:ext>
            </a:extLst>
          </p:cNvPr>
          <p:cNvSpPr txBox="1"/>
          <p:nvPr/>
        </p:nvSpPr>
        <p:spPr>
          <a:xfrm>
            <a:off x="0" y="2251834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i="1" dirty="0">
                <a:solidFill>
                  <a:srgbClr val="0070C0"/>
                </a:solidFill>
                <a:latin typeface="Maiandra GD" panose="020E0502030308020204" pitchFamily="34" charset="0"/>
                <a:sym typeface="Wingdings 3" panose="05040102010807070707" pitchFamily="18" charset="2"/>
              </a:rPr>
              <a:t> </a:t>
            </a:r>
            <a:r>
              <a:rPr lang="fr-FR" sz="3200" i="1" dirty="0">
                <a:solidFill>
                  <a:srgbClr val="FF0000"/>
                </a:solidFill>
                <a:latin typeface="Maiandra GD" panose="020E0502030308020204" pitchFamily="34" charset="0"/>
                <a:sym typeface="Wingdings 3" panose="05040102010807070707" pitchFamily="18" charset="2"/>
              </a:rPr>
              <a:t>Comment préparer une présentation ?</a:t>
            </a:r>
            <a:endParaRPr lang="fr-FR" sz="3200" i="1" dirty="0">
              <a:solidFill>
                <a:srgbClr val="FF0000"/>
              </a:solidFill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370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6" grpId="0"/>
      <p:bldP spid="6" grpId="1"/>
      <p:bldP spid="9" grpId="0"/>
      <p:bldP spid="9" grpId="1"/>
      <p:bldP spid="10" grpId="0"/>
      <p:bldP spid="10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i="1" dirty="0">
                <a:solidFill>
                  <a:srgbClr val="0070C0"/>
                </a:solidFill>
                <a:latin typeface="Maiandra GD" panose="020E0502030308020204" pitchFamily="34" charset="0"/>
              </a:rPr>
              <a:t>Pour vous aider à réfléchir, vous allez travailler sur </a:t>
            </a:r>
            <a:r>
              <a:rPr lang="fr-FR" sz="3200" i="1" dirty="0">
                <a:solidFill>
                  <a:srgbClr val="FF0000"/>
                </a:solidFill>
                <a:latin typeface="Maiandra GD" panose="020E0502030308020204" pitchFamily="34" charset="0"/>
              </a:rPr>
              <a:t>un article</a:t>
            </a:r>
          </a:p>
        </p:txBody>
      </p:sp>
      <p:pic>
        <p:nvPicPr>
          <p:cNvPr id="8" name="Image 7" descr="Une image contenant texte&#10;&#10;Description générée avec un niveau de confiance très élevé">
            <a:extLst>
              <a:ext uri="{FF2B5EF4-FFF2-40B4-BE49-F238E27FC236}">
                <a16:creationId xmlns:a16="http://schemas.microsoft.com/office/drawing/2014/main" id="{0B080AD1-5262-49E3-81F2-BEF5805CA6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054" y="3212976"/>
            <a:ext cx="4114227" cy="3480332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1F90DB43-04D2-42FF-A5B5-58C7141F9B9C}"/>
              </a:ext>
            </a:extLst>
          </p:cNvPr>
          <p:cNvSpPr txBox="1"/>
          <p:nvPr/>
        </p:nvSpPr>
        <p:spPr>
          <a:xfrm>
            <a:off x="0" y="476672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i="1" dirty="0">
                <a:solidFill>
                  <a:srgbClr val="0070C0"/>
                </a:solidFill>
                <a:latin typeface="Maiandra GD" panose="020E0502030308020204" pitchFamily="34" charset="0"/>
              </a:rPr>
              <a:t>		et vous allez imaginer que vous deviez </a:t>
            </a:r>
            <a:r>
              <a:rPr lang="fr-FR" sz="3200" i="1" dirty="0">
                <a:solidFill>
                  <a:srgbClr val="FF0000"/>
                </a:solidFill>
                <a:latin typeface="Maiandra GD" panose="020E0502030308020204" pitchFamily="34" charset="0"/>
              </a:rPr>
              <a:t>le présenter</a:t>
            </a:r>
            <a:r>
              <a:rPr lang="fr-FR" sz="3200" i="1" dirty="0">
                <a:solidFill>
                  <a:srgbClr val="0070C0"/>
                </a:solidFill>
                <a:latin typeface="Maiandra GD" panose="020E0502030308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91151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1" grpId="0"/>
      <p:bldP spid="11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i="1" dirty="0">
                <a:solidFill>
                  <a:srgbClr val="0070C0"/>
                </a:solidFill>
                <a:latin typeface="Maiandra GD" panose="020E0502030308020204" pitchFamily="34" charset="0"/>
              </a:rPr>
              <a:t>Vous allez réfléchir et répondre à des questions : </a:t>
            </a:r>
            <a:endParaRPr lang="fr-FR" sz="3200" i="1" dirty="0">
              <a:solidFill>
                <a:srgbClr val="FF0000"/>
              </a:solidFill>
              <a:latin typeface="Maiandra GD" panose="020E0502030308020204" pitchFamily="34" charset="0"/>
            </a:endParaRPr>
          </a:p>
        </p:txBody>
      </p:sp>
      <p:pic>
        <p:nvPicPr>
          <p:cNvPr id="8" name="Image 7" descr="Une image contenant texte&#10;&#10;Description générée avec un niveau de confiance très élevé">
            <a:extLst>
              <a:ext uri="{FF2B5EF4-FFF2-40B4-BE49-F238E27FC236}">
                <a16:creationId xmlns:a16="http://schemas.microsoft.com/office/drawing/2014/main" id="{0B080AD1-5262-49E3-81F2-BEF5805CA6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054" y="3212976"/>
            <a:ext cx="4114227" cy="3480332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26966CC5-3742-4876-A4BC-FC7D9601EFD5}"/>
              </a:ext>
            </a:extLst>
          </p:cNvPr>
          <p:cNvSpPr txBox="1"/>
          <p:nvPr/>
        </p:nvSpPr>
        <p:spPr>
          <a:xfrm>
            <a:off x="0" y="584775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i="1" dirty="0">
                <a:solidFill>
                  <a:srgbClr val="0070C0"/>
                </a:solidFill>
                <a:latin typeface="Maiandra GD" panose="020E0502030308020204" pitchFamily="34" charset="0"/>
                <a:sym typeface="Wingdings" panose="05000000000000000000" pitchFamily="2" charset="2"/>
              </a:rPr>
              <a:t> Trouvez </a:t>
            </a:r>
            <a:r>
              <a:rPr lang="fr-FR" sz="3200" i="1" dirty="0">
                <a:solidFill>
                  <a:srgbClr val="FF0000"/>
                </a:solidFill>
                <a:latin typeface="Maiandra GD" panose="020E0502030308020204" pitchFamily="34" charset="0"/>
                <a:sym typeface="Wingdings" panose="05000000000000000000" pitchFamily="2" charset="2"/>
              </a:rPr>
              <a:t>deux choses </a:t>
            </a:r>
            <a:r>
              <a:rPr lang="fr-FR" sz="3200" i="1" dirty="0">
                <a:solidFill>
                  <a:srgbClr val="0070C0"/>
                </a:solidFill>
                <a:latin typeface="Maiandra GD" panose="020E0502030308020204" pitchFamily="34" charset="0"/>
                <a:sym typeface="Wingdings" panose="05000000000000000000" pitchFamily="2" charset="2"/>
              </a:rPr>
              <a:t>qui nous permettront de dire qu’une </a:t>
            </a:r>
            <a:r>
              <a:rPr lang="fr-FR" sz="3200" i="1" dirty="0">
                <a:solidFill>
                  <a:srgbClr val="FF0000"/>
                </a:solidFill>
                <a:latin typeface="Maiandra GD" panose="020E0502030308020204" pitchFamily="34" charset="0"/>
                <a:sym typeface="Wingdings" panose="05000000000000000000" pitchFamily="2" charset="2"/>
              </a:rPr>
              <a:t>présentation </a:t>
            </a:r>
            <a:r>
              <a:rPr lang="fr-FR" sz="3200" i="1" dirty="0">
                <a:solidFill>
                  <a:srgbClr val="0070C0"/>
                </a:solidFill>
                <a:latin typeface="Maiandra GD" panose="020E0502030308020204" pitchFamily="34" charset="0"/>
                <a:sym typeface="Wingdings" panose="05000000000000000000" pitchFamily="2" charset="2"/>
              </a:rPr>
              <a:t>est </a:t>
            </a:r>
            <a:r>
              <a:rPr lang="fr-FR" sz="3200" i="1" dirty="0">
                <a:solidFill>
                  <a:srgbClr val="FF0000"/>
                </a:solidFill>
                <a:latin typeface="Maiandra GD" panose="020E0502030308020204" pitchFamily="34" charset="0"/>
                <a:sym typeface="Wingdings" panose="05000000000000000000" pitchFamily="2" charset="2"/>
              </a:rPr>
              <a:t>réussie</a:t>
            </a:r>
            <a:r>
              <a:rPr lang="fr-FR" sz="3200" i="1" dirty="0">
                <a:solidFill>
                  <a:srgbClr val="0070C0"/>
                </a:solidFill>
                <a:latin typeface="Maiandra GD" panose="020E0502030308020204" pitchFamily="34" charset="0"/>
                <a:sym typeface="Wingdings" panose="05000000000000000000" pitchFamily="2" charset="2"/>
              </a:rPr>
              <a:t>.</a:t>
            </a:r>
            <a:endParaRPr lang="fr-FR" sz="3200" i="1" dirty="0">
              <a:solidFill>
                <a:srgbClr val="FF0000"/>
              </a:solidFill>
              <a:latin typeface="Maiandra GD" panose="020E0502030308020204" pitchFamily="34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19D4820-DF5D-49D2-B3F1-D79A42E0A779}"/>
              </a:ext>
            </a:extLst>
          </p:cNvPr>
          <p:cNvSpPr txBox="1"/>
          <p:nvPr/>
        </p:nvSpPr>
        <p:spPr>
          <a:xfrm>
            <a:off x="2621" y="1661993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i="1" dirty="0">
                <a:solidFill>
                  <a:srgbClr val="0070C0"/>
                </a:solidFill>
                <a:latin typeface="Maiandra GD" panose="020E0502030308020204" pitchFamily="34" charset="0"/>
                <a:sym typeface="Wingdings" panose="05000000000000000000" pitchFamily="2" charset="2"/>
              </a:rPr>
              <a:t> Trouvez </a:t>
            </a:r>
            <a:r>
              <a:rPr lang="fr-FR" sz="3200" i="1" dirty="0">
                <a:solidFill>
                  <a:srgbClr val="FF0000"/>
                </a:solidFill>
                <a:latin typeface="Maiandra GD" panose="020E0502030308020204" pitchFamily="34" charset="0"/>
                <a:sym typeface="Wingdings" panose="05000000000000000000" pitchFamily="2" charset="2"/>
              </a:rPr>
              <a:t>deux choses </a:t>
            </a:r>
            <a:r>
              <a:rPr lang="fr-FR" sz="3200" i="1" dirty="0">
                <a:solidFill>
                  <a:srgbClr val="0070C0"/>
                </a:solidFill>
                <a:latin typeface="Maiandra GD" panose="020E0502030308020204" pitchFamily="34" charset="0"/>
                <a:sym typeface="Wingdings" panose="05000000000000000000" pitchFamily="2" charset="2"/>
              </a:rPr>
              <a:t>qu’il </a:t>
            </a:r>
            <a:r>
              <a:rPr lang="fr-FR" sz="3200" i="1" dirty="0">
                <a:solidFill>
                  <a:srgbClr val="FF0000"/>
                </a:solidFill>
                <a:latin typeface="Maiandra GD" panose="020E0502030308020204" pitchFamily="34" charset="0"/>
                <a:sym typeface="Wingdings" panose="05000000000000000000" pitchFamily="2" charset="2"/>
              </a:rPr>
              <a:t>faut faire </a:t>
            </a:r>
            <a:r>
              <a:rPr lang="fr-FR" sz="3200" i="1" dirty="0">
                <a:solidFill>
                  <a:srgbClr val="0070C0"/>
                </a:solidFill>
                <a:latin typeface="Maiandra GD" panose="020E0502030308020204" pitchFamily="34" charset="0"/>
                <a:sym typeface="Wingdings" panose="05000000000000000000" pitchFamily="2" charset="2"/>
              </a:rPr>
              <a:t>pour faire une bonne présentation.</a:t>
            </a:r>
            <a:endParaRPr lang="fr-FR" sz="3200" i="1" dirty="0">
              <a:solidFill>
                <a:srgbClr val="FF0000"/>
              </a:solidFill>
              <a:latin typeface="Maiandra GD" panose="020E0502030308020204" pitchFamily="34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C8C0EACD-2735-469A-A2D3-D60B669DE374}"/>
              </a:ext>
            </a:extLst>
          </p:cNvPr>
          <p:cNvSpPr txBox="1"/>
          <p:nvPr/>
        </p:nvSpPr>
        <p:spPr>
          <a:xfrm>
            <a:off x="0" y="2739211"/>
            <a:ext cx="483405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i="1" dirty="0">
                <a:solidFill>
                  <a:srgbClr val="0070C0"/>
                </a:solidFill>
                <a:latin typeface="Maiandra GD" panose="020E0502030308020204" pitchFamily="34" charset="0"/>
                <a:sym typeface="Wingdings" panose="05000000000000000000" pitchFamily="2" charset="2"/>
              </a:rPr>
              <a:t> Trouvez </a:t>
            </a:r>
            <a:r>
              <a:rPr lang="fr-FR" sz="3200" i="1" dirty="0">
                <a:solidFill>
                  <a:srgbClr val="FF0000"/>
                </a:solidFill>
                <a:latin typeface="Maiandra GD" panose="020E0502030308020204" pitchFamily="34" charset="0"/>
                <a:sym typeface="Wingdings" panose="05000000000000000000" pitchFamily="2" charset="2"/>
              </a:rPr>
              <a:t>deux choses </a:t>
            </a:r>
            <a:r>
              <a:rPr lang="fr-FR" sz="3200" i="1" dirty="0">
                <a:solidFill>
                  <a:srgbClr val="0070C0"/>
                </a:solidFill>
                <a:latin typeface="Maiandra GD" panose="020E0502030308020204" pitchFamily="34" charset="0"/>
                <a:sym typeface="Wingdings" panose="05000000000000000000" pitchFamily="2" charset="2"/>
              </a:rPr>
              <a:t>qu’il </a:t>
            </a:r>
            <a:r>
              <a:rPr lang="fr-FR" sz="3200" i="1" dirty="0">
                <a:solidFill>
                  <a:srgbClr val="FF0000"/>
                </a:solidFill>
                <a:latin typeface="Maiandra GD" panose="020E0502030308020204" pitchFamily="34" charset="0"/>
                <a:sym typeface="Wingdings" panose="05000000000000000000" pitchFamily="2" charset="2"/>
              </a:rPr>
              <a:t>ne faut pas faire </a:t>
            </a:r>
            <a:r>
              <a:rPr lang="fr-FR" sz="3200" i="1" dirty="0">
                <a:solidFill>
                  <a:srgbClr val="0070C0"/>
                </a:solidFill>
                <a:latin typeface="Maiandra GD" panose="020E0502030308020204" pitchFamily="34" charset="0"/>
                <a:sym typeface="Wingdings" panose="05000000000000000000" pitchFamily="2" charset="2"/>
              </a:rPr>
              <a:t>pour faire une bonne présentation.</a:t>
            </a:r>
            <a:endParaRPr lang="fr-FR" sz="3200" i="1" dirty="0">
              <a:solidFill>
                <a:srgbClr val="FF0000"/>
              </a:solidFill>
              <a:latin typeface="Maiandra GD" panose="020E0502030308020204" pitchFamily="34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F43446F-3B80-434D-BD29-D9803F78CDB5}"/>
              </a:ext>
            </a:extLst>
          </p:cNvPr>
          <p:cNvSpPr txBox="1"/>
          <p:nvPr/>
        </p:nvSpPr>
        <p:spPr>
          <a:xfrm>
            <a:off x="0" y="4736470"/>
            <a:ext cx="483405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i="1" dirty="0">
                <a:solidFill>
                  <a:srgbClr val="0070C0"/>
                </a:solidFill>
                <a:latin typeface="Maiandra GD" panose="020E0502030308020204" pitchFamily="34" charset="0"/>
                <a:sym typeface="Wingdings" panose="05000000000000000000" pitchFamily="2" charset="2"/>
              </a:rPr>
              <a:t> Trouvez </a:t>
            </a:r>
            <a:r>
              <a:rPr lang="fr-FR" sz="3200" i="1" dirty="0">
                <a:solidFill>
                  <a:srgbClr val="FF0000"/>
                </a:solidFill>
                <a:latin typeface="Maiandra GD" panose="020E0502030308020204" pitchFamily="34" charset="0"/>
                <a:sym typeface="Wingdings" panose="05000000000000000000" pitchFamily="2" charset="2"/>
              </a:rPr>
              <a:t>deux conseils </a:t>
            </a:r>
            <a:r>
              <a:rPr lang="fr-FR" sz="3200" i="1" dirty="0">
                <a:solidFill>
                  <a:srgbClr val="0070C0"/>
                </a:solidFill>
                <a:latin typeface="Maiandra GD" panose="020E0502030308020204" pitchFamily="34" charset="0"/>
                <a:sym typeface="Wingdings" panose="05000000000000000000" pitchFamily="2" charset="2"/>
              </a:rPr>
              <a:t>qu’on peut se donner pour bien </a:t>
            </a:r>
            <a:r>
              <a:rPr lang="fr-FR" sz="3200" i="1" dirty="0">
                <a:solidFill>
                  <a:srgbClr val="FF0000"/>
                </a:solidFill>
                <a:latin typeface="Maiandra GD" panose="020E0502030308020204" pitchFamily="34" charset="0"/>
                <a:sym typeface="Wingdings" panose="05000000000000000000" pitchFamily="2" charset="2"/>
              </a:rPr>
              <a:t>préparer</a:t>
            </a:r>
            <a:r>
              <a:rPr lang="fr-FR" sz="3200" i="1" dirty="0">
                <a:solidFill>
                  <a:srgbClr val="0070C0"/>
                </a:solidFill>
                <a:latin typeface="Maiandra GD" panose="020E0502030308020204" pitchFamily="34" charset="0"/>
                <a:sym typeface="Wingdings" panose="05000000000000000000" pitchFamily="2" charset="2"/>
              </a:rPr>
              <a:t> sa présentation.</a:t>
            </a:r>
            <a:endParaRPr lang="fr-FR" sz="3200" i="1" dirty="0">
              <a:solidFill>
                <a:srgbClr val="FF0000"/>
              </a:solidFill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5742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5" grpId="0"/>
      <p:bldP spid="6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i="1" dirty="0">
                <a:latin typeface="Maiandra GD" panose="020E0502030308020204" pitchFamily="34" charset="0"/>
              </a:rPr>
              <a:t>Au travail !</a:t>
            </a:r>
          </a:p>
        </p:txBody>
      </p:sp>
      <p:pic>
        <p:nvPicPr>
          <p:cNvPr id="8" name="Image 7" descr="Une image contenant texte&#10;&#10;Description générée avec un niveau de confiance très élevé">
            <a:extLst>
              <a:ext uri="{FF2B5EF4-FFF2-40B4-BE49-F238E27FC236}">
                <a16:creationId xmlns:a16="http://schemas.microsoft.com/office/drawing/2014/main" id="{0B080AD1-5262-49E3-81F2-BEF5805CA6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054" y="3212976"/>
            <a:ext cx="4114227" cy="3480332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26966CC5-3742-4876-A4BC-FC7D9601EFD5}"/>
              </a:ext>
            </a:extLst>
          </p:cNvPr>
          <p:cNvSpPr txBox="1"/>
          <p:nvPr/>
        </p:nvSpPr>
        <p:spPr>
          <a:xfrm>
            <a:off x="0" y="584775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i="1" dirty="0">
                <a:solidFill>
                  <a:srgbClr val="0070C0"/>
                </a:solidFill>
                <a:latin typeface="Maiandra GD" panose="020E0502030308020204" pitchFamily="34" charset="0"/>
                <a:sym typeface="Wingdings" panose="05000000000000000000" pitchFamily="2" charset="2"/>
              </a:rPr>
              <a:t> Trouvez </a:t>
            </a:r>
            <a:r>
              <a:rPr lang="fr-FR" sz="3200" i="1" dirty="0">
                <a:solidFill>
                  <a:srgbClr val="FF0000"/>
                </a:solidFill>
                <a:latin typeface="Maiandra GD" panose="020E0502030308020204" pitchFamily="34" charset="0"/>
                <a:sym typeface="Wingdings" panose="05000000000000000000" pitchFamily="2" charset="2"/>
              </a:rPr>
              <a:t>deux choses </a:t>
            </a:r>
            <a:r>
              <a:rPr lang="fr-FR" sz="3200" i="1" dirty="0">
                <a:solidFill>
                  <a:srgbClr val="0070C0"/>
                </a:solidFill>
                <a:latin typeface="Maiandra GD" panose="020E0502030308020204" pitchFamily="34" charset="0"/>
                <a:sym typeface="Wingdings" panose="05000000000000000000" pitchFamily="2" charset="2"/>
              </a:rPr>
              <a:t>qui nous permettront de dire qu’une </a:t>
            </a:r>
            <a:r>
              <a:rPr lang="fr-FR" sz="3200" i="1" dirty="0">
                <a:solidFill>
                  <a:srgbClr val="FF0000"/>
                </a:solidFill>
                <a:latin typeface="Maiandra GD" panose="020E0502030308020204" pitchFamily="34" charset="0"/>
                <a:sym typeface="Wingdings" panose="05000000000000000000" pitchFamily="2" charset="2"/>
              </a:rPr>
              <a:t>présentation </a:t>
            </a:r>
            <a:r>
              <a:rPr lang="fr-FR" sz="3200" i="1" dirty="0">
                <a:solidFill>
                  <a:srgbClr val="0070C0"/>
                </a:solidFill>
                <a:latin typeface="Maiandra GD" panose="020E0502030308020204" pitchFamily="34" charset="0"/>
                <a:sym typeface="Wingdings" panose="05000000000000000000" pitchFamily="2" charset="2"/>
              </a:rPr>
              <a:t>est </a:t>
            </a:r>
            <a:r>
              <a:rPr lang="fr-FR" sz="3200" i="1" dirty="0">
                <a:solidFill>
                  <a:srgbClr val="FF0000"/>
                </a:solidFill>
                <a:latin typeface="Maiandra GD" panose="020E0502030308020204" pitchFamily="34" charset="0"/>
                <a:sym typeface="Wingdings" panose="05000000000000000000" pitchFamily="2" charset="2"/>
              </a:rPr>
              <a:t>réussie</a:t>
            </a:r>
            <a:r>
              <a:rPr lang="fr-FR" sz="3200" i="1" dirty="0">
                <a:solidFill>
                  <a:srgbClr val="0070C0"/>
                </a:solidFill>
                <a:latin typeface="Maiandra GD" panose="020E0502030308020204" pitchFamily="34" charset="0"/>
                <a:sym typeface="Wingdings" panose="05000000000000000000" pitchFamily="2" charset="2"/>
              </a:rPr>
              <a:t>.</a:t>
            </a:r>
            <a:endParaRPr lang="fr-FR" sz="3200" i="1" dirty="0">
              <a:solidFill>
                <a:srgbClr val="FF0000"/>
              </a:solidFill>
              <a:latin typeface="Maiandra GD" panose="020E0502030308020204" pitchFamily="34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19D4820-DF5D-49D2-B3F1-D79A42E0A779}"/>
              </a:ext>
            </a:extLst>
          </p:cNvPr>
          <p:cNvSpPr txBox="1"/>
          <p:nvPr/>
        </p:nvSpPr>
        <p:spPr>
          <a:xfrm>
            <a:off x="2621" y="1661993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i="1" dirty="0">
                <a:solidFill>
                  <a:srgbClr val="0070C0"/>
                </a:solidFill>
                <a:latin typeface="Maiandra GD" panose="020E0502030308020204" pitchFamily="34" charset="0"/>
                <a:sym typeface="Wingdings" panose="05000000000000000000" pitchFamily="2" charset="2"/>
              </a:rPr>
              <a:t> Trouvez </a:t>
            </a:r>
            <a:r>
              <a:rPr lang="fr-FR" sz="3200" i="1" dirty="0">
                <a:solidFill>
                  <a:srgbClr val="FF0000"/>
                </a:solidFill>
                <a:latin typeface="Maiandra GD" panose="020E0502030308020204" pitchFamily="34" charset="0"/>
                <a:sym typeface="Wingdings" panose="05000000000000000000" pitchFamily="2" charset="2"/>
              </a:rPr>
              <a:t>deux choses </a:t>
            </a:r>
            <a:r>
              <a:rPr lang="fr-FR" sz="3200" i="1" dirty="0">
                <a:solidFill>
                  <a:srgbClr val="0070C0"/>
                </a:solidFill>
                <a:latin typeface="Maiandra GD" panose="020E0502030308020204" pitchFamily="34" charset="0"/>
                <a:sym typeface="Wingdings" panose="05000000000000000000" pitchFamily="2" charset="2"/>
              </a:rPr>
              <a:t>qu’il </a:t>
            </a:r>
            <a:r>
              <a:rPr lang="fr-FR" sz="3200" i="1" dirty="0">
                <a:solidFill>
                  <a:srgbClr val="FF0000"/>
                </a:solidFill>
                <a:latin typeface="Maiandra GD" panose="020E0502030308020204" pitchFamily="34" charset="0"/>
                <a:sym typeface="Wingdings" panose="05000000000000000000" pitchFamily="2" charset="2"/>
              </a:rPr>
              <a:t>faut faire </a:t>
            </a:r>
            <a:r>
              <a:rPr lang="fr-FR" sz="3200" i="1" dirty="0">
                <a:solidFill>
                  <a:srgbClr val="0070C0"/>
                </a:solidFill>
                <a:latin typeface="Maiandra GD" panose="020E0502030308020204" pitchFamily="34" charset="0"/>
                <a:sym typeface="Wingdings" panose="05000000000000000000" pitchFamily="2" charset="2"/>
              </a:rPr>
              <a:t>pour faire une bonne présentation.</a:t>
            </a:r>
            <a:endParaRPr lang="fr-FR" sz="3200" i="1" dirty="0">
              <a:solidFill>
                <a:srgbClr val="FF0000"/>
              </a:solidFill>
              <a:latin typeface="Maiandra GD" panose="020E0502030308020204" pitchFamily="34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C8C0EACD-2735-469A-A2D3-D60B669DE374}"/>
              </a:ext>
            </a:extLst>
          </p:cNvPr>
          <p:cNvSpPr txBox="1"/>
          <p:nvPr/>
        </p:nvSpPr>
        <p:spPr>
          <a:xfrm>
            <a:off x="0" y="2739211"/>
            <a:ext cx="483405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i="1" dirty="0">
                <a:solidFill>
                  <a:srgbClr val="0070C0"/>
                </a:solidFill>
                <a:latin typeface="Maiandra GD" panose="020E0502030308020204" pitchFamily="34" charset="0"/>
                <a:sym typeface="Wingdings" panose="05000000000000000000" pitchFamily="2" charset="2"/>
              </a:rPr>
              <a:t> Trouvez </a:t>
            </a:r>
            <a:r>
              <a:rPr lang="fr-FR" sz="3200" i="1" dirty="0">
                <a:solidFill>
                  <a:srgbClr val="FF0000"/>
                </a:solidFill>
                <a:latin typeface="Maiandra GD" panose="020E0502030308020204" pitchFamily="34" charset="0"/>
                <a:sym typeface="Wingdings" panose="05000000000000000000" pitchFamily="2" charset="2"/>
              </a:rPr>
              <a:t>deux choses </a:t>
            </a:r>
            <a:r>
              <a:rPr lang="fr-FR" sz="3200" i="1" dirty="0">
                <a:solidFill>
                  <a:srgbClr val="0070C0"/>
                </a:solidFill>
                <a:latin typeface="Maiandra GD" panose="020E0502030308020204" pitchFamily="34" charset="0"/>
                <a:sym typeface="Wingdings" panose="05000000000000000000" pitchFamily="2" charset="2"/>
              </a:rPr>
              <a:t>qu’il </a:t>
            </a:r>
            <a:r>
              <a:rPr lang="fr-FR" sz="3200" i="1" dirty="0">
                <a:solidFill>
                  <a:srgbClr val="FF0000"/>
                </a:solidFill>
                <a:latin typeface="Maiandra GD" panose="020E0502030308020204" pitchFamily="34" charset="0"/>
                <a:sym typeface="Wingdings" panose="05000000000000000000" pitchFamily="2" charset="2"/>
              </a:rPr>
              <a:t>ne faut pas faire </a:t>
            </a:r>
            <a:r>
              <a:rPr lang="fr-FR" sz="3200" i="1" dirty="0">
                <a:solidFill>
                  <a:srgbClr val="0070C0"/>
                </a:solidFill>
                <a:latin typeface="Maiandra GD" panose="020E0502030308020204" pitchFamily="34" charset="0"/>
                <a:sym typeface="Wingdings" panose="05000000000000000000" pitchFamily="2" charset="2"/>
              </a:rPr>
              <a:t>pour faire une bonne présentation.</a:t>
            </a:r>
            <a:endParaRPr lang="fr-FR" sz="3200" i="1" dirty="0">
              <a:solidFill>
                <a:srgbClr val="FF0000"/>
              </a:solidFill>
              <a:latin typeface="Maiandra GD" panose="020E0502030308020204" pitchFamily="34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F43446F-3B80-434D-BD29-D9803F78CDB5}"/>
              </a:ext>
            </a:extLst>
          </p:cNvPr>
          <p:cNvSpPr txBox="1"/>
          <p:nvPr/>
        </p:nvSpPr>
        <p:spPr>
          <a:xfrm>
            <a:off x="0" y="4736470"/>
            <a:ext cx="483405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i="1" dirty="0">
                <a:solidFill>
                  <a:srgbClr val="0070C0"/>
                </a:solidFill>
                <a:latin typeface="Maiandra GD" panose="020E0502030308020204" pitchFamily="34" charset="0"/>
                <a:sym typeface="Wingdings" panose="05000000000000000000" pitchFamily="2" charset="2"/>
              </a:rPr>
              <a:t> Trouvez </a:t>
            </a:r>
            <a:r>
              <a:rPr lang="fr-FR" sz="3200" i="1" dirty="0">
                <a:solidFill>
                  <a:srgbClr val="FF0000"/>
                </a:solidFill>
                <a:latin typeface="Maiandra GD" panose="020E0502030308020204" pitchFamily="34" charset="0"/>
                <a:sym typeface="Wingdings" panose="05000000000000000000" pitchFamily="2" charset="2"/>
              </a:rPr>
              <a:t>deux conseils </a:t>
            </a:r>
            <a:r>
              <a:rPr lang="fr-FR" sz="3200" i="1" dirty="0">
                <a:solidFill>
                  <a:srgbClr val="0070C0"/>
                </a:solidFill>
                <a:latin typeface="Maiandra GD" panose="020E0502030308020204" pitchFamily="34" charset="0"/>
                <a:sym typeface="Wingdings" panose="05000000000000000000" pitchFamily="2" charset="2"/>
              </a:rPr>
              <a:t>qu’on peut se donner pour bien </a:t>
            </a:r>
            <a:r>
              <a:rPr lang="fr-FR" sz="3200" i="1" dirty="0">
                <a:solidFill>
                  <a:srgbClr val="FF0000"/>
                </a:solidFill>
                <a:latin typeface="Maiandra GD" panose="020E0502030308020204" pitchFamily="34" charset="0"/>
                <a:sym typeface="Wingdings" panose="05000000000000000000" pitchFamily="2" charset="2"/>
              </a:rPr>
              <a:t>préparer</a:t>
            </a:r>
            <a:r>
              <a:rPr lang="fr-FR" sz="3200" i="1" dirty="0">
                <a:solidFill>
                  <a:srgbClr val="0070C0"/>
                </a:solidFill>
                <a:latin typeface="Maiandra GD" panose="020E0502030308020204" pitchFamily="34" charset="0"/>
                <a:sym typeface="Wingdings" panose="05000000000000000000" pitchFamily="2" charset="2"/>
              </a:rPr>
              <a:t> sa présentation.</a:t>
            </a:r>
            <a:endParaRPr lang="fr-FR" sz="3200" i="1" dirty="0">
              <a:solidFill>
                <a:srgbClr val="FF0000"/>
              </a:solidFill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937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5" grpId="0"/>
      <p:bldP spid="6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1515</TotalTime>
  <Words>340</Words>
  <Application>Microsoft Office PowerPoint</Application>
  <PresentationFormat>Affichage à l'écran (4:3)</PresentationFormat>
  <Paragraphs>33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0" baseType="lpstr">
      <vt:lpstr>Arial</vt:lpstr>
      <vt:lpstr>Calibri</vt:lpstr>
      <vt:lpstr>Maiandra GD</vt:lpstr>
      <vt:lpstr>Wingdings</vt:lpstr>
      <vt:lpstr>Wingdings 3</vt:lpstr>
      <vt:lpstr>Thème Office</vt:lpstr>
      <vt:lpstr>Parler devant ses camarades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??? de l’indicatif</dc:title>
  <dc:creator>Maxime Paul</dc:creator>
  <cp:lastModifiedBy>Maxime Paul</cp:lastModifiedBy>
  <cp:revision>73</cp:revision>
  <dcterms:created xsi:type="dcterms:W3CDTF">2013-01-30T16:02:59Z</dcterms:created>
  <dcterms:modified xsi:type="dcterms:W3CDTF">2017-09-03T14:30:32Z</dcterms:modified>
</cp:coreProperties>
</file>