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  <p:sldMasterId id="2147483660" r:id="rId2"/>
  </p:sldMasterIdLst>
  <p:notesMasterIdLst>
    <p:notesMasterId r:id="rId21"/>
  </p:notesMasterIdLst>
  <p:sldIdLst>
    <p:sldId id="256" r:id="rId3"/>
    <p:sldId id="291" r:id="rId4"/>
    <p:sldId id="360" r:id="rId5"/>
    <p:sldId id="362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93" r:id="rId14"/>
    <p:sldId id="355" r:id="rId15"/>
    <p:sldId id="363" r:id="rId16"/>
    <p:sldId id="364" r:id="rId17"/>
    <p:sldId id="365" r:id="rId18"/>
    <p:sldId id="361" r:id="rId19"/>
    <p:sldId id="354" r:id="rId20"/>
  </p:sldIdLst>
  <p:sldSz cx="9144000" cy="6858000" type="screen4x3"/>
  <p:notesSz cx="6858000" cy="9144000"/>
  <p:embeddedFontLst>
    <p:embeddedFont>
      <p:font typeface="Calibri" panose="020F0502020204030204" pitchFamily="34" charset="0"/>
      <p:regular r:id="rId22"/>
      <p:bold r:id="rId23"/>
      <p:italic r:id="rId24"/>
      <p:boldItalic r:id="rId25"/>
    </p:embeddedFont>
    <p:embeddedFont>
      <p:font typeface="Maiandra GD" panose="020E0502030308020204" pitchFamily="34" charset="0"/>
      <p:regular r:id="rId26"/>
    </p:embeddedFont>
    <p:embeddedFont>
      <p:font typeface="Overlock" panose="020B0604020202020204" charset="0"/>
      <p:regular r:id="rId27"/>
      <p:bold r:id="rId28"/>
      <p:italic r:id="rId29"/>
      <p:boldItalic r:id="rId3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go="http://customooxmlschemas.google.com/" r:id="rId31" roundtripDataSignature="AMtx7mgFLhO2m/lAbOhU2FSg2rXeGnSDz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8" d="100"/>
          <a:sy n="108" d="100"/>
        </p:scale>
        <p:origin x="1704" y="12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5.fntdata"/><Relationship Id="rId3" Type="http://schemas.openxmlformats.org/officeDocument/2006/relationships/slide" Target="slides/slide1.xml"/><Relationship Id="rId21" Type="http://schemas.openxmlformats.org/officeDocument/2006/relationships/notesMaster" Target="notesMasters/notesMaster1.xml"/><Relationship Id="rId34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4.fntdata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3.fntdata"/><Relationship Id="rId32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customschemas.google.com/relationships/presentationmetadata" Target="meta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font" Target="fonts/font9.fntdata"/><Relationship Id="rId35" Type="http://schemas.openxmlformats.org/officeDocument/2006/relationships/tableStyles" Target="tableStyles.xml"/><Relationship Id="rId8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3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11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18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e de titre" type="title">
  <p:cSld name="TITL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16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16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4" name="Google Shape;14;p16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16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16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re et texte vertical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25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25"/>
          <p:cNvSpPr txBox="1">
            <a:spLocks noGrp="1"/>
          </p:cNvSpPr>
          <p:nvPr>
            <p:ph type="body" idx="1"/>
          </p:nvPr>
        </p:nvSpPr>
        <p:spPr>
          <a:xfrm rot="5400000">
            <a:off x="2309018" y="-251619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25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5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5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re vertical et texte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26"/>
          <p:cNvSpPr txBox="1">
            <a:spLocks noGrp="1"/>
          </p:cNvSpPr>
          <p:nvPr>
            <p:ph type="title"/>
          </p:nvPr>
        </p:nvSpPr>
        <p:spPr>
          <a:xfrm rot="5400000">
            <a:off x="4732337" y="2171700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26"/>
          <p:cNvSpPr txBox="1">
            <a:spLocks noGrp="1"/>
          </p:cNvSpPr>
          <p:nvPr>
            <p:ph type="body" idx="1"/>
          </p:nvPr>
        </p:nvSpPr>
        <p:spPr>
          <a:xfrm rot="5400000">
            <a:off x="541338" y="190501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26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26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26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ABD257-7008-4E73-BB0B-F57FEA8C2E5E}" type="datetimeFigureOut">
              <a:rPr lang="fr-FR" smtClean="0"/>
              <a:t>27/05/2020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DF6FB-7BE6-4EAC-9C91-B057FF0EA34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956990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ABD257-7008-4E73-BB0B-F57FEA8C2E5E}" type="datetimeFigureOut">
              <a:rPr lang="fr-FR" smtClean="0"/>
              <a:t>27/05/2020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DF6FB-7BE6-4EAC-9C91-B057FF0EA34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3619752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ABD257-7008-4E73-BB0B-F57FEA8C2E5E}" type="datetimeFigureOut">
              <a:rPr lang="fr-FR" smtClean="0"/>
              <a:t>27/05/2020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DF6FB-7BE6-4EAC-9C91-B057FF0EA34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769346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ABD257-7008-4E73-BB0B-F57FEA8C2E5E}" type="datetimeFigureOut">
              <a:rPr lang="fr-FR" smtClean="0"/>
              <a:t>27/05/2020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DF6FB-7BE6-4EAC-9C91-B057FF0EA34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3334032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ABD257-7008-4E73-BB0B-F57FEA8C2E5E}" type="datetimeFigureOut">
              <a:rPr lang="fr-FR" smtClean="0"/>
              <a:t>27/05/2020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DF6FB-7BE6-4EAC-9C91-B057FF0EA34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1738792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ABD257-7008-4E73-BB0B-F57FEA8C2E5E}" type="datetimeFigureOut">
              <a:rPr lang="fr-FR" smtClean="0"/>
              <a:t>27/05/2020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DF6FB-7BE6-4EAC-9C91-B057FF0EA34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6616987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ABD257-7008-4E73-BB0B-F57FEA8C2E5E}" type="datetimeFigureOut">
              <a:rPr lang="fr-FR" smtClean="0"/>
              <a:t>27/05/2020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DF6FB-7BE6-4EAC-9C91-B057FF0EA34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630720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ABD257-7008-4E73-BB0B-F57FEA8C2E5E}" type="datetimeFigureOut">
              <a:rPr lang="fr-FR" smtClean="0"/>
              <a:t>27/05/2020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DF6FB-7BE6-4EAC-9C91-B057FF0EA34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07350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re et contenu" type="obj">
  <p:cSld name="OBJECT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17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7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" name="Google Shape;20;p17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17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17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ABD257-7008-4E73-BB0B-F57FEA8C2E5E}" type="datetimeFigureOut">
              <a:rPr lang="fr-FR" smtClean="0"/>
              <a:t>27/05/2020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DF6FB-7BE6-4EAC-9C91-B057FF0EA34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5376717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ABD257-7008-4E73-BB0B-F57FEA8C2E5E}" type="datetimeFigureOut">
              <a:rPr lang="fr-FR" smtClean="0"/>
              <a:t>27/05/2020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DF6FB-7BE6-4EAC-9C91-B057FF0EA34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5114277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ABD257-7008-4E73-BB0B-F57FEA8C2E5E}" type="datetimeFigureOut">
              <a:rPr lang="fr-FR" smtClean="0"/>
              <a:t>27/05/2020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DF6FB-7BE6-4EAC-9C91-B057FF0EA34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614686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re de section" type="secHead">
  <p:cSld name="SECTION_HEAD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8"/>
          <p:cNvSpPr txBox="1"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8"/>
          <p:cNvSpPr txBox="1"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6" name="Google Shape;26;p18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18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18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eux contenus" type="twoObj">
  <p:cSld name="TWO_OBJECTS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19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19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2" name="Google Shape;32;p19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3" name="Google Shape;33;p19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19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19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aison" type="twoTxTwoObj">
  <p:cSld name="TWO_OBJECTS_WITH_TEX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20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20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9" name="Google Shape;39;p20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0" name="Google Shape;40;p20"/>
          <p:cNvSpPr txBox="1">
            <a:spLocks noGrp="1"/>
          </p:cNvSpPr>
          <p:nvPr>
            <p:ph type="body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1" name="Google Shape;41;p20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2" name="Google Shape;42;p20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20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20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re seul" type="titleOnly">
  <p:cSld name="TITLE_ONLY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2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2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2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2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ide" type="blank">
  <p:cSld name="BLANK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2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2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2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u avec légende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23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23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23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58" name="Google Shape;58;p23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23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23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avec légende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24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24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4" name="Google Shape;64;p24"/>
          <p:cNvSpPr txBox="1">
            <a:spLocks noGrp="1"/>
          </p:cNvSpPr>
          <p:nvPr>
            <p:ph type="body" idx="1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5" name="Google Shape;65;p24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24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4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5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5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5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5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5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ABD257-7008-4E73-BB0B-F57FEA8C2E5E}" type="datetimeFigureOut">
              <a:rPr lang="fr-FR" smtClean="0"/>
              <a:t>27/05/2020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FDF6FB-7BE6-4EAC-9C91-B057FF0EA34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545848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"/>
          <p:cNvSpPr txBox="1">
            <a:spLocks noGrp="1"/>
          </p:cNvSpPr>
          <p:nvPr>
            <p:ph type="ctrTitle"/>
          </p:nvPr>
        </p:nvSpPr>
        <p:spPr>
          <a:xfrm>
            <a:off x="395536" y="1772817"/>
            <a:ext cx="8496944" cy="22322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7919"/>
              <a:buFont typeface="Overlock"/>
              <a:buNone/>
            </a:pPr>
            <a:r>
              <a:rPr lang="fr-FR" sz="7919" b="1" dirty="0">
                <a:solidFill>
                  <a:srgbClr val="FF0000"/>
                </a:solidFill>
                <a:latin typeface="Maiandra GD" panose="020E0502030308020204" pitchFamily="34" charset="0"/>
                <a:ea typeface="Overlock"/>
                <a:cs typeface="Overlock"/>
                <a:sym typeface="Overlock"/>
              </a:rPr>
              <a:t>La seconde guerre mondiale</a:t>
            </a:r>
            <a:endParaRPr dirty="0">
              <a:latin typeface="Maiandra GD" panose="020E0502030308020204" pitchFamily="34" charset="0"/>
            </a:endParaRPr>
          </a:p>
        </p:txBody>
      </p:sp>
      <p:sp>
        <p:nvSpPr>
          <p:cNvPr id="85" name="Google Shape;85;p1"/>
          <p:cNvSpPr txBox="1">
            <a:spLocks noGrp="1"/>
          </p:cNvSpPr>
          <p:nvPr>
            <p:ph type="subTitle" idx="1"/>
          </p:nvPr>
        </p:nvSpPr>
        <p:spPr>
          <a:xfrm>
            <a:off x="1071563" y="285750"/>
            <a:ext cx="6400800" cy="7143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200"/>
              <a:buFont typeface="Arial"/>
              <a:buNone/>
            </a:pPr>
            <a:r>
              <a:rPr lang="fr-FR" dirty="0"/>
              <a:t>Histoire – </a:t>
            </a:r>
            <a:r>
              <a:rPr lang="fr-FR" i="1" dirty="0"/>
              <a:t>Le XX</a:t>
            </a:r>
            <a:r>
              <a:rPr lang="fr-FR" i="1" baseline="30000" dirty="0"/>
              <a:t>ème</a:t>
            </a:r>
            <a:r>
              <a:rPr lang="fr-FR" i="1" dirty="0"/>
              <a:t> siècle</a:t>
            </a:r>
            <a:endParaRPr dirty="0"/>
          </a:p>
        </p:txBody>
      </p:sp>
      <p:sp>
        <p:nvSpPr>
          <p:cNvPr id="86" name="Google Shape;86;p1"/>
          <p:cNvSpPr txBox="1"/>
          <p:nvPr/>
        </p:nvSpPr>
        <p:spPr>
          <a:xfrm>
            <a:off x="500063" y="4357688"/>
            <a:ext cx="8072437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4800" b="0" i="0" u="none" strike="noStrike" cap="none" dirty="0">
                <a:solidFill>
                  <a:srgbClr val="0070C0"/>
                </a:solidFill>
                <a:latin typeface="Maiandra GD" panose="020E0502030308020204" pitchFamily="34" charset="0"/>
                <a:ea typeface="Overlock"/>
                <a:cs typeface="Overlock"/>
                <a:sym typeface="Overlock"/>
              </a:rPr>
              <a:t>⇨</a:t>
            </a:r>
            <a:r>
              <a:rPr lang="fr-FR" sz="4800" b="0" i="1" u="none" strike="noStrike" cap="none" dirty="0">
                <a:solidFill>
                  <a:srgbClr val="0070C0"/>
                </a:solidFill>
                <a:latin typeface="Maiandra GD" panose="020E0502030308020204" pitchFamily="34" charset="0"/>
                <a:ea typeface="Overlock"/>
                <a:cs typeface="Overlock"/>
                <a:sym typeface="Overlock"/>
              </a:rPr>
              <a:t> Collaboration et résistance</a:t>
            </a:r>
            <a:endParaRPr sz="4800" b="0" i="1" u="none" strike="noStrike" cap="none" dirty="0">
              <a:solidFill>
                <a:srgbClr val="0070C0"/>
              </a:solidFill>
              <a:latin typeface="Maiandra GD" panose="020E0502030308020204" pitchFamily="34" charset="0"/>
              <a:ea typeface="Overlock"/>
              <a:cs typeface="Overlock"/>
              <a:sym typeface="Overlock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64AA6B92-5C5A-4D05-A478-0A07D18009B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1375" y="116632"/>
            <a:ext cx="1027566" cy="95416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 txBox="1">
            <a:spLocks/>
          </p:cNvSpPr>
          <p:nvPr/>
        </p:nvSpPr>
        <p:spPr>
          <a:xfrm>
            <a:off x="15566" y="3394"/>
            <a:ext cx="9144000" cy="584775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FR" sz="3200" u="sng" dirty="0">
                <a:solidFill>
                  <a:srgbClr val="0070C0"/>
                </a:solidFill>
                <a:latin typeface="Maiandra GD" panose="020E0502030308020204" pitchFamily="34" charset="0"/>
              </a:rPr>
              <a:t>La Résistance civile</a:t>
            </a:r>
          </a:p>
        </p:txBody>
      </p:sp>
      <p:sp>
        <p:nvSpPr>
          <p:cNvPr id="5" name="Titre 1"/>
          <p:cNvSpPr txBox="1">
            <a:spLocks/>
          </p:cNvSpPr>
          <p:nvPr/>
        </p:nvSpPr>
        <p:spPr>
          <a:xfrm>
            <a:off x="0" y="588169"/>
            <a:ext cx="9144000" cy="1569660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FR" sz="3200" dirty="0">
                <a:solidFill>
                  <a:srgbClr val="0070C0"/>
                </a:solidFill>
                <a:latin typeface="Maiandra GD" panose="020E0502030308020204" pitchFamily="34" charset="0"/>
              </a:rPr>
              <a:t>Parfois, la population </a:t>
            </a:r>
            <a:r>
              <a:rPr lang="fr-FR" sz="3200" dirty="0">
                <a:solidFill>
                  <a:srgbClr val="FF0000"/>
                </a:solidFill>
                <a:latin typeface="Maiandra GD" pitchFamily="34" charset="0"/>
              </a:rPr>
              <a:t>refusait de céder </a:t>
            </a:r>
            <a:r>
              <a:rPr lang="fr-FR" sz="3200" dirty="0">
                <a:solidFill>
                  <a:srgbClr val="0070C0"/>
                </a:solidFill>
                <a:latin typeface="Maiandra GD" pitchFamily="34" charset="0"/>
              </a:rPr>
              <a:t>totalement aux demandes des allemands ou du régime de Vichy.</a:t>
            </a:r>
          </a:p>
        </p:txBody>
      </p:sp>
      <p:sp>
        <p:nvSpPr>
          <p:cNvPr id="6" name="Titre 1"/>
          <p:cNvSpPr txBox="1">
            <a:spLocks/>
          </p:cNvSpPr>
          <p:nvPr/>
        </p:nvSpPr>
        <p:spPr>
          <a:xfrm>
            <a:off x="0" y="2157829"/>
            <a:ext cx="9144000" cy="1569660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FR" sz="3200" dirty="0">
                <a:solidFill>
                  <a:srgbClr val="0070C0"/>
                </a:solidFill>
                <a:latin typeface="Maiandra GD" panose="020E0502030308020204" pitchFamily="34" charset="0"/>
              </a:rPr>
              <a:t>Les gens faisaient alors des </a:t>
            </a:r>
            <a:r>
              <a:rPr lang="fr-FR" sz="3200" dirty="0">
                <a:solidFill>
                  <a:srgbClr val="FF0000"/>
                </a:solidFill>
                <a:latin typeface="Maiandra GD" pitchFamily="34" charset="0"/>
              </a:rPr>
              <a:t>actions très discrètes </a:t>
            </a:r>
            <a:r>
              <a:rPr lang="fr-FR" sz="3200" dirty="0">
                <a:solidFill>
                  <a:srgbClr val="0070C0"/>
                </a:solidFill>
                <a:latin typeface="Maiandra GD" pitchFamily="34" charset="0"/>
              </a:rPr>
              <a:t>: ils refusaient de dénoncer, ils cachaient des juifs et des résistants…</a:t>
            </a:r>
          </a:p>
        </p:txBody>
      </p:sp>
    </p:spTree>
    <p:extLst>
      <p:ext uri="{BB962C8B-B14F-4D97-AF65-F5344CB8AC3E}">
        <p14:creationId xmlns:p14="http://schemas.microsoft.com/office/powerpoint/2010/main" val="737564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5" grpId="0"/>
      <p:bldP spid="5" grpId="1"/>
      <p:bldP spid="6" grpId="0"/>
      <p:bldP spid="6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 txBox="1">
            <a:spLocks/>
          </p:cNvSpPr>
          <p:nvPr/>
        </p:nvSpPr>
        <p:spPr>
          <a:xfrm>
            <a:off x="0" y="3676"/>
            <a:ext cx="9144000" cy="1077218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FR" sz="3200" u="sng" dirty="0">
                <a:solidFill>
                  <a:srgbClr val="0070C0"/>
                </a:solidFill>
                <a:latin typeface="Maiandra GD" pitchFamily="34" charset="0"/>
              </a:rPr>
              <a:t>Une résistante raconte comment elle a participé à la création d’un réseau de résistants.</a:t>
            </a:r>
          </a:p>
        </p:txBody>
      </p:sp>
      <p:sp>
        <p:nvSpPr>
          <p:cNvPr id="5" name="Titre 1"/>
          <p:cNvSpPr txBox="1">
            <a:spLocks/>
          </p:cNvSpPr>
          <p:nvPr/>
        </p:nvSpPr>
        <p:spPr>
          <a:xfrm>
            <a:off x="0" y="1080894"/>
            <a:ext cx="9144000" cy="5262979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FR" sz="2400" dirty="0">
                <a:latin typeface="Maiandra GD" pitchFamily="34" charset="0"/>
              </a:rPr>
              <a:t>Jean Cassou m’a dit : « Nous nous sommes réunis hier avec quelques amis et nous avons fondé le mouvement Résistance. Voulez-vous être des nôtres ? » […] J’étais très émue. J’ai demandé vingt-quatre heures de réflexion […] car il ne pouvait s’agir que d’un engagement total et sans condition. […] Le lendemain, j’ai retrouvé Jean Cassou et j’ai dit : « C’est d’accord ». Et j’ai assisté aux premières réunions. […] Chacun ne connaissait que les noms de ses contacts immédiats. Ainsi, en cas de torture, nous n’aurions pu livrer tous les membres du réseau. […]</a:t>
            </a:r>
          </a:p>
          <a:p>
            <a:pPr algn="l"/>
            <a:r>
              <a:rPr lang="fr-FR" sz="2400" dirty="0">
                <a:latin typeface="Maiandra GD" pitchFamily="34" charset="0"/>
              </a:rPr>
              <a:t>Les discussions portaient sur la nature des actions à mener. Nous prenions conseil à Londres par télégrammes chiffrés. On nous encourageait à soutenir le moral des patriotes, à saboter les installations allemandes, à fournir une quantité de renseignements, mais le plus souvent nous étions obligés d’improviser.</a:t>
            </a:r>
          </a:p>
        </p:txBody>
      </p:sp>
    </p:spTree>
    <p:extLst>
      <p:ext uri="{BB962C8B-B14F-4D97-AF65-F5344CB8AC3E}">
        <p14:creationId xmlns:p14="http://schemas.microsoft.com/office/powerpoint/2010/main" val="54527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5" grpId="0"/>
      <p:bldP spid="5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84735"/>
          </a:xfrm>
        </p:spPr>
        <p:txBody>
          <a:bodyPr anchor="t" anchorCtr="0">
            <a:spAutoFit/>
          </a:bodyPr>
          <a:lstStyle/>
          <a:p>
            <a:pPr algn="l" eaLnBrk="1" hangingPunct="1"/>
            <a:r>
              <a:rPr lang="fr-FR" sz="3200" dirty="0">
                <a:solidFill>
                  <a:srgbClr val="0070C0"/>
                </a:solidFill>
                <a:latin typeface="Maiandra GD" pitchFamily="34" charset="0"/>
              </a:rPr>
              <a:t>Nous allons étudier en détail </a:t>
            </a:r>
            <a:r>
              <a:rPr lang="fr-FR" sz="3200" dirty="0">
                <a:solidFill>
                  <a:srgbClr val="FF0000"/>
                </a:solidFill>
                <a:latin typeface="Maiandra GD" pitchFamily="34" charset="0"/>
              </a:rPr>
              <a:t>deux documents</a:t>
            </a:r>
            <a:r>
              <a:rPr lang="fr-FR" sz="3200" dirty="0">
                <a:solidFill>
                  <a:srgbClr val="0070C0"/>
                </a:solidFill>
                <a:latin typeface="Maiandra GD" pitchFamily="34" charset="0"/>
              </a:rPr>
              <a:t>.</a:t>
            </a: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6AE22B03-8B95-438E-9648-32A8203E2222}"/>
              </a:ext>
            </a:extLst>
          </p:cNvPr>
          <p:cNvSpPr txBox="1">
            <a:spLocks/>
          </p:cNvSpPr>
          <p:nvPr/>
        </p:nvSpPr>
        <p:spPr>
          <a:xfrm>
            <a:off x="0" y="584735"/>
            <a:ext cx="9144000" cy="1077218"/>
          </a:xfrm>
          <a:prstGeom prst="rect">
            <a:avLst/>
          </a:prstGeom>
        </p:spPr>
        <p:txBody>
          <a:bodyPr vert="horz" wrap="square" lIns="91440" tIns="45720" rIns="91440" bIns="45720" rtlCol="0" anchor="t" anchorCtr="0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FR" sz="3200" dirty="0">
                <a:solidFill>
                  <a:srgbClr val="0070C0"/>
                </a:solidFill>
                <a:latin typeface="Maiandra GD" pitchFamily="34" charset="0"/>
              </a:rPr>
              <a:t>La lecture des documents vous permettra de répondre à </a:t>
            </a:r>
            <a:r>
              <a:rPr lang="fr-FR" sz="3200" dirty="0">
                <a:solidFill>
                  <a:srgbClr val="FF0000"/>
                </a:solidFill>
                <a:latin typeface="Maiandra GD" pitchFamily="34" charset="0"/>
              </a:rPr>
              <a:t>quelques questions</a:t>
            </a:r>
            <a:r>
              <a:rPr lang="fr-FR" sz="3200" dirty="0">
                <a:solidFill>
                  <a:srgbClr val="0070C0"/>
                </a:solidFill>
                <a:latin typeface="Maiandra GD" pitchFamily="34" charset="0"/>
              </a:rPr>
              <a:t>.</a:t>
            </a:r>
          </a:p>
        </p:txBody>
      </p:sp>
      <p:sp>
        <p:nvSpPr>
          <p:cNvPr id="6" name="Titre 1">
            <a:extLst>
              <a:ext uri="{FF2B5EF4-FFF2-40B4-BE49-F238E27FC236}">
                <a16:creationId xmlns:a16="http://schemas.microsoft.com/office/drawing/2014/main" id="{D92F32FE-5070-4D42-9DD9-43A7E4001387}"/>
              </a:ext>
            </a:extLst>
          </p:cNvPr>
          <p:cNvSpPr txBox="1">
            <a:spLocks/>
          </p:cNvSpPr>
          <p:nvPr/>
        </p:nvSpPr>
        <p:spPr>
          <a:xfrm>
            <a:off x="0" y="1661913"/>
            <a:ext cx="3635896" cy="584775"/>
          </a:xfrm>
          <a:prstGeom prst="rect">
            <a:avLst/>
          </a:prstGeom>
        </p:spPr>
        <p:txBody>
          <a:bodyPr vert="horz" wrap="square" lIns="91440" tIns="45720" rIns="91440" bIns="45720" rtlCol="0" anchor="t" anchorCtr="0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FR" sz="3200" dirty="0">
                <a:solidFill>
                  <a:srgbClr val="0070C0"/>
                </a:solidFill>
                <a:latin typeface="Maiandra GD" pitchFamily="34" charset="0"/>
              </a:rPr>
              <a:t>Au travail !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E5943790-5CB3-4BC2-B2BC-E9EFAF710B5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7475" t="29510" r="45923" b="7005"/>
          <a:stretch/>
        </p:blipFill>
        <p:spPr>
          <a:xfrm>
            <a:off x="4065974" y="2872736"/>
            <a:ext cx="4909350" cy="384709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FC9D3D3A-986D-4004-911B-28768CB0418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971" t="33773" r="50000" b="46847"/>
          <a:stretch/>
        </p:blipFill>
        <p:spPr>
          <a:xfrm>
            <a:off x="308004" y="5020651"/>
            <a:ext cx="6655783" cy="1389027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18067554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3" grpId="0"/>
      <p:bldP spid="3" grpId="1"/>
      <p:bldP spid="6" grpId="0"/>
      <p:bldP spid="6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1">
            <a:extLst>
              <a:ext uri="{FF2B5EF4-FFF2-40B4-BE49-F238E27FC236}">
                <a16:creationId xmlns:a16="http://schemas.microsoft.com/office/drawing/2014/main" id="{7833BDA5-478F-43F4-92E4-039CE2B034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84775"/>
          </a:xfrm>
        </p:spPr>
        <p:txBody>
          <a:bodyPr anchor="t" anchorCtr="0">
            <a:spAutoFit/>
          </a:bodyPr>
          <a:lstStyle/>
          <a:p>
            <a:pPr algn="l" eaLnBrk="1" hangingPunct="1"/>
            <a:r>
              <a:rPr lang="fr-FR" sz="3200" dirty="0">
                <a:solidFill>
                  <a:srgbClr val="0070C0"/>
                </a:solidFill>
                <a:latin typeface="Maiandra GD" pitchFamily="34" charset="0"/>
              </a:rPr>
              <a:t>Voyons ce que vous avez trouvé.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37FCCF5-7054-4BD6-9D3A-D58C28F9CC1D}"/>
              </a:ext>
            </a:extLst>
          </p:cNvPr>
          <p:cNvSpPr/>
          <p:nvPr/>
        </p:nvSpPr>
        <p:spPr>
          <a:xfrm>
            <a:off x="0" y="584775"/>
            <a:ext cx="9144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3200" dirty="0">
                <a:latin typeface="Maiandra GD" panose="020E0502030308020204" pitchFamily="34" charset="0"/>
                <a:ea typeface="Times New Roman" panose="02020603050405020304" pitchFamily="18" charset="0"/>
              </a:rPr>
              <a:t>1 - Qui est l’auteur de ce texte ?</a:t>
            </a:r>
            <a:endParaRPr lang="fr-FR" sz="3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85132C6-630A-4FC0-BA0B-1CEE0C0B05DF}"/>
              </a:ext>
            </a:extLst>
          </p:cNvPr>
          <p:cNvSpPr/>
          <p:nvPr/>
        </p:nvSpPr>
        <p:spPr>
          <a:xfrm>
            <a:off x="0" y="1169550"/>
            <a:ext cx="9144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3200" b="1" dirty="0">
                <a:solidFill>
                  <a:srgbClr val="FF0000"/>
                </a:solidFill>
                <a:latin typeface="Maiandra GD" panose="020E0502030308020204" pitchFamily="34" charset="0"/>
                <a:ea typeface="Times New Roman" panose="02020603050405020304" pitchFamily="18" charset="0"/>
              </a:rPr>
              <a:t>L’auteur de ce texte est le général De Gaulle.</a:t>
            </a:r>
            <a:endParaRPr lang="fr-FR" sz="3200" b="1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56C3AD6-2192-4B67-A9E6-AF8254553A03}"/>
              </a:ext>
            </a:extLst>
          </p:cNvPr>
          <p:cNvSpPr/>
          <p:nvPr/>
        </p:nvSpPr>
        <p:spPr>
          <a:xfrm>
            <a:off x="0" y="1754325"/>
            <a:ext cx="9144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3200" dirty="0">
                <a:latin typeface="Maiandra GD" panose="020E0502030308020204" pitchFamily="34" charset="0"/>
                <a:ea typeface="Times New Roman" panose="02020603050405020304" pitchFamily="18" charset="0"/>
              </a:rPr>
              <a:t>2 - Où se trouve-t-il quand il l’écrit ?</a:t>
            </a:r>
            <a:endParaRPr lang="fr-FR" sz="3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2BAE8E2-FF8D-4352-96AF-5856804E18BA}"/>
              </a:ext>
            </a:extLst>
          </p:cNvPr>
          <p:cNvSpPr/>
          <p:nvPr/>
        </p:nvSpPr>
        <p:spPr>
          <a:xfrm>
            <a:off x="0" y="2334127"/>
            <a:ext cx="914399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3200" b="1" dirty="0">
                <a:solidFill>
                  <a:srgbClr val="FF0000"/>
                </a:solidFill>
                <a:latin typeface="Maiandra GD" panose="020E0502030308020204" pitchFamily="34" charset="0"/>
                <a:ea typeface="Times New Roman" panose="02020603050405020304" pitchFamily="18" charset="0"/>
              </a:rPr>
              <a:t>Quand il écrit ce texte, il se trouve à Londres, en Angleterre.</a:t>
            </a:r>
            <a:endParaRPr lang="fr-FR" sz="3200" b="1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4A78F7E2-8E87-4C6C-B359-459D38EAA70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7475" t="29510" r="45923" b="7005"/>
          <a:stretch/>
        </p:blipFill>
        <p:spPr>
          <a:xfrm>
            <a:off x="4065974" y="2872736"/>
            <a:ext cx="4909350" cy="3847095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1210145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1" grpId="1"/>
      <p:bldP spid="12" grpId="0"/>
      <p:bldP spid="12" grpId="1"/>
      <p:bldP spid="13" grpId="0"/>
      <p:bldP spid="13" grpId="1"/>
      <p:bldP spid="14" grpId="0"/>
      <p:bldP spid="14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1">
            <a:extLst>
              <a:ext uri="{FF2B5EF4-FFF2-40B4-BE49-F238E27FC236}">
                <a16:creationId xmlns:a16="http://schemas.microsoft.com/office/drawing/2014/main" id="{7833BDA5-478F-43F4-92E4-039CE2B034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84775"/>
          </a:xfrm>
        </p:spPr>
        <p:txBody>
          <a:bodyPr anchor="t" anchorCtr="0">
            <a:spAutoFit/>
          </a:bodyPr>
          <a:lstStyle/>
          <a:p>
            <a:pPr algn="l" eaLnBrk="1" hangingPunct="1"/>
            <a:r>
              <a:rPr lang="fr-FR" sz="3200" dirty="0">
                <a:solidFill>
                  <a:srgbClr val="0070C0"/>
                </a:solidFill>
                <a:latin typeface="Maiandra GD" pitchFamily="34" charset="0"/>
              </a:rPr>
              <a:t>Voyons ce que vous avez trouvé.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37FCCF5-7054-4BD6-9D3A-D58C28F9CC1D}"/>
              </a:ext>
            </a:extLst>
          </p:cNvPr>
          <p:cNvSpPr/>
          <p:nvPr/>
        </p:nvSpPr>
        <p:spPr>
          <a:xfrm>
            <a:off x="0" y="584775"/>
            <a:ext cx="91440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3200" dirty="0">
                <a:latin typeface="Maiandra GD" panose="020E0502030308020204" pitchFamily="34" charset="0"/>
                <a:ea typeface="Times New Roman" panose="02020603050405020304" pitchFamily="18" charset="0"/>
              </a:rPr>
              <a:t>3 - Pourquoi dit-il que la France a perdu une bataille ?</a:t>
            </a:r>
            <a:endParaRPr lang="fr-FR" sz="3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85132C6-630A-4FC0-BA0B-1CEE0C0B05DF}"/>
              </a:ext>
            </a:extLst>
          </p:cNvPr>
          <p:cNvSpPr/>
          <p:nvPr/>
        </p:nvSpPr>
        <p:spPr>
          <a:xfrm>
            <a:off x="0" y="1657020"/>
            <a:ext cx="91440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3200" b="1" dirty="0">
                <a:solidFill>
                  <a:srgbClr val="FF0000"/>
                </a:solidFill>
                <a:latin typeface="Maiandra GD" panose="020E0502030308020204" pitchFamily="34" charset="0"/>
                <a:ea typeface="Times New Roman" panose="02020603050405020304" pitchFamily="18" charset="0"/>
              </a:rPr>
              <a:t>Il dit que la France a perdu une bataille car les Allemands occupent la France.</a:t>
            </a:r>
            <a:endParaRPr lang="fr-FR" sz="3200" b="1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56C3AD6-2192-4B67-A9E6-AF8254553A03}"/>
              </a:ext>
            </a:extLst>
          </p:cNvPr>
          <p:cNvSpPr/>
          <p:nvPr/>
        </p:nvSpPr>
        <p:spPr>
          <a:xfrm>
            <a:off x="1" y="2780404"/>
            <a:ext cx="4065973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3200" dirty="0">
                <a:latin typeface="Maiandra GD" panose="020E0502030308020204" pitchFamily="34" charset="0"/>
                <a:ea typeface="Times New Roman" panose="02020603050405020304" pitchFamily="18" charset="0"/>
              </a:rPr>
              <a:t>4 - Quand il dit « ces forces écraseront l’ennemi », à qui pense-t-il ?</a:t>
            </a:r>
            <a:endParaRPr lang="fr-FR" sz="3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2BAE8E2-FF8D-4352-96AF-5856804E18BA}"/>
              </a:ext>
            </a:extLst>
          </p:cNvPr>
          <p:cNvSpPr/>
          <p:nvPr/>
        </p:nvSpPr>
        <p:spPr>
          <a:xfrm>
            <a:off x="1" y="4842507"/>
            <a:ext cx="4065974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3200" b="1" dirty="0">
                <a:solidFill>
                  <a:srgbClr val="FF0000"/>
                </a:solidFill>
                <a:latin typeface="Maiandra GD" panose="020E0502030308020204" pitchFamily="34" charset="0"/>
                <a:ea typeface="Times New Roman" panose="02020603050405020304" pitchFamily="18" charset="0"/>
              </a:rPr>
              <a:t>Quand il dit « ces forces écraseront l’ennemi, il pense aux États-Unis.</a:t>
            </a:r>
            <a:endParaRPr lang="fr-FR" sz="3200" b="1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4A78F7E2-8E87-4C6C-B359-459D38EAA70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7475" t="29510" r="45923" b="7005"/>
          <a:stretch/>
        </p:blipFill>
        <p:spPr>
          <a:xfrm>
            <a:off x="4065974" y="2872736"/>
            <a:ext cx="4909350" cy="3847095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1723386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1" grpId="1"/>
      <p:bldP spid="12" grpId="0"/>
      <p:bldP spid="12" grpId="1"/>
      <p:bldP spid="13" grpId="0"/>
      <p:bldP spid="13" grpId="1"/>
      <p:bldP spid="14" grpId="0"/>
      <p:bldP spid="14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1">
            <a:extLst>
              <a:ext uri="{FF2B5EF4-FFF2-40B4-BE49-F238E27FC236}">
                <a16:creationId xmlns:a16="http://schemas.microsoft.com/office/drawing/2014/main" id="{7833BDA5-478F-43F4-92E4-039CE2B034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84775"/>
          </a:xfrm>
        </p:spPr>
        <p:txBody>
          <a:bodyPr anchor="t" anchorCtr="0">
            <a:spAutoFit/>
          </a:bodyPr>
          <a:lstStyle/>
          <a:p>
            <a:pPr algn="l" eaLnBrk="1" hangingPunct="1"/>
            <a:r>
              <a:rPr lang="fr-FR" sz="3200" dirty="0">
                <a:solidFill>
                  <a:srgbClr val="0070C0"/>
                </a:solidFill>
                <a:latin typeface="Maiandra GD" pitchFamily="34" charset="0"/>
              </a:rPr>
              <a:t>Voyons ce que vous avez trouvé.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37FCCF5-7054-4BD6-9D3A-D58C28F9CC1D}"/>
              </a:ext>
            </a:extLst>
          </p:cNvPr>
          <p:cNvSpPr/>
          <p:nvPr/>
        </p:nvSpPr>
        <p:spPr>
          <a:xfrm>
            <a:off x="0" y="584775"/>
            <a:ext cx="9144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3200" dirty="0">
                <a:latin typeface="Maiandra GD" panose="020E0502030308020204" pitchFamily="34" charset="0"/>
                <a:ea typeface="Times New Roman" panose="02020603050405020304" pitchFamily="18" charset="0"/>
              </a:rPr>
              <a:t>5 - Que demande-t-il aux Français ?</a:t>
            </a:r>
            <a:endParaRPr lang="fr-FR" sz="3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85132C6-630A-4FC0-BA0B-1CEE0C0B05DF}"/>
              </a:ext>
            </a:extLst>
          </p:cNvPr>
          <p:cNvSpPr/>
          <p:nvPr/>
        </p:nvSpPr>
        <p:spPr>
          <a:xfrm>
            <a:off x="0" y="1164577"/>
            <a:ext cx="9144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3200" b="1" dirty="0">
                <a:solidFill>
                  <a:srgbClr val="FF0000"/>
                </a:solidFill>
                <a:latin typeface="Maiandra GD" panose="020E0502030308020204" pitchFamily="34" charset="0"/>
                <a:ea typeface="Times New Roman" panose="02020603050405020304" pitchFamily="18" charset="0"/>
              </a:rPr>
              <a:t>Il demande aux Français de continuer à se battre.</a:t>
            </a:r>
            <a:endParaRPr lang="fr-FR" sz="3200" b="1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4A78F7E2-8E87-4C6C-B359-459D38EAA70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7475" t="29510" r="45923" b="7005"/>
          <a:stretch/>
        </p:blipFill>
        <p:spPr>
          <a:xfrm>
            <a:off x="4065974" y="2872736"/>
            <a:ext cx="4909350" cy="3847095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28090622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1" grpId="1"/>
      <p:bldP spid="12" grpId="0"/>
      <p:bldP spid="12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>
            <a:extLst>
              <a:ext uri="{FF2B5EF4-FFF2-40B4-BE49-F238E27FC236}">
                <a16:creationId xmlns:a16="http://schemas.microsoft.com/office/drawing/2014/main" id="{9E800AFF-1F7A-4D77-82BA-333BCC9C647D}"/>
              </a:ext>
            </a:extLst>
          </p:cNvPr>
          <p:cNvSpPr txBox="1"/>
          <p:nvPr/>
        </p:nvSpPr>
        <p:spPr>
          <a:xfrm>
            <a:off x="0" y="584775"/>
            <a:ext cx="9144000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buClrTx/>
            </a:pPr>
            <a:r>
              <a:rPr lang="fr-FR" sz="3200" kern="1200" dirty="0">
                <a:solidFill>
                  <a:srgbClr val="0070C0"/>
                </a:solidFill>
                <a:latin typeface="Maiandra GD" panose="020E0502030308020204" pitchFamily="34" charset="0"/>
                <a:ea typeface="+mn-ea"/>
                <a:cs typeface="+mn-cs"/>
              </a:rPr>
              <a:t>Certains Français n’acceptent pas la défaite de la France et </a:t>
            </a:r>
            <a:r>
              <a:rPr lang="fr-FR" sz="3200" kern="1200" dirty="0">
                <a:solidFill>
                  <a:srgbClr val="FF0000"/>
                </a:solidFill>
                <a:latin typeface="Maiandra GD" panose="020E0502030308020204" pitchFamily="34" charset="0"/>
                <a:ea typeface="+mn-ea"/>
                <a:cs typeface="+mn-cs"/>
              </a:rPr>
              <a:t>refusent de collaborer </a:t>
            </a:r>
            <a:r>
              <a:rPr lang="fr-FR" sz="3200" kern="1200" dirty="0">
                <a:solidFill>
                  <a:srgbClr val="0070C0"/>
                </a:solidFill>
                <a:latin typeface="Maiandra GD" panose="020E0502030308020204" pitchFamily="34" charset="0"/>
                <a:ea typeface="+mn-ea"/>
                <a:cs typeface="+mn-cs"/>
              </a:rPr>
              <a:t>avec les Allemands.</a:t>
            </a:r>
          </a:p>
          <a:p>
            <a:pPr lvl="0">
              <a:buClrTx/>
            </a:pPr>
            <a:endParaRPr lang="fr-FR" sz="3200" kern="1200" dirty="0">
              <a:solidFill>
                <a:srgbClr val="0070C0"/>
              </a:solidFill>
              <a:latin typeface="Maiandra GD" panose="020E0502030308020204" pitchFamily="34" charset="0"/>
              <a:ea typeface="+mn-ea"/>
              <a:cs typeface="+mn-cs"/>
            </a:endParaRPr>
          </a:p>
          <a:p>
            <a:pPr lvl="0">
              <a:buClrTx/>
            </a:pPr>
            <a:r>
              <a:rPr lang="fr-FR" sz="3200" kern="1200" dirty="0">
                <a:solidFill>
                  <a:srgbClr val="0070C0"/>
                </a:solidFill>
                <a:latin typeface="Maiandra GD" panose="020E0502030308020204" pitchFamily="34" charset="0"/>
                <a:ea typeface="+mn-ea"/>
                <a:cs typeface="+mn-cs"/>
              </a:rPr>
              <a:t>C’est le cas du </a:t>
            </a:r>
            <a:r>
              <a:rPr lang="fr-FR" sz="3200" kern="1200" dirty="0">
                <a:solidFill>
                  <a:srgbClr val="FF0000"/>
                </a:solidFill>
                <a:latin typeface="Maiandra GD" panose="020E0502030308020204" pitchFamily="34" charset="0"/>
                <a:ea typeface="+mn-ea"/>
                <a:cs typeface="+mn-cs"/>
              </a:rPr>
              <a:t>général De Gaulle</a:t>
            </a:r>
            <a:r>
              <a:rPr lang="fr-FR" sz="3200" kern="1200" dirty="0">
                <a:solidFill>
                  <a:srgbClr val="0070C0"/>
                </a:solidFill>
                <a:latin typeface="Maiandra GD" panose="020E0502030308020204" pitchFamily="34" charset="0"/>
                <a:ea typeface="+mn-ea"/>
                <a:cs typeface="+mn-cs"/>
              </a:rPr>
              <a:t>. Depuis Londres, il appelle les Français à continuer la lutte avec lui : c’est </a:t>
            </a:r>
            <a:r>
              <a:rPr lang="fr-FR" sz="3200" kern="1200" dirty="0">
                <a:solidFill>
                  <a:srgbClr val="FF0000"/>
                </a:solidFill>
                <a:latin typeface="Maiandra GD" panose="020E0502030308020204" pitchFamily="34" charset="0"/>
                <a:ea typeface="+mn-ea"/>
                <a:cs typeface="+mn-cs"/>
              </a:rPr>
              <a:t>l’appel du 18 juin 1940</a:t>
            </a:r>
            <a:r>
              <a:rPr lang="fr-FR" sz="3200" kern="1200" dirty="0">
                <a:solidFill>
                  <a:srgbClr val="0070C0"/>
                </a:solidFill>
                <a:latin typeface="Maiandra GD" panose="020E0502030308020204" pitchFamily="34" charset="0"/>
                <a:ea typeface="+mn-ea"/>
                <a:cs typeface="+mn-cs"/>
              </a:rPr>
              <a:t>.</a:t>
            </a:r>
          </a:p>
          <a:p>
            <a:pPr lvl="0">
              <a:buClrTx/>
            </a:pPr>
            <a:endParaRPr lang="fr-FR" sz="3200" kern="1200" dirty="0">
              <a:solidFill>
                <a:srgbClr val="0070C0"/>
              </a:solidFill>
              <a:latin typeface="Maiandra GD" panose="020E0502030308020204" pitchFamily="34" charset="0"/>
              <a:ea typeface="+mn-ea"/>
              <a:cs typeface="+mn-cs"/>
            </a:endParaRPr>
          </a:p>
          <a:p>
            <a:pPr lvl="0">
              <a:buClrTx/>
            </a:pPr>
            <a:r>
              <a:rPr lang="fr-FR" sz="3200" kern="1200" dirty="0">
                <a:solidFill>
                  <a:srgbClr val="0070C0"/>
                </a:solidFill>
                <a:latin typeface="Maiandra GD" panose="020E0502030308020204" pitchFamily="34" charset="0"/>
                <a:ea typeface="+mn-ea"/>
                <a:cs typeface="+mn-cs"/>
              </a:rPr>
              <a:t>En France, des personnes s’allient pour lutter contre les Allemands. Le plus célèbre est </a:t>
            </a:r>
            <a:r>
              <a:rPr lang="fr-FR" sz="3200" kern="1200" dirty="0">
                <a:solidFill>
                  <a:srgbClr val="FF0000"/>
                </a:solidFill>
                <a:latin typeface="Maiandra GD" panose="020E0502030308020204" pitchFamily="34" charset="0"/>
                <a:ea typeface="+mn-ea"/>
                <a:cs typeface="+mn-cs"/>
              </a:rPr>
              <a:t>Jean Moulin</a:t>
            </a:r>
            <a:r>
              <a:rPr lang="fr-FR" sz="3200" kern="1200" dirty="0">
                <a:solidFill>
                  <a:srgbClr val="0070C0"/>
                </a:solidFill>
                <a:latin typeface="Maiandra GD" panose="020E0502030308020204" pitchFamily="34" charset="0"/>
                <a:ea typeface="+mn-ea"/>
                <a:cs typeface="+mn-cs"/>
              </a:rPr>
              <a:t>, qui essaye d’organiser la </a:t>
            </a:r>
            <a:r>
              <a:rPr lang="fr-FR" sz="3200" kern="1200" dirty="0">
                <a:solidFill>
                  <a:srgbClr val="FF0000"/>
                </a:solidFill>
                <a:latin typeface="Maiandra GD" panose="020E0502030308020204" pitchFamily="34" charset="0"/>
                <a:ea typeface="+mn-ea"/>
                <a:cs typeface="+mn-cs"/>
              </a:rPr>
              <a:t>résistance</a:t>
            </a:r>
            <a:r>
              <a:rPr lang="fr-FR" sz="3200" kern="1200" dirty="0">
                <a:solidFill>
                  <a:srgbClr val="0070C0"/>
                </a:solidFill>
                <a:latin typeface="Maiandra GD" panose="020E0502030308020204" pitchFamily="34" charset="0"/>
                <a:ea typeface="+mn-ea"/>
                <a:cs typeface="+mn-cs"/>
              </a:rPr>
              <a:t>.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3D5B0F7A-7B0E-4E86-8C3A-2AE0FD9E9D81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aiandra GD" panose="020E0502030308020204" pitchFamily="34" charset="0"/>
                <a:ea typeface="+mn-ea"/>
                <a:cs typeface="+mn-cs"/>
              </a:rPr>
              <a:t>En résumé...</a:t>
            </a:r>
          </a:p>
        </p:txBody>
      </p:sp>
    </p:spTree>
    <p:extLst>
      <p:ext uri="{BB962C8B-B14F-4D97-AF65-F5344CB8AC3E}">
        <p14:creationId xmlns:p14="http://schemas.microsoft.com/office/powerpoint/2010/main" val="2731306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9" grpId="0"/>
      <p:bldP spid="9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>
            <a:extLst>
              <a:ext uri="{FF2B5EF4-FFF2-40B4-BE49-F238E27FC236}">
                <a16:creationId xmlns:a16="http://schemas.microsoft.com/office/drawing/2014/main" id="{9E800AFF-1F7A-4D77-82BA-333BCC9C647D}"/>
              </a:ext>
            </a:extLst>
          </p:cNvPr>
          <p:cNvSpPr txBox="1"/>
          <p:nvPr/>
        </p:nvSpPr>
        <p:spPr>
          <a:xfrm>
            <a:off x="0" y="0"/>
            <a:ext cx="9144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Maiandra GD" panose="020E0502030308020204" pitchFamily="34" charset="0"/>
                <a:ea typeface="+mn-ea"/>
                <a:cs typeface="+mn-cs"/>
              </a:rPr>
              <a:t>La prochaine fois, nous parlerons </a:t>
            </a:r>
            <a:r>
              <a:rPr kumimoji="0" lang="fr-FR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aiandra GD" panose="020E0502030308020204" pitchFamily="34" charset="0"/>
                <a:ea typeface="+mn-ea"/>
                <a:cs typeface="+mn-cs"/>
              </a:rPr>
              <a:t>de l’extermination des Juifs</a:t>
            </a:r>
            <a:r>
              <a:rPr kumimoji="0" lang="fr-FR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Maiandra GD" panose="020E0502030308020204" pitchFamily="34" charset="0"/>
                <a:ea typeface="+mn-ea"/>
                <a:cs typeface="+mn-cs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045906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ZoneTexte 32">
            <a:extLst>
              <a:ext uri="{FF2B5EF4-FFF2-40B4-BE49-F238E27FC236}">
                <a16:creationId xmlns:a16="http://schemas.microsoft.com/office/drawing/2014/main" id="{4A23A271-06FA-49E4-A709-A6C5F3F958DF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Maiandra GD" panose="020E0502030308020204" pitchFamily="34" charset="0"/>
                <a:ea typeface="+mn-ea"/>
                <a:cs typeface="+mn-cs"/>
              </a:rPr>
              <a:t>Notre séance portait sur la période de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F9790CB0-CF00-4969-850D-B33FB21B198B}"/>
              </a:ext>
            </a:extLst>
          </p:cNvPr>
          <p:cNvSpPr txBox="1"/>
          <p:nvPr/>
        </p:nvSpPr>
        <p:spPr>
          <a:xfrm>
            <a:off x="0" y="584775"/>
            <a:ext cx="48600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aiandra GD" panose="020E0502030308020204" pitchFamily="34" charset="0"/>
                <a:ea typeface="+mn-ea"/>
                <a:cs typeface="+mn-cs"/>
              </a:rPr>
              <a:t>l’époque contemporaine</a:t>
            </a:r>
            <a:r>
              <a:rPr kumimoji="0" lang="fr-FR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Maiandra GD" panose="020E0502030308020204" pitchFamily="34" charset="0"/>
                <a:ea typeface="+mn-ea"/>
                <a:cs typeface="+mn-cs"/>
              </a:rPr>
              <a:t>.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7F6E9653-4F3E-4372-8564-6D1170D0D677}"/>
              </a:ext>
            </a:extLst>
          </p:cNvPr>
          <p:cNvSpPr txBox="1"/>
          <p:nvPr/>
        </p:nvSpPr>
        <p:spPr>
          <a:xfrm>
            <a:off x="0" y="1169550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aiandra GD" panose="020E0502030308020204" pitchFamily="34" charset="0"/>
                <a:ea typeface="+mn-ea"/>
                <a:cs typeface="+mn-cs"/>
              </a:rPr>
              <a:t>Entourons</a:t>
            </a:r>
            <a:r>
              <a:rPr kumimoji="0" lang="fr-FR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Maiandra GD" panose="020E0502030308020204" pitchFamily="34" charset="0"/>
                <a:ea typeface="+mn-ea"/>
                <a:cs typeface="+mn-cs"/>
              </a:rPr>
              <a:t> ce que nous avons </a:t>
            </a:r>
            <a:r>
              <a:rPr kumimoji="0" lang="fr-FR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aiandra GD" panose="020E0502030308020204" pitchFamily="34" charset="0"/>
                <a:ea typeface="+mn-ea"/>
                <a:cs typeface="+mn-cs"/>
              </a:rPr>
              <a:t>évoqué</a:t>
            </a:r>
            <a:r>
              <a:rPr kumimoji="0" lang="fr-FR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Maiandra GD" panose="020E0502030308020204" pitchFamily="34" charset="0"/>
                <a:ea typeface="+mn-ea"/>
                <a:cs typeface="+mn-cs"/>
              </a:rPr>
              <a:t>.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77158F25-AD03-4954-9C8E-386AA062405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51935960" y="2564904"/>
            <a:ext cx="61071181" cy="3449216"/>
          </a:xfrm>
          <a:prstGeom prst="rect">
            <a:avLst/>
          </a:prstGeom>
        </p:spPr>
      </p:pic>
      <p:sp>
        <p:nvSpPr>
          <p:cNvPr id="2" name="Ellipse 1">
            <a:extLst>
              <a:ext uri="{FF2B5EF4-FFF2-40B4-BE49-F238E27FC236}">
                <a16:creationId xmlns:a16="http://schemas.microsoft.com/office/drawing/2014/main" id="{0A057B4A-1592-4AE6-8EA5-FD91DC389E3E}"/>
              </a:ext>
            </a:extLst>
          </p:cNvPr>
          <p:cNvSpPr/>
          <p:nvPr/>
        </p:nvSpPr>
        <p:spPr>
          <a:xfrm>
            <a:off x="3131840" y="3050378"/>
            <a:ext cx="1584176" cy="1368152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1038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3" grpId="1"/>
      <p:bldP spid="9" grpId="0"/>
      <p:bldP spid="9" grpId="1"/>
      <p:bldP spid="10" grpId="0"/>
      <p:bldP spid="10" grpId="1"/>
      <p:bldP spid="2" grpId="0" animBg="1"/>
      <p:bldP spid="2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ZoneTexte 32">
            <a:extLst>
              <a:ext uri="{FF2B5EF4-FFF2-40B4-BE49-F238E27FC236}">
                <a16:creationId xmlns:a16="http://schemas.microsoft.com/office/drawing/2014/main" id="{4A23A271-06FA-49E4-A709-A6C5F3F958DF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Maiandra GD" panose="020E0502030308020204" pitchFamily="34" charset="0"/>
                <a:ea typeface="+mn-ea"/>
                <a:cs typeface="+mn-cs"/>
              </a:rPr>
              <a:t>Nous poursuivons notre leçon d’</a:t>
            </a:r>
            <a:r>
              <a:rPr kumimoji="0" lang="fr-FR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aiandra GD" panose="020E0502030308020204" pitchFamily="34" charset="0"/>
                <a:ea typeface="+mn-ea"/>
                <a:cs typeface="+mn-cs"/>
              </a:rPr>
              <a:t>histoire</a:t>
            </a:r>
            <a:r>
              <a:rPr kumimoji="0" lang="fr-FR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Maiandra GD" panose="020E0502030308020204" pitchFamily="34" charset="0"/>
                <a:ea typeface="+mn-ea"/>
                <a:cs typeface="+mn-cs"/>
              </a:rPr>
              <a:t> !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394A4702-EECA-430B-81E3-C796AB89CA58}"/>
              </a:ext>
            </a:extLst>
          </p:cNvPr>
          <p:cNvSpPr txBox="1"/>
          <p:nvPr/>
        </p:nvSpPr>
        <p:spPr>
          <a:xfrm>
            <a:off x="0" y="476672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Maiandra GD" panose="020E0502030308020204" pitchFamily="34" charset="0"/>
                <a:ea typeface="+mn-ea"/>
                <a:cs typeface="+mn-cs"/>
              </a:rPr>
              <a:t>Cette leçon porte sur...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517263CD-3A2D-419D-B7AC-1D7C6BC8E5B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756585" y="1916832"/>
            <a:ext cx="17849444" cy="1008112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D4A6A5BE-1304-4FB1-86D7-5ED6AB45A63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61048739" y="2924944"/>
            <a:ext cx="61071181" cy="3449216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F9790CB0-CF00-4969-850D-B33FB21B198B}"/>
              </a:ext>
            </a:extLst>
          </p:cNvPr>
          <p:cNvSpPr txBox="1"/>
          <p:nvPr/>
        </p:nvSpPr>
        <p:spPr>
          <a:xfrm>
            <a:off x="4139952" y="472163"/>
            <a:ext cx="48965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Maiandra GD" panose="020E0502030308020204" pitchFamily="34" charset="0"/>
                <a:ea typeface="+mn-ea"/>
                <a:cs typeface="+mn-cs"/>
              </a:rPr>
              <a:t>l’ </a:t>
            </a:r>
            <a:r>
              <a:rPr kumimoji="0" lang="fr-FR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aiandra GD" panose="020E0502030308020204" pitchFamily="34" charset="0"/>
                <a:ea typeface="+mn-ea"/>
                <a:cs typeface="+mn-cs"/>
              </a:rPr>
              <a:t>époque contemporaine</a:t>
            </a:r>
            <a:r>
              <a:rPr kumimoji="0" lang="fr-FR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Maiandra GD" panose="020E0502030308020204" pitchFamily="34" charset="0"/>
                <a:ea typeface="+mn-ea"/>
                <a:cs typeface="+mn-cs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690010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2.22222E-6 L -3.05504 0.02129 " pathEditMode="relative" rAng="0" ptsTypes="AA">
                                      <p:cBhvr>
                                        <p:cTn id="16" dur="7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2760" y="10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7000"/>
                            </p:stCondLst>
                            <p:childTnLst>
                              <p:par>
                                <p:cTn id="18" presetID="42" presetClass="path" presetSubtype="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99983 0.00069 L 1.0099 0.00069 " pathEditMode="relative" rAng="0" ptsTypes="AA">
                                      <p:cBhvr>
                                        <p:cTn id="19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0486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3" grpId="1"/>
      <p:bldP spid="7" grpId="0"/>
      <p:bldP spid="7" grpId="1"/>
      <p:bldP spid="9" grpId="0"/>
      <p:bldP spid="9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>
            <a:extLst>
              <a:ext uri="{FF2B5EF4-FFF2-40B4-BE49-F238E27FC236}">
                <a16:creationId xmlns:a16="http://schemas.microsoft.com/office/drawing/2014/main" id="{9E800AFF-1F7A-4D77-82BA-333BCC9C647D}"/>
              </a:ext>
            </a:extLst>
          </p:cNvPr>
          <p:cNvSpPr txBox="1"/>
          <p:nvPr/>
        </p:nvSpPr>
        <p:spPr>
          <a:xfrm>
            <a:off x="0" y="584775"/>
            <a:ext cx="91440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fr-FR" sz="3200" dirty="0">
                <a:solidFill>
                  <a:srgbClr val="0070C0"/>
                </a:solidFill>
                <a:latin typeface="Maiandra GD" panose="020E0502030308020204" pitchFamily="34" charset="0"/>
              </a:rPr>
              <a:t>En juin 1940, le </a:t>
            </a:r>
            <a:r>
              <a:rPr lang="fr-FR" sz="3200" dirty="0">
                <a:solidFill>
                  <a:srgbClr val="FF0000"/>
                </a:solidFill>
                <a:latin typeface="Maiandra GD" panose="020E0502030308020204" pitchFamily="34" charset="0"/>
              </a:rPr>
              <a:t>maréchal Pétain </a:t>
            </a:r>
            <a:r>
              <a:rPr lang="fr-FR" sz="3200" dirty="0">
                <a:solidFill>
                  <a:srgbClr val="0070C0"/>
                </a:solidFill>
                <a:latin typeface="Maiandra GD" panose="020E0502030308020204" pitchFamily="34" charset="0"/>
              </a:rPr>
              <a:t>demande l’armistice. La France est partagée en deux : la </a:t>
            </a:r>
            <a:r>
              <a:rPr lang="fr-FR" sz="3200" dirty="0">
                <a:solidFill>
                  <a:srgbClr val="FF0000"/>
                </a:solidFill>
                <a:latin typeface="Maiandra GD" panose="020E0502030308020204" pitchFamily="34" charset="0"/>
              </a:rPr>
              <a:t>zone occupée </a:t>
            </a:r>
            <a:r>
              <a:rPr lang="fr-FR" sz="3200" dirty="0">
                <a:solidFill>
                  <a:srgbClr val="0070C0"/>
                </a:solidFill>
                <a:latin typeface="Maiandra GD" panose="020E0502030308020204" pitchFamily="34" charset="0"/>
              </a:rPr>
              <a:t>au nord et la </a:t>
            </a:r>
            <a:r>
              <a:rPr lang="fr-FR" sz="3200" dirty="0">
                <a:solidFill>
                  <a:srgbClr val="FF0000"/>
                </a:solidFill>
                <a:latin typeface="Maiandra GD" panose="020E0502030308020204" pitchFamily="34" charset="0"/>
              </a:rPr>
              <a:t>zone libre </a:t>
            </a:r>
            <a:r>
              <a:rPr lang="fr-FR" sz="3200" dirty="0">
                <a:solidFill>
                  <a:srgbClr val="0070C0"/>
                </a:solidFill>
                <a:latin typeface="Maiandra GD" panose="020E0502030308020204" pitchFamily="34" charset="0"/>
              </a:rPr>
              <a:t>au sud.</a:t>
            </a:r>
          </a:p>
          <a:p>
            <a:pPr lvl="0"/>
            <a:endParaRPr lang="fr-FR" sz="3200" dirty="0">
              <a:solidFill>
                <a:srgbClr val="0070C0"/>
              </a:solidFill>
              <a:latin typeface="Maiandra GD" panose="020E0502030308020204" pitchFamily="34" charset="0"/>
            </a:endParaRPr>
          </a:p>
          <a:p>
            <a:pPr lvl="0"/>
            <a:r>
              <a:rPr lang="fr-FR" sz="3200" dirty="0">
                <a:solidFill>
                  <a:srgbClr val="0070C0"/>
                </a:solidFill>
                <a:latin typeface="Maiandra GD" panose="020E0502030308020204" pitchFamily="34" charset="0"/>
              </a:rPr>
              <a:t>Le </a:t>
            </a:r>
            <a:r>
              <a:rPr lang="fr-FR" sz="3200" dirty="0">
                <a:solidFill>
                  <a:srgbClr val="FF0000"/>
                </a:solidFill>
                <a:latin typeface="Maiandra GD" panose="020E0502030308020204" pitchFamily="34" charset="0"/>
              </a:rPr>
              <a:t>maréchal Pétain </a:t>
            </a:r>
            <a:r>
              <a:rPr lang="fr-FR" sz="3200" dirty="0">
                <a:solidFill>
                  <a:srgbClr val="0070C0"/>
                </a:solidFill>
                <a:latin typeface="Maiandra GD" panose="020E0502030308020204" pitchFamily="34" charset="0"/>
              </a:rPr>
              <a:t>dirige le gouvernement de l’État français depuis </a:t>
            </a:r>
            <a:r>
              <a:rPr lang="fr-FR" sz="3200" dirty="0">
                <a:solidFill>
                  <a:srgbClr val="FF0000"/>
                </a:solidFill>
                <a:latin typeface="Maiandra GD" panose="020E0502030308020204" pitchFamily="34" charset="0"/>
              </a:rPr>
              <a:t>Vichy </a:t>
            </a:r>
            <a:r>
              <a:rPr lang="fr-FR" sz="3200" dirty="0">
                <a:solidFill>
                  <a:srgbClr val="0070C0"/>
                </a:solidFill>
                <a:latin typeface="Maiandra GD" panose="020E0502030308020204" pitchFamily="34" charset="0"/>
              </a:rPr>
              <a:t>en zone libre.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3D5B0F7A-7B0E-4E86-8C3A-2AE0FD9E9D81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aiandra GD" panose="020E0502030308020204" pitchFamily="34" charset="0"/>
                <a:ea typeface="+mn-ea"/>
                <a:cs typeface="+mn-cs"/>
              </a:rPr>
              <a:t>Souvenons-nous…</a:t>
            </a:r>
          </a:p>
        </p:txBody>
      </p:sp>
    </p:spTree>
    <p:extLst>
      <p:ext uri="{BB962C8B-B14F-4D97-AF65-F5344CB8AC3E}">
        <p14:creationId xmlns:p14="http://schemas.microsoft.com/office/powerpoint/2010/main" val="2766536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>
            <a:extLst>
              <a:ext uri="{FF2B5EF4-FFF2-40B4-BE49-F238E27FC236}">
                <a16:creationId xmlns:a16="http://schemas.microsoft.com/office/drawing/2014/main" id="{9E800AFF-1F7A-4D77-82BA-333BCC9C647D}"/>
              </a:ext>
            </a:extLst>
          </p:cNvPr>
          <p:cNvSpPr txBox="1"/>
          <p:nvPr/>
        </p:nvSpPr>
        <p:spPr>
          <a:xfrm>
            <a:off x="0" y="584775"/>
            <a:ext cx="91440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fr-FR" sz="3200" dirty="0">
                <a:solidFill>
                  <a:srgbClr val="0070C0"/>
                </a:solidFill>
                <a:latin typeface="Maiandra GD" panose="020E0502030308020204" pitchFamily="34" charset="0"/>
              </a:rPr>
              <a:t>Le gouvernement de Vichy choisit de </a:t>
            </a:r>
            <a:r>
              <a:rPr lang="fr-FR" sz="3200" dirty="0">
                <a:solidFill>
                  <a:srgbClr val="FF0000"/>
                </a:solidFill>
                <a:latin typeface="Maiandra GD" panose="020E0502030308020204" pitchFamily="34" charset="0"/>
              </a:rPr>
              <a:t>collaborer avec l’Allemagne </a:t>
            </a:r>
            <a:r>
              <a:rPr lang="fr-FR" sz="3200" dirty="0">
                <a:solidFill>
                  <a:srgbClr val="0070C0"/>
                </a:solidFill>
                <a:latin typeface="Maiandra GD" panose="020E0502030308020204" pitchFamily="34" charset="0"/>
              </a:rPr>
              <a:t>: il obéit et fait tout ce que les Allemands demandent.</a:t>
            </a:r>
          </a:p>
          <a:p>
            <a:pPr lvl="0"/>
            <a:endParaRPr lang="fr-FR" sz="3200" dirty="0">
              <a:solidFill>
                <a:srgbClr val="0070C0"/>
              </a:solidFill>
              <a:latin typeface="Maiandra GD" panose="020E0502030308020204" pitchFamily="34" charset="0"/>
            </a:endParaRPr>
          </a:p>
          <a:p>
            <a:pPr lvl="0"/>
            <a:r>
              <a:rPr lang="fr-FR" sz="3200" dirty="0">
                <a:solidFill>
                  <a:srgbClr val="0070C0"/>
                </a:solidFill>
                <a:latin typeface="Maiandra GD" panose="020E0502030308020204" pitchFamily="34" charset="0"/>
              </a:rPr>
              <a:t>Pendant ces années, la vie en France est </a:t>
            </a:r>
            <a:r>
              <a:rPr lang="fr-FR" sz="3200" dirty="0">
                <a:solidFill>
                  <a:srgbClr val="FF0000"/>
                </a:solidFill>
                <a:latin typeface="Maiandra GD" panose="020E0502030308020204" pitchFamily="34" charset="0"/>
              </a:rPr>
              <a:t>très difficile</a:t>
            </a:r>
            <a:r>
              <a:rPr lang="fr-FR" sz="3200" dirty="0">
                <a:solidFill>
                  <a:srgbClr val="0070C0"/>
                </a:solidFill>
                <a:latin typeface="Maiandra GD" panose="020E0502030308020204" pitchFamily="34" charset="0"/>
              </a:rPr>
              <a:t>.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3D5B0F7A-7B0E-4E86-8C3A-2AE0FD9E9D81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buClrTx/>
              <a:defRPr/>
            </a:pPr>
            <a:r>
              <a:rPr lang="fr-FR" sz="3200" i="1" kern="1200" dirty="0">
                <a:solidFill>
                  <a:prstClr val="black"/>
                </a:solidFill>
                <a:latin typeface="Maiandra GD" panose="020E0502030308020204" pitchFamily="34" charset="0"/>
              </a:rPr>
              <a:t>Souvenons-nous…</a:t>
            </a:r>
          </a:p>
        </p:txBody>
      </p:sp>
    </p:spTree>
    <p:extLst>
      <p:ext uri="{BB962C8B-B14F-4D97-AF65-F5344CB8AC3E}">
        <p14:creationId xmlns:p14="http://schemas.microsoft.com/office/powerpoint/2010/main" val="42905643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4"/>
          <p:cNvSpPr txBox="1"/>
          <p:nvPr/>
        </p:nvSpPr>
        <p:spPr>
          <a:xfrm>
            <a:off x="0" y="0"/>
            <a:ext cx="9144000" cy="10771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3600"/>
              <a:buFont typeface="Overlock"/>
              <a:buNone/>
            </a:pPr>
            <a:r>
              <a:rPr lang="fr-FR" sz="3200" b="0" u="none" strike="noStrike" cap="none" dirty="0">
                <a:solidFill>
                  <a:srgbClr val="0070C0"/>
                </a:solidFill>
                <a:latin typeface="Maiandra GD" panose="020E0502030308020204" pitchFamily="34" charset="0"/>
                <a:ea typeface="Overlock"/>
                <a:cs typeface="Overlock"/>
                <a:sym typeface="Overlock"/>
              </a:rPr>
              <a:t>Le maréchal Pétain et Pierre Laval décident donc de</a:t>
            </a:r>
            <a:endParaRPr sz="1200" dirty="0">
              <a:latin typeface="Maiandra GD" panose="020E0502030308020204" pitchFamily="34" charset="0"/>
            </a:endParaRPr>
          </a:p>
        </p:txBody>
      </p:sp>
      <p:sp>
        <p:nvSpPr>
          <p:cNvPr id="107" name="Google Shape;107;p4"/>
          <p:cNvSpPr txBox="1"/>
          <p:nvPr/>
        </p:nvSpPr>
        <p:spPr>
          <a:xfrm>
            <a:off x="0" y="471124"/>
            <a:ext cx="9144000" cy="10771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lvl="0">
              <a:buClr>
                <a:srgbClr val="FF0000"/>
              </a:buClr>
              <a:buSzPts val="3600"/>
            </a:pPr>
            <a:r>
              <a:rPr lang="fr-FR" sz="3200" dirty="0">
                <a:solidFill>
                  <a:srgbClr val="FF0000"/>
                </a:solidFill>
                <a:latin typeface="Maiandra GD" panose="020E0502030308020204" pitchFamily="34" charset="0"/>
                <a:ea typeface="Overlock"/>
                <a:cs typeface="Overlock"/>
                <a:sym typeface="Overlock"/>
              </a:rPr>
              <a:t>     </a:t>
            </a:r>
            <a:r>
              <a:rPr lang="fr-FR" sz="3200" b="0" u="none" strike="noStrike" cap="none" dirty="0">
                <a:solidFill>
                  <a:srgbClr val="FF0000"/>
                </a:solidFill>
                <a:latin typeface="Maiandra GD" panose="020E0502030308020204" pitchFamily="34" charset="0"/>
                <a:ea typeface="Overlock"/>
                <a:cs typeface="Overlock"/>
                <a:sym typeface="Overlock"/>
              </a:rPr>
              <a:t>collaborer avec l’Allemagne</a:t>
            </a:r>
            <a:r>
              <a:rPr lang="fr-FR" sz="3200" dirty="0">
                <a:solidFill>
                  <a:srgbClr val="0070C0"/>
                </a:solidFill>
                <a:latin typeface="Maiandra GD" panose="020E0502030308020204" pitchFamily="34" charset="0"/>
                <a:ea typeface="Overlock"/>
                <a:cs typeface="Overlock"/>
                <a:sym typeface="Overlock"/>
              </a:rPr>
              <a:t>, c’est-à-dire d’obéir et d’aider les Allemands.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5"/>
          <p:cNvSpPr txBox="1"/>
          <p:nvPr/>
        </p:nvSpPr>
        <p:spPr>
          <a:xfrm>
            <a:off x="0" y="3394"/>
            <a:ext cx="9144000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3200"/>
              <a:buFont typeface="Overlock"/>
              <a:buNone/>
            </a:pPr>
            <a:r>
              <a:rPr lang="fr-FR" sz="3200" b="0" u="none" strike="noStrike" cap="none">
                <a:solidFill>
                  <a:srgbClr val="0070C0"/>
                </a:solidFill>
                <a:latin typeface="Maiandra GD" panose="020E0502030308020204" pitchFamily="34" charset="0"/>
                <a:ea typeface="Overlock"/>
                <a:cs typeface="Overlock"/>
                <a:sym typeface="Overlock"/>
              </a:rPr>
              <a:t>Mais certains Français ont choisi une autre voie.</a:t>
            </a:r>
            <a:endParaRPr>
              <a:latin typeface="Maiandra GD" panose="020E0502030308020204" pitchFamily="34" charset="0"/>
            </a:endParaRPr>
          </a:p>
        </p:txBody>
      </p:sp>
      <p:pic>
        <p:nvPicPr>
          <p:cNvPr id="114" name="Google Shape;114;p5" descr="http://faurielresistance.free.fr/IMG/jpg/appel_18-juin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79970" y="2348880"/>
            <a:ext cx="3810000" cy="28479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" name="Google Shape;115;p5" descr="http://myelitetmoi.unblog.fr/files/2010/06/appel18juin40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772458" y="701684"/>
            <a:ext cx="4068577" cy="615631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13;p5">
            <a:extLst>
              <a:ext uri="{FF2B5EF4-FFF2-40B4-BE49-F238E27FC236}">
                <a16:creationId xmlns:a16="http://schemas.microsoft.com/office/drawing/2014/main" id="{C0CD3F9B-E355-4047-993A-C529656A70BB}"/>
              </a:ext>
            </a:extLst>
          </p:cNvPr>
          <p:cNvSpPr txBox="1"/>
          <p:nvPr/>
        </p:nvSpPr>
        <p:spPr>
          <a:xfrm>
            <a:off x="0" y="3394"/>
            <a:ext cx="9144000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3200"/>
              <a:buFont typeface="Overlock"/>
              <a:buNone/>
            </a:pPr>
            <a:r>
              <a:rPr lang="fr-FR" sz="3200" b="0" u="none" strike="noStrike" cap="none" dirty="0">
                <a:solidFill>
                  <a:srgbClr val="0070C0"/>
                </a:solidFill>
                <a:latin typeface="Maiandra GD" panose="020E0502030308020204" pitchFamily="34" charset="0"/>
                <a:ea typeface="Overlock"/>
                <a:cs typeface="Overlock"/>
                <a:sym typeface="Overlock"/>
              </a:rPr>
              <a:t>Mais certains Français ont choisi une autre voie.</a:t>
            </a:r>
            <a:endParaRPr dirty="0">
              <a:latin typeface="Maiandra GD" panose="020E0502030308020204" pitchFamily="34" charset="0"/>
            </a:endParaRPr>
          </a:p>
        </p:txBody>
      </p:sp>
      <p:pic>
        <p:nvPicPr>
          <p:cNvPr id="5" name="Appel du 18 juin.wmv">
            <a:hlinkClick r:id="" action="ppaction://media"/>
            <a:extLst>
              <a:ext uri="{FF2B5EF4-FFF2-40B4-BE49-F238E27FC236}">
                <a16:creationId xmlns:a16="http://schemas.microsoft.com/office/drawing/2014/main" id="{4E011CB3-5894-4FE4-9D18-54CF201DA2F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73467" y="689895"/>
            <a:ext cx="7228198" cy="542114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8844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7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1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 txBox="1">
            <a:spLocks/>
          </p:cNvSpPr>
          <p:nvPr/>
        </p:nvSpPr>
        <p:spPr>
          <a:xfrm>
            <a:off x="0" y="0"/>
            <a:ext cx="9144000" cy="584775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FR" sz="3200" u="sng" dirty="0">
                <a:solidFill>
                  <a:srgbClr val="0070C0"/>
                </a:solidFill>
                <a:latin typeface="Maiandra GD" pitchFamily="34" charset="0"/>
              </a:rPr>
              <a:t>La Résistance extérieure</a:t>
            </a:r>
            <a:endParaRPr lang="fr-FR" sz="3200" dirty="0">
              <a:solidFill>
                <a:srgbClr val="0070C0"/>
              </a:solidFill>
              <a:latin typeface="Maiandra GD" pitchFamily="34" charset="0"/>
            </a:endParaRPr>
          </a:p>
        </p:txBody>
      </p:sp>
      <p:sp>
        <p:nvSpPr>
          <p:cNvPr id="5" name="Titre 1"/>
          <p:cNvSpPr txBox="1">
            <a:spLocks/>
          </p:cNvSpPr>
          <p:nvPr/>
        </p:nvSpPr>
        <p:spPr>
          <a:xfrm>
            <a:off x="0" y="584775"/>
            <a:ext cx="9144000" cy="1569660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FR" sz="3200" dirty="0">
                <a:solidFill>
                  <a:srgbClr val="0070C0"/>
                </a:solidFill>
                <a:latin typeface="Maiandra GD" pitchFamily="34" charset="0"/>
              </a:rPr>
              <a:t>De Gaulle invite les Français à le </a:t>
            </a:r>
            <a:r>
              <a:rPr lang="fr-FR" sz="3200" dirty="0">
                <a:solidFill>
                  <a:srgbClr val="FF0000"/>
                </a:solidFill>
                <a:latin typeface="Maiandra GD" pitchFamily="34" charset="0"/>
              </a:rPr>
              <a:t>rejoindre à Londres </a:t>
            </a:r>
            <a:r>
              <a:rPr lang="fr-FR" sz="3200" dirty="0">
                <a:solidFill>
                  <a:srgbClr val="0070C0"/>
                </a:solidFill>
                <a:latin typeface="Maiandra GD" pitchFamily="34" charset="0"/>
              </a:rPr>
              <a:t>pour continuer la guerre aux côtés des </a:t>
            </a:r>
            <a:r>
              <a:rPr lang="fr-FR" sz="3200" dirty="0">
                <a:solidFill>
                  <a:srgbClr val="FF0000"/>
                </a:solidFill>
                <a:latin typeface="Maiandra GD" pitchFamily="34" charset="0"/>
              </a:rPr>
              <a:t>alliés</a:t>
            </a:r>
            <a:r>
              <a:rPr lang="fr-FR" sz="3200" dirty="0">
                <a:solidFill>
                  <a:srgbClr val="0070C0"/>
                </a:solidFill>
                <a:latin typeface="Maiandra GD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607316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5" grpId="0"/>
      <p:bldP spid="5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 txBox="1">
            <a:spLocks/>
          </p:cNvSpPr>
          <p:nvPr/>
        </p:nvSpPr>
        <p:spPr>
          <a:xfrm>
            <a:off x="0" y="0"/>
            <a:ext cx="9144000" cy="584775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FR" sz="3200" u="sng" dirty="0">
                <a:solidFill>
                  <a:srgbClr val="0070C0"/>
                </a:solidFill>
                <a:latin typeface="Maiandra GD" pitchFamily="34" charset="0"/>
              </a:rPr>
              <a:t>La Résistance extérieure</a:t>
            </a:r>
            <a:endParaRPr lang="fr-FR" sz="3200" dirty="0">
              <a:solidFill>
                <a:srgbClr val="0070C0"/>
              </a:solidFill>
              <a:latin typeface="Maiandra GD" pitchFamily="34" charset="0"/>
            </a:endParaRPr>
          </a:p>
        </p:txBody>
      </p:sp>
      <p:sp>
        <p:nvSpPr>
          <p:cNvPr id="5" name="Titre 1"/>
          <p:cNvSpPr txBox="1">
            <a:spLocks/>
          </p:cNvSpPr>
          <p:nvPr/>
        </p:nvSpPr>
        <p:spPr>
          <a:xfrm>
            <a:off x="0" y="584775"/>
            <a:ext cx="9144000" cy="1077218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FR" sz="3200" dirty="0">
                <a:solidFill>
                  <a:srgbClr val="0070C0"/>
                </a:solidFill>
                <a:latin typeface="Maiandra GD" pitchFamily="34" charset="0"/>
              </a:rPr>
              <a:t>Dès 1940, des </a:t>
            </a:r>
            <a:r>
              <a:rPr lang="fr-FR" sz="3200" dirty="0">
                <a:solidFill>
                  <a:srgbClr val="FF0000"/>
                </a:solidFill>
                <a:latin typeface="Maiandra GD" pitchFamily="34" charset="0"/>
              </a:rPr>
              <a:t>mouvements de résistance</a:t>
            </a:r>
            <a:r>
              <a:rPr lang="fr-FR" sz="3200" dirty="0">
                <a:solidFill>
                  <a:srgbClr val="0070C0"/>
                </a:solidFill>
                <a:latin typeface="Maiandra GD" pitchFamily="34" charset="0"/>
              </a:rPr>
              <a:t> apparaissent en France.</a:t>
            </a:r>
          </a:p>
        </p:txBody>
      </p:sp>
      <p:sp>
        <p:nvSpPr>
          <p:cNvPr id="6" name="Titre 1"/>
          <p:cNvSpPr txBox="1">
            <a:spLocks/>
          </p:cNvSpPr>
          <p:nvPr/>
        </p:nvSpPr>
        <p:spPr>
          <a:xfrm>
            <a:off x="0" y="1661993"/>
            <a:ext cx="9144000" cy="1569660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FR" sz="3200" dirty="0">
                <a:solidFill>
                  <a:srgbClr val="0070C0"/>
                </a:solidFill>
                <a:latin typeface="Maiandra GD" pitchFamily="34" charset="0"/>
              </a:rPr>
              <a:t>Les résistants éditent des </a:t>
            </a:r>
            <a:r>
              <a:rPr lang="fr-FR" sz="3200" dirty="0">
                <a:solidFill>
                  <a:srgbClr val="FF0000"/>
                </a:solidFill>
                <a:latin typeface="Maiandra GD" pitchFamily="34" charset="0"/>
              </a:rPr>
              <a:t>journaux clandestins</a:t>
            </a:r>
            <a:r>
              <a:rPr lang="fr-FR" sz="3200" dirty="0">
                <a:solidFill>
                  <a:srgbClr val="0070C0"/>
                </a:solidFill>
                <a:latin typeface="Maiandra GD" pitchFamily="34" charset="0"/>
              </a:rPr>
              <a:t>, organisent des filières d’</a:t>
            </a:r>
            <a:r>
              <a:rPr lang="fr-FR" sz="3200" dirty="0">
                <a:solidFill>
                  <a:srgbClr val="FF0000"/>
                </a:solidFill>
                <a:latin typeface="Maiandra GD" pitchFamily="34" charset="0"/>
              </a:rPr>
              <a:t>évasion</a:t>
            </a:r>
            <a:r>
              <a:rPr lang="fr-FR" sz="3200" dirty="0">
                <a:solidFill>
                  <a:srgbClr val="0070C0"/>
                </a:solidFill>
                <a:latin typeface="Maiandra GD" pitchFamily="34" charset="0"/>
              </a:rPr>
              <a:t>, des </a:t>
            </a:r>
            <a:r>
              <a:rPr lang="fr-FR" sz="3200" dirty="0">
                <a:solidFill>
                  <a:srgbClr val="FF0000"/>
                </a:solidFill>
                <a:latin typeface="Maiandra GD" pitchFamily="34" charset="0"/>
              </a:rPr>
              <a:t>sabotages</a:t>
            </a:r>
            <a:r>
              <a:rPr lang="fr-FR" sz="3200" dirty="0">
                <a:solidFill>
                  <a:srgbClr val="0070C0"/>
                </a:solidFill>
                <a:latin typeface="Maiandra GD" pitchFamily="34" charset="0"/>
              </a:rPr>
              <a:t> et </a:t>
            </a:r>
            <a:r>
              <a:rPr lang="fr-FR" sz="3200" dirty="0">
                <a:solidFill>
                  <a:srgbClr val="FF0000"/>
                </a:solidFill>
                <a:latin typeface="Maiandra GD" pitchFamily="34" charset="0"/>
              </a:rPr>
              <a:t>exécutent </a:t>
            </a:r>
            <a:r>
              <a:rPr lang="fr-FR" sz="3200" dirty="0">
                <a:solidFill>
                  <a:srgbClr val="0070C0"/>
                </a:solidFill>
                <a:latin typeface="Maiandra GD" pitchFamily="34" charset="0"/>
              </a:rPr>
              <a:t>des militaires allemands.</a:t>
            </a:r>
          </a:p>
        </p:txBody>
      </p:sp>
      <p:sp>
        <p:nvSpPr>
          <p:cNvPr id="7" name="Titre 1"/>
          <p:cNvSpPr txBox="1">
            <a:spLocks/>
          </p:cNvSpPr>
          <p:nvPr/>
        </p:nvSpPr>
        <p:spPr>
          <a:xfrm>
            <a:off x="0" y="3231653"/>
            <a:ext cx="2808312" cy="3127125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FR" sz="3200" dirty="0">
                <a:solidFill>
                  <a:srgbClr val="0070C0"/>
                </a:solidFill>
                <a:latin typeface="Maiandra GD" pitchFamily="34" charset="0"/>
              </a:rPr>
              <a:t>Le plus célèbre d’entre eux est </a:t>
            </a:r>
            <a:r>
              <a:rPr lang="fr-FR" sz="3200" dirty="0">
                <a:solidFill>
                  <a:srgbClr val="FF0000"/>
                </a:solidFill>
                <a:latin typeface="Maiandra GD" pitchFamily="34" charset="0"/>
              </a:rPr>
              <a:t>Jean Moulin</a:t>
            </a:r>
            <a:r>
              <a:rPr lang="fr-FR" sz="3200" dirty="0">
                <a:solidFill>
                  <a:srgbClr val="0070C0"/>
                </a:solidFill>
                <a:latin typeface="Maiandra GD" pitchFamily="34" charset="0"/>
              </a:rPr>
              <a:t>, qui a unifié les mouvements de résistance.</a:t>
            </a:r>
          </a:p>
        </p:txBody>
      </p:sp>
      <p:pic>
        <p:nvPicPr>
          <p:cNvPr id="2050" name="Picture 2" descr="http://www.ville-chevilly-larue.fr/var/ptic/storage/images/culture-sport-patrimoine/patrimoine2/a-travers-les-edifices-et-plaques-des-rues/jean-moulin/141378-7-fre-FR/Jean-Mouli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8147" y="3094607"/>
            <a:ext cx="2857500" cy="3667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6758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5" grpId="0"/>
      <p:bldP spid="5" grpId="1"/>
      <p:bldP spid="6" grpId="0"/>
      <p:bldP spid="6" grpId="1"/>
      <p:bldP spid="7" grpId="0"/>
      <p:bldP spid="7" grpId="1"/>
    </p:bld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</TotalTime>
  <Words>701</Words>
  <Application>Microsoft Office PowerPoint</Application>
  <PresentationFormat>Affichage à l'écran (4:3)</PresentationFormat>
  <Paragraphs>56</Paragraphs>
  <Slides>18</Slides>
  <Notes>4</Notes>
  <HiddenSlides>0</HiddenSlides>
  <MMClips>1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2</vt:i4>
      </vt:variant>
      <vt:variant>
        <vt:lpstr>Titres des diapositives</vt:lpstr>
      </vt:variant>
      <vt:variant>
        <vt:i4>18</vt:i4>
      </vt:variant>
    </vt:vector>
  </HeadingPairs>
  <TitlesOfParts>
    <vt:vector size="25" baseType="lpstr">
      <vt:lpstr>Maiandra GD</vt:lpstr>
      <vt:lpstr>Times New Roman</vt:lpstr>
      <vt:lpstr>Arial</vt:lpstr>
      <vt:lpstr>Overlock</vt:lpstr>
      <vt:lpstr>Calibri</vt:lpstr>
      <vt:lpstr>Thème Office</vt:lpstr>
      <vt:lpstr>1_Thème Office</vt:lpstr>
      <vt:lpstr>La seconde guerre mondiale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Nous allons étudier en détail deux documents.</vt:lpstr>
      <vt:lpstr>Voyons ce que vous avez trouvé.</vt:lpstr>
      <vt:lpstr>Voyons ce que vous avez trouvé.</vt:lpstr>
      <vt:lpstr>Voyons ce que vous avez trouvé.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 seconde guerre mondiale</dc:title>
  <dc:creator>Maxime Paul</dc:creator>
  <cp:lastModifiedBy>Maxime Paul</cp:lastModifiedBy>
  <cp:revision>4</cp:revision>
  <dcterms:created xsi:type="dcterms:W3CDTF">2013-01-27T09:55:18Z</dcterms:created>
  <dcterms:modified xsi:type="dcterms:W3CDTF">2020-05-27T14:13:42Z</dcterms:modified>
</cp:coreProperties>
</file>