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1" r:id="rId4"/>
    <p:sldId id="357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354" r:id="rId18"/>
    <p:sldId id="355" r:id="rId19"/>
    <p:sldId id="356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88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65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62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14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456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063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629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19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213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37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861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04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157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5097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658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93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37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79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02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70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31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92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03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32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BD257-7008-4E73-BB0B-F57FEA8C2E5E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57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archives.lehavre.fr/uploads/r1372769143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395536" y="1772817"/>
            <a:ext cx="8496944" cy="223224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8800" b="1" dirty="0">
                <a:solidFill>
                  <a:srgbClr val="FF0000"/>
                </a:solidFill>
                <a:latin typeface="Maiandra GD" pitchFamily="34" charset="0"/>
              </a:rPr>
              <a:t>La révolution française</a:t>
            </a: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071563" y="285750"/>
            <a:ext cx="6400800" cy="714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/>
              <a:t>Découverte du monde - </a:t>
            </a:r>
            <a:r>
              <a:rPr lang="fr-FR" i="1" dirty="0"/>
              <a:t>Histoire</a:t>
            </a:r>
            <a:endParaRPr lang="fr-FR" dirty="0"/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500063" y="4357688"/>
            <a:ext cx="80724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4800" dirty="0">
                <a:solidFill>
                  <a:srgbClr val="0070C0"/>
                </a:solidFill>
                <a:latin typeface="Maiandra GD" pitchFamily="34" charset="0"/>
                <a:sym typeface="Wingdings"/>
              </a:rPr>
              <a:t></a:t>
            </a:r>
            <a:r>
              <a:rPr lang="fr-FR" sz="4800" i="1" dirty="0">
                <a:solidFill>
                  <a:srgbClr val="0070C0"/>
                </a:solidFill>
                <a:latin typeface="Maiandra GD" pitchFamily="34" charset="0"/>
                <a:sym typeface="Wingdings" pitchFamily="2" charset="2"/>
              </a:rPr>
              <a:t> La réunion des Etats Généraux</a:t>
            </a:r>
            <a:endParaRPr lang="fr-FR" sz="4800" i="1" dirty="0">
              <a:solidFill>
                <a:srgbClr val="0070C0"/>
              </a:solidFill>
              <a:latin typeface="Maiandra GD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674181E-D135-4A44-997A-775CC2149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75" y="116632"/>
            <a:ext cx="1027566" cy="95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  <p:bldP spid="5" grpId="1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5496" y="2780928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Le tiers état est donc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minoritaire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 : cela signifie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1582" y="1541369"/>
            <a:ext cx="4314393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Noblesse + clergé =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1584" y="2062589"/>
            <a:ext cx="4314392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Tiers état =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4074031" y="1541368"/>
            <a:ext cx="4314393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2 voix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561863" y="2062589"/>
            <a:ext cx="4314393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1 voix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5496" y="3308791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	     </a:t>
            </a:r>
            <a:r>
              <a:rPr lang="fr-FR" sz="3600" i="1" u="sng" dirty="0">
                <a:solidFill>
                  <a:srgbClr val="FF0000"/>
                </a:solidFill>
                <a:latin typeface="Maiandra GD" pitchFamily="34" charset="0"/>
              </a:rPr>
              <a:t>qu’il sera toujours battu par le clergé et la noblesse lors des votes !</a:t>
            </a:r>
          </a:p>
        </p:txBody>
      </p:sp>
    </p:spTree>
    <p:extLst>
      <p:ext uri="{BB962C8B-B14F-4D97-AF65-F5344CB8AC3E}">
        <p14:creationId xmlns:p14="http://schemas.microsoft.com/office/powerpoint/2010/main" val="21760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7" grpId="0"/>
      <p:bldP spid="8" grpId="0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765" y="23214"/>
            <a:ext cx="8922905" cy="175432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Beaucoup de députés (du tiers état, mais également de la noblesse ou du clergé) sont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en colère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 contre ce système de vote.</a:t>
            </a:r>
          </a:p>
        </p:txBody>
      </p:sp>
    </p:spTree>
    <p:extLst>
      <p:ext uri="{BB962C8B-B14F-4D97-AF65-F5344CB8AC3E}">
        <p14:creationId xmlns:p14="http://schemas.microsoft.com/office/powerpoint/2010/main" val="93989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765" y="23214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Le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20 juin 1789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, ces députés en colère se réunissent dans un gymnase.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5496" y="1052736"/>
            <a:ext cx="8922905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Ils affirment qu’ils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représentent le peuple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5496" y="1628800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Ils se proclament donc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Assemblée Nationale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07504" y="2660719"/>
            <a:ext cx="8922905" cy="175432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Ils jurent de ne plus se quitter tant que la nation n’aura pas une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nouvelle constitution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444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8800"/>
            <a:ext cx="6733371" cy="494493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5655" y="-9910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Cette promesse qu’ils se sont faite s’appelle le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Serment du Jeu de Paume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5496" y="980728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C’est la première étape de la révolution française.</a:t>
            </a:r>
          </a:p>
        </p:txBody>
      </p:sp>
    </p:spTree>
    <p:extLst>
      <p:ext uri="{BB962C8B-B14F-4D97-AF65-F5344CB8AC3E}">
        <p14:creationId xmlns:p14="http://schemas.microsoft.com/office/powerpoint/2010/main" val="144513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5655" y="-9910"/>
            <a:ext cx="8922905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latin typeface="Maiandra GD" pitchFamily="34" charset="0"/>
              </a:rPr>
              <a:t>Revenons à notre frise historique…</a:t>
            </a:r>
          </a:p>
        </p:txBody>
      </p:sp>
    </p:spTree>
    <p:extLst>
      <p:ext uri="{BB962C8B-B14F-4D97-AF65-F5344CB8AC3E}">
        <p14:creationId xmlns:p14="http://schemas.microsoft.com/office/powerpoint/2010/main" val="24777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3"/>
            <a:ext cx="9144000" cy="64608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3"/>
            <a:ext cx="9144000" cy="64608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3"/>
            <a:ext cx="9144000" cy="64608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3"/>
            <a:ext cx="9144000" cy="64608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3"/>
            <a:ext cx="9144000" cy="64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0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584775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 roi n’écoute pas les demandes du Tiers Etat. Les députés du Tiers Etat, très mécontents, se proclament alors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Assemblée Nationale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(assemblée représentant la nation) et le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20 juin 1789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, par le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Serment du Jeu de Paume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, ils jurent de ne pas se séparer tant que la nation n’aura pas une nouvelle constitution.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iandra GD" panose="020E0502030308020204" pitchFamily="34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 résumé...</a:t>
            </a:r>
          </a:p>
        </p:txBody>
      </p:sp>
    </p:spTree>
    <p:extLst>
      <p:ext uri="{BB962C8B-B14F-4D97-AF65-F5344CB8AC3E}">
        <p14:creationId xmlns:p14="http://schemas.microsoft.com/office/powerpoint/2010/main" val="269047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La prochaine fois, nous verrons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quels ont</a:t>
            </a:r>
            <a:r>
              <a:rPr kumimoji="0" lang="fr-FR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été les épisodes importants de la révolution française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9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Notre séance portait sur la période des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0" y="584775"/>
            <a:ext cx="3347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temps modernes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F6E9653-4F3E-4372-8564-6D1170D0D677}"/>
              </a:ext>
            </a:extLst>
          </p:cNvPr>
          <p:cNvSpPr txBox="1"/>
          <p:nvPr/>
        </p:nvSpPr>
        <p:spPr>
          <a:xfrm>
            <a:off x="0" y="11695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Entourons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ce que nous avons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évoqué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7158F25-AD03-4954-9C8E-386AA06240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873160" y="2636912"/>
            <a:ext cx="61071181" cy="3449216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99B430E-012B-4C89-9746-FC863D63D520}"/>
              </a:ext>
            </a:extLst>
          </p:cNvPr>
          <p:cNvSpPr/>
          <p:nvPr/>
        </p:nvSpPr>
        <p:spPr>
          <a:xfrm>
            <a:off x="4211960" y="3221687"/>
            <a:ext cx="1403648" cy="13320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9" grpId="0"/>
      <p:bldP spid="9" grpId="1"/>
      <p:bldP spid="10" grpId="0"/>
      <p:bldP spid="10" grpId="1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Nous continuons notre leçon d’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histoire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4A4702-EECA-430B-81E3-C796AB89CA58}"/>
              </a:ext>
            </a:extLst>
          </p:cNvPr>
          <p:cNvSpPr txBox="1"/>
          <p:nvPr/>
        </p:nvSpPr>
        <p:spPr>
          <a:xfrm>
            <a:off x="0" y="4766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Cette leçon porte sur...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7263CD-3A2D-419D-B7AC-1D7C6BC8E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6585" y="1916832"/>
            <a:ext cx="17849444" cy="1008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A6A5BE-1304-4FB1-86D7-5ED6AB45A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035987" y="2924944"/>
            <a:ext cx="61071181" cy="344921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4283968" y="472163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les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temps modernes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0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3.05504 0.02129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6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42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885 0.00069 L 2.12674 -0.00972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8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7" grpId="0"/>
      <p:bldP spid="7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584775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Face au mécontentement des français, le roi Louis XVI réunit les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Etats Généraux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le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5 mai 1789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à Versailles : 1 139 députés représentant les trois ordres viennent à Versailles en apportant des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cahiers de doléances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(cahiers dans lesquels sont écrites les plaintes et les demandes des gens).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Souvenons-nous...</a:t>
            </a:r>
          </a:p>
        </p:txBody>
      </p:sp>
    </p:spTree>
    <p:extLst>
      <p:ext uri="{BB962C8B-B14F-4D97-AF65-F5344CB8AC3E}">
        <p14:creationId xmlns:p14="http://schemas.microsoft.com/office/powerpoint/2010/main" val="163910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-72008"/>
            <a:ext cx="9144000" cy="1754326"/>
          </a:xfrm>
        </p:spPr>
        <p:txBody>
          <a:bodyPr anchor="t" anchorCtr="0">
            <a:spAutoFit/>
          </a:bodyPr>
          <a:lstStyle/>
          <a:p>
            <a:pPr algn="l" eaLnBrk="1" hangingPunct="1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Pour faire face au mécontentement du peuple français et aux problèmes de finance du Royaume, Louis XVI organise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1048668"/>
            <a:ext cx="9144000" cy="12003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						   	 la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réunion des Etats Généraux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-36512" y="2106722"/>
            <a:ext cx="9144000" cy="12003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Chaque député est donc invité à venir à Versailles, apportant avec lui un 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-36512" y="2660719"/>
            <a:ext cx="9144000" cy="12003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							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cahier de doléance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,  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36512" y="3212976"/>
            <a:ext cx="9144000" cy="12003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		  qui reprend les plaintes et les demandes de la population qu’il représente.</a:t>
            </a:r>
          </a:p>
        </p:txBody>
      </p:sp>
      <p:pic>
        <p:nvPicPr>
          <p:cNvPr id="13" name="il_fi" descr="http://archives.lehavre.fr/uploads/r1372769143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97152"/>
            <a:ext cx="3165446" cy="17759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3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-72008"/>
            <a:ext cx="9144000" cy="1200329"/>
          </a:xfrm>
        </p:spPr>
        <p:txBody>
          <a:bodyPr anchor="t" anchorCtr="0">
            <a:spAutoFit/>
          </a:bodyPr>
          <a:lstStyle/>
          <a:p>
            <a:pPr algn="l" eaLnBrk="1" hangingPunct="1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Cette réunion commence donc le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5 mai 1789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6512" y="1086991"/>
            <a:ext cx="2807296" cy="5078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Les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1 139 députés 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(270 pour la noblesse, 291 pour le clergé et 578 pour le tiers état) se réunissent.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75" y="908720"/>
            <a:ext cx="5828385" cy="57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0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-72008"/>
            <a:ext cx="9144000" cy="1754326"/>
          </a:xfrm>
        </p:spPr>
        <p:txBody>
          <a:bodyPr anchor="t" anchorCtr="0">
            <a:spAutoFit/>
          </a:bodyPr>
          <a:lstStyle/>
          <a:p>
            <a:pPr algn="l" eaLnBrk="1" hangingPunct="1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Pendant plusieurs semaines, les députés expriment tour à tour les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doléances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 des populations qu’ils représentent.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-36512" y="1628800"/>
            <a:ext cx="9144000" cy="12003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Mais c’est quand il s’agit de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voter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 que les problèmes apparaissent…</a:t>
            </a:r>
          </a:p>
        </p:txBody>
      </p:sp>
    </p:spTree>
    <p:extLst>
      <p:ext uri="{BB962C8B-B14F-4D97-AF65-F5344CB8AC3E}">
        <p14:creationId xmlns:p14="http://schemas.microsoft.com/office/powerpoint/2010/main" val="126925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-72008"/>
            <a:ext cx="9144000" cy="646331"/>
          </a:xfrm>
        </p:spPr>
        <p:txBody>
          <a:bodyPr anchor="t" anchorCtr="0">
            <a:spAutoFit/>
          </a:bodyPr>
          <a:lstStyle/>
          <a:p>
            <a:pPr algn="l" eaLnBrk="1" hangingPunct="1"/>
            <a:r>
              <a:rPr lang="fr-FR" sz="3600" i="1" u="sng" dirty="0">
                <a:solidFill>
                  <a:srgbClr val="0070C0"/>
                </a:solidFill>
                <a:latin typeface="Maiandra GD" pitchFamily="34" charset="0"/>
              </a:rPr>
              <a:t>Recomptons les députés :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1582" y="548680"/>
            <a:ext cx="8922905" cy="230832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1 139 députés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 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:</a:t>
            </a:r>
          </a:p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- </a:t>
            </a:r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270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 pour la </a:t>
            </a:r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noblesse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 ;</a:t>
            </a:r>
          </a:p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- </a:t>
            </a:r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291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 pour le </a:t>
            </a:r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clergé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 ; </a:t>
            </a:r>
          </a:p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- </a:t>
            </a:r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578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 pour le </a:t>
            </a:r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tiers état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5496" y="2780928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Si l’on additionne les députés des deux ordres privilégiés, cela fait donc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5496" y="3812847"/>
            <a:ext cx="8922905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561 députés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 pour le clergé et la noblesse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5496" y="4293096"/>
            <a:ext cx="8922905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contre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578 députés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 pour le tiers état.</a:t>
            </a:r>
          </a:p>
        </p:txBody>
      </p:sp>
    </p:spTree>
    <p:extLst>
      <p:ext uri="{BB962C8B-B14F-4D97-AF65-F5344CB8AC3E}">
        <p14:creationId xmlns:p14="http://schemas.microsoft.com/office/powerpoint/2010/main" val="31796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1582" y="188640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Noblesse + clergé = 561 députés</a:t>
            </a:r>
          </a:p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Tiers état = 578 députés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5496" y="1220559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Si le vote se fait à une voix par député, le tiers état est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majoritaire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 ! Cela signifie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5496" y="2300679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u="sng" dirty="0">
                <a:solidFill>
                  <a:srgbClr val="FF0000"/>
                </a:solidFill>
                <a:latin typeface="Maiandra GD" pitchFamily="34" charset="0"/>
              </a:rPr>
              <a:t>que le tiers état peut voter pour prendre des décisions qui lui conviennent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5496" y="3452807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Mais le roi choisit </a:t>
            </a:r>
            <a:r>
              <a:rPr lang="fr-FR" sz="3600" i="1" dirty="0">
                <a:latin typeface="Maiandra GD" pitchFamily="34" charset="0"/>
              </a:rPr>
              <a:t>une autre règle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 pour le vote…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5496" y="188640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Noblesse + clergé = </a:t>
            </a:r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561 voix</a:t>
            </a:r>
          </a:p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Tiers état = </a:t>
            </a:r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578 voix</a:t>
            </a:r>
          </a:p>
        </p:txBody>
      </p:sp>
    </p:spTree>
    <p:extLst>
      <p:ext uri="{BB962C8B-B14F-4D97-AF65-F5344CB8AC3E}">
        <p14:creationId xmlns:p14="http://schemas.microsoft.com/office/powerpoint/2010/main" val="392404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35496" y="2780928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Le vote ne se fera pas à une voix par député…</a:t>
            </a: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41582" y="332656"/>
            <a:ext cx="7842786" cy="10563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 flipV="1">
            <a:off x="107504" y="332656"/>
            <a:ext cx="7842786" cy="10563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/>
          <p:cNvSpPr txBox="1">
            <a:spLocks/>
          </p:cNvSpPr>
          <p:nvPr/>
        </p:nvSpPr>
        <p:spPr>
          <a:xfrm>
            <a:off x="35496" y="3356992"/>
            <a:ext cx="8922905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		 mais à </a:t>
            </a:r>
            <a:r>
              <a:rPr lang="fr-FR" sz="3600" b="1" i="1" dirty="0">
                <a:solidFill>
                  <a:srgbClr val="FF0000"/>
                </a:solidFill>
                <a:latin typeface="Maiandra GD" pitchFamily="34" charset="0"/>
              </a:rPr>
              <a:t>une voix par ordre </a:t>
            </a:r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!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1582" y="1541369"/>
            <a:ext cx="4314393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Noblesse + clergé =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41584" y="2062589"/>
            <a:ext cx="4314392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Tiers état =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35496" y="188640"/>
            <a:ext cx="8922905" cy="1200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Noblesse + clergé = </a:t>
            </a:r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561 voix</a:t>
            </a:r>
          </a:p>
          <a:p>
            <a:pPr algn="l"/>
            <a:r>
              <a:rPr lang="fr-FR" sz="3600" i="1" dirty="0">
                <a:solidFill>
                  <a:srgbClr val="0070C0"/>
                </a:solidFill>
                <a:latin typeface="Maiandra GD" pitchFamily="34" charset="0"/>
              </a:rPr>
              <a:t>Tiers état = </a:t>
            </a:r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578 voix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4074031" y="1541368"/>
            <a:ext cx="4314393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2 voix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2561863" y="2062589"/>
            <a:ext cx="4314393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i="1" dirty="0">
                <a:solidFill>
                  <a:srgbClr val="FF0000"/>
                </a:solidFill>
                <a:latin typeface="Maiandra GD" pitchFamily="34" charset="0"/>
              </a:rPr>
              <a:t>1 voix</a:t>
            </a:r>
          </a:p>
        </p:txBody>
      </p:sp>
    </p:spTree>
    <p:extLst>
      <p:ext uri="{BB962C8B-B14F-4D97-AF65-F5344CB8AC3E}">
        <p14:creationId xmlns:p14="http://schemas.microsoft.com/office/powerpoint/2010/main" val="7799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  <p:bldP spid="12" grpId="0"/>
      <p:bldP spid="13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 anchorCtr="0">
        <a:spAutoFit/>
      </a:bodyPr>
      <a:lstStyle>
        <a:defPPr algn="l">
          <a:defRPr sz="3600" i="1" dirty="0" smtClean="0">
            <a:solidFill>
              <a:srgbClr val="0070C0"/>
            </a:solidFill>
            <a:latin typeface="Maiandra G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552</Words>
  <Application>Microsoft Office PowerPoint</Application>
  <PresentationFormat>Affichage à l'écran (4:3)</PresentationFormat>
  <Paragraphs>60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Maiandra GD</vt:lpstr>
      <vt:lpstr>Thème Office</vt:lpstr>
      <vt:lpstr>1_Thème Office</vt:lpstr>
      <vt:lpstr>La révolution française</vt:lpstr>
      <vt:lpstr>Présentation PowerPoint</vt:lpstr>
      <vt:lpstr>Présentation PowerPoint</vt:lpstr>
      <vt:lpstr>Pour faire face au mécontentement du peuple français et aux problèmes de finance du Royaume, Louis XVI organise</vt:lpstr>
      <vt:lpstr>Cette réunion commence donc le 5 mai 1789.</vt:lpstr>
      <vt:lpstr>Pendant plusieurs semaines, les députés expriment tour à tour les doléances des populations qu’ils représentent.</vt:lpstr>
      <vt:lpstr>Recomptons les députés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révolution industrielle</dc:title>
  <dc:creator>Maxime Paul</dc:creator>
  <cp:lastModifiedBy>Maxime Paul</cp:lastModifiedBy>
  <cp:revision>75</cp:revision>
  <dcterms:created xsi:type="dcterms:W3CDTF">2013-01-27T09:55:18Z</dcterms:created>
  <dcterms:modified xsi:type="dcterms:W3CDTF">2019-10-25T12:24:07Z</dcterms:modified>
</cp:coreProperties>
</file>