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09/05/2013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09/05/2013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09/05/2013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09/05/2013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886700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La répartition mondiale de la population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691480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Découverte du monde - </a:t>
            </a:r>
            <a:r>
              <a:rPr lang="fr-FR" i="1" dirty="0" smtClean="0"/>
              <a:t>Géographie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00063" y="4758243"/>
            <a:ext cx="8072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Qu’est-ce que la densité de population ?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p"/>
      <p:bldP spid="8" grpId="1" build="p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070992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Pour le savoir, les géographes calculent la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densité de population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des différents pays.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7504" y="1124744"/>
            <a:ext cx="9144000" cy="65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Par exemple...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1762944"/>
            <a:ext cx="3960440" cy="1594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Marseille</a:t>
            </a:r>
            <a:r>
              <a:rPr lang="fr-FR" sz="3600" i="1" dirty="0" smtClean="0">
                <a:latin typeface="Maiandra GD" pitchFamily="34" charset="0"/>
              </a:rPr>
              <a:t> a une densité…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504" y="2771056"/>
            <a:ext cx="3960440" cy="1594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forte </a:t>
            </a:r>
            <a:r>
              <a:rPr lang="fr-FR" sz="3600" i="1" dirty="0" smtClean="0">
                <a:latin typeface="Maiandra GD" pitchFamily="34" charset="0"/>
              </a:rPr>
              <a:t>(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3 536 habitants par km²</a:t>
            </a:r>
            <a:r>
              <a:rPr lang="fr-FR" sz="3600" i="1" dirty="0" smtClean="0">
                <a:latin typeface="Maiandra GD" pitchFamily="34" charset="0"/>
              </a:rPr>
              <a:t>).</a:t>
            </a:r>
            <a:endParaRPr lang="fr-FR" sz="3600" i="1" dirty="0">
              <a:latin typeface="Maiandra GD" pitchFamily="34" charset="0"/>
            </a:endParaRPr>
          </a:p>
        </p:txBody>
      </p:sp>
      <p:pic>
        <p:nvPicPr>
          <p:cNvPr id="9218" name="Picture 2" descr="marseil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83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070992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Pour le savoir, les géographes calculent la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densité de population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des différents pays.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7504" y="1124744"/>
            <a:ext cx="9144000" cy="65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Par exemple...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1762944"/>
            <a:ext cx="3960440" cy="1594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Jakarta</a:t>
            </a:r>
            <a:r>
              <a:rPr lang="fr-FR" sz="3600" i="1" dirty="0" smtClean="0">
                <a:latin typeface="Maiandra GD" pitchFamily="34" charset="0"/>
              </a:rPr>
              <a:t> a une densité…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504" y="2771056"/>
            <a:ext cx="3960440" cy="1594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très forte </a:t>
            </a:r>
            <a:r>
              <a:rPr lang="fr-FR" sz="3600" i="1" dirty="0" smtClean="0">
                <a:latin typeface="Maiandra GD" pitchFamily="34" charset="0"/>
              </a:rPr>
              <a:t>(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13 344 habitants par km²</a:t>
            </a:r>
            <a:r>
              <a:rPr lang="fr-FR" sz="3600" i="1" dirty="0" smtClean="0">
                <a:latin typeface="Maiandra GD" pitchFamily="34" charset="0"/>
              </a:rPr>
              <a:t>).</a:t>
            </a:r>
            <a:endParaRPr lang="fr-FR" sz="3600" i="1" dirty="0">
              <a:latin typeface="Maiandra GD" pitchFamily="34" charset="0"/>
            </a:endParaRPr>
          </a:p>
        </p:txBody>
      </p:sp>
      <p:pic>
        <p:nvPicPr>
          <p:cNvPr id="10242" name="Picture 2" descr="http://www.theitinerant.co.uk/wp-content/uploads/2011/11/jakarta-at-n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3744" y="1556945"/>
            <a:ext cx="4808736" cy="30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719064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Pour calculer le densité de population d’un pays, il suffit de diviser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le nombre d’habitants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par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la superficie 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(en km²).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690936"/>
            <a:ext cx="9144000" cy="65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Par exemple...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2" y="2267000"/>
            <a:ext cx="7560840" cy="65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i="1" dirty="0" smtClean="0">
                <a:latin typeface="Maiandra GD" pitchFamily="34" charset="0"/>
              </a:rPr>
              <a:t>La France compte 65 800 000 habitants.</a:t>
            </a:r>
            <a:endParaRPr lang="fr-FR" sz="3200" i="1" dirty="0">
              <a:latin typeface="Maiandra GD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6512" y="2699048"/>
            <a:ext cx="7560840" cy="65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i="1" dirty="0" smtClean="0">
                <a:latin typeface="Maiandra GD" pitchFamily="34" charset="0"/>
              </a:rPr>
              <a:t>La France mesure 675 000 km².</a:t>
            </a:r>
            <a:endParaRPr lang="fr-FR" sz="3200" i="1" dirty="0">
              <a:latin typeface="Maiandra GD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36512" y="3212976"/>
            <a:ext cx="7560840" cy="65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i="1" dirty="0" smtClean="0">
                <a:latin typeface="Maiandra GD" pitchFamily="34" charset="0"/>
              </a:rPr>
              <a:t>65 800 000 ÷ 675 000 = 97,48148148</a:t>
            </a:r>
            <a:endParaRPr lang="fr-FR" sz="3200" i="1" dirty="0">
              <a:latin typeface="Maiandra GD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-36512" y="3707160"/>
            <a:ext cx="7560840" cy="945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i="1" dirty="0" smtClean="0">
                <a:latin typeface="Maiandra GD" pitchFamily="34" charset="0"/>
              </a:rPr>
              <a:t>J’arrondis aux dixièmes et je trouve que la densité de la France est de…</a:t>
            </a:r>
            <a:endParaRPr lang="fr-FR" sz="3200" i="1" dirty="0">
              <a:latin typeface="Maiandra GD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-36512" y="4571256"/>
            <a:ext cx="7560840" cy="65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1" dirty="0" smtClean="0">
                <a:solidFill>
                  <a:srgbClr val="FF0000"/>
                </a:solidFill>
                <a:latin typeface="Maiandra GD" pitchFamily="34" charset="0"/>
              </a:rPr>
              <a:t>97,5 habitants par km²</a:t>
            </a:r>
            <a:endParaRPr lang="fr-FR" sz="3200" b="1" i="1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710952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À vous de jouer avec les pays suivants :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6512" y="4365104"/>
            <a:ext cx="91440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latin typeface="Maiandra GD" pitchFamily="34" charset="0"/>
              </a:rPr>
              <a:t>Rappel : il faut faire</a:t>
            </a:r>
          </a:p>
          <a:p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Population ÷ superficie</a:t>
            </a:r>
          </a:p>
          <a:p>
            <a:pPr algn="l"/>
            <a:r>
              <a:rPr lang="fr-FR" sz="3600" i="1" dirty="0" smtClean="0">
                <a:latin typeface="Maiandra GD" pitchFamily="34" charset="0"/>
              </a:rPr>
              <a:t>puis il faut arrondir aux dixièmes.</a:t>
            </a:r>
            <a:endParaRPr lang="fr-FR" sz="3600" i="1" dirty="0">
              <a:latin typeface="Maiandra GD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080" y="692696"/>
            <a:ext cx="7467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8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710952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Voyons ce que vous avez trouvé.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080" y="692696"/>
            <a:ext cx="7467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828036" y="1493912"/>
            <a:ext cx="1272356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 smtClean="0">
                <a:solidFill>
                  <a:srgbClr val="FF0000"/>
                </a:solidFill>
                <a:latin typeface="Maiandra GD" pitchFamily="34" charset="0"/>
              </a:rPr>
              <a:t>133,5</a:t>
            </a:r>
            <a:endParaRPr lang="fr-FR" sz="2800" i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76256" y="1853952"/>
            <a:ext cx="1272356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 smtClean="0">
                <a:solidFill>
                  <a:srgbClr val="FF0000"/>
                </a:solidFill>
                <a:latin typeface="Maiandra GD" pitchFamily="34" charset="0"/>
              </a:rPr>
              <a:t>319,3</a:t>
            </a:r>
            <a:endParaRPr lang="fr-FR" sz="2800" i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76256" y="2286000"/>
            <a:ext cx="1272356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 smtClean="0">
                <a:solidFill>
                  <a:srgbClr val="FF0000"/>
                </a:solidFill>
                <a:latin typeface="Maiandra GD" pitchFamily="34" charset="0"/>
              </a:rPr>
              <a:t>29,8</a:t>
            </a:r>
            <a:endParaRPr lang="fr-FR" sz="2800" i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76256" y="2646040"/>
            <a:ext cx="1272356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 smtClean="0">
                <a:solidFill>
                  <a:srgbClr val="FF0000"/>
                </a:solidFill>
                <a:latin typeface="Maiandra GD" pitchFamily="34" charset="0"/>
              </a:rPr>
              <a:t>113,1</a:t>
            </a:r>
            <a:endParaRPr lang="fr-FR" sz="2800" i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092280" y="3006080"/>
            <a:ext cx="1272356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 smtClean="0">
                <a:solidFill>
                  <a:srgbClr val="FF0000"/>
                </a:solidFill>
                <a:latin typeface="Maiandra GD" pitchFamily="34" charset="0"/>
              </a:rPr>
              <a:t>2,6</a:t>
            </a:r>
            <a:endParaRPr lang="fr-FR" sz="2800" i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972052" y="3356992"/>
            <a:ext cx="1272356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 smtClean="0">
                <a:solidFill>
                  <a:srgbClr val="FF0000"/>
                </a:solidFill>
                <a:latin typeface="Maiandra GD" pitchFamily="34" charset="0"/>
              </a:rPr>
              <a:t>8,4</a:t>
            </a:r>
            <a:endParaRPr lang="fr-FR" sz="2800" i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876256" y="3798168"/>
            <a:ext cx="1272356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 smtClean="0">
                <a:solidFill>
                  <a:srgbClr val="FF0000"/>
                </a:solidFill>
                <a:latin typeface="Maiandra GD" pitchFamily="34" charset="0"/>
              </a:rPr>
              <a:t>97,5</a:t>
            </a:r>
            <a:endParaRPr lang="fr-FR" sz="2800" i="1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x\Documents\CM2 Malpassé les Lauriers\Travail\Géographie\Le monde\La répartition mondiale de la population\Densités de population dans le mon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" y="692696"/>
            <a:ext cx="910251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710952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Observons maintenant une carte 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503040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Nous savons maintenant où  se situent les principaux foyers de peuplement dans le monde.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40524" cy="5040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503040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Mais cela ne nous donne pas une idée précise de la manière dont vivent les gens dans les différents pays…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5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40524" cy="5040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782960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Ont-ils beaucoup d’espace ?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2050" name="Picture 2" descr="http://t0.gstatic.com/images?q=tbn:ANd9GcQrHAYcOD1gza5Ye8QKdYiB8IVXwU5A_RunLWOGrfBbPBuagCKpRZbxFNAQq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836712"/>
            <a:ext cx="4358517" cy="271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uples.voyagesaventures.com/afrique%20occidentale/dogon-village%2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3928" y="1844824"/>
            <a:ext cx="4955307" cy="292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hotosderussie.com/wp-content/uploads/2010/09/gridino-mer-blanche-russie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6" y="3717032"/>
            <a:ext cx="422803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782960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Où vivent-ils très proches les uns des autres.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4100" name="Picture 4" descr="http://www.clio.fr/images/vignettes/PHOTOLISTE_20090709172843_etats_unis_new_york_mana_6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0253"/>
            <a:ext cx="4257650" cy="3193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1.lemde.fr/image/2012/11/15/534x267/1791603_3_87cf_vue-des-quartiers-nord-de-marseille-le-6_39cad9eb1c2ee0f43e7ee15bbe2a1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28" y="1772816"/>
            <a:ext cx="508635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2/23/Hong_Kong_Skyline_Restitch_-_Dec_2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6300341" cy="2734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8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070992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Pour le savoir, les géographes calculent la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densité de population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des différents pays.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6512" y="1052736"/>
            <a:ext cx="46074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L’unité utilisée est le... 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55776" y="1556792"/>
            <a:ext cx="6552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nombre d’habitants par km²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 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6512" y="2132856"/>
            <a:ext cx="91440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Il s’agit de dire, en moyenne, </a:t>
            </a:r>
            <a:r>
              <a:rPr lang="fr-FR" sz="3600" i="1" u="sng" dirty="0" smtClean="0">
                <a:solidFill>
                  <a:srgbClr val="0070C0"/>
                </a:solidFill>
                <a:latin typeface="Maiandra GD" pitchFamily="34" charset="0"/>
              </a:rPr>
              <a:t>combien d’habitants on trouve dans chaque km² d’un endroit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070992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Pour le savoir, les géographes calculent la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densité de population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des différents pays.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7504" y="1124744"/>
            <a:ext cx="9144000" cy="65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Par exemple...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5122" name="Picture 2" descr="C:\Users\Max\Documents\CM2 Malpassé les Lauriers\Travail\Géographie\Le monde\La répartition mondiale de la population\Densité 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2688"/>
            <a:ext cx="3425826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x\Documents\CM2 Malpassé les Lauriers\Travail\Géographie\Le monde\La répartition mondiale de la population\Densité 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352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07504" y="4983882"/>
            <a:ext cx="4104456" cy="1757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 smtClean="0">
                <a:latin typeface="Maiandra GD" pitchFamily="34" charset="0"/>
              </a:rPr>
              <a:t>10 habitants vivent dans le territoire A : la densité est de </a:t>
            </a:r>
            <a:r>
              <a:rPr lang="fr-FR" sz="2800" i="1" dirty="0" smtClean="0">
                <a:solidFill>
                  <a:srgbClr val="FF0000"/>
                </a:solidFill>
                <a:latin typeface="Maiandra GD" pitchFamily="34" charset="0"/>
              </a:rPr>
              <a:t>10 habitants par km²</a:t>
            </a:r>
            <a:r>
              <a:rPr lang="fr-FR" sz="2800" i="1" dirty="0" smtClean="0">
                <a:latin typeface="Maiandra GD" pitchFamily="34" charset="0"/>
              </a:rPr>
              <a:t>.</a:t>
            </a:r>
            <a:endParaRPr lang="fr-FR" sz="2800" i="1" dirty="0">
              <a:latin typeface="Maiandra GD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860032" y="4983882"/>
            <a:ext cx="4104456" cy="1757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 smtClean="0">
                <a:latin typeface="Maiandra GD" pitchFamily="34" charset="0"/>
              </a:rPr>
              <a:t>50 habitants vivent dans le territoire B : la densité est de </a:t>
            </a:r>
            <a:r>
              <a:rPr lang="fr-FR" sz="2800" i="1" dirty="0" smtClean="0">
                <a:solidFill>
                  <a:srgbClr val="FF0000"/>
                </a:solidFill>
                <a:latin typeface="Maiandra GD" pitchFamily="34" charset="0"/>
              </a:rPr>
              <a:t>50 habitants par km²</a:t>
            </a:r>
            <a:r>
              <a:rPr lang="fr-FR" sz="2800" i="1" dirty="0" smtClean="0">
                <a:latin typeface="Maiandra GD" pitchFamily="34" charset="0"/>
              </a:rPr>
              <a:t>.</a:t>
            </a:r>
            <a:endParaRPr lang="fr-FR" sz="2800" i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070992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Pour le savoir, les géographes calculent la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densité de population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des différents pays.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7504" y="1124744"/>
            <a:ext cx="9144000" cy="65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Par exemple...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6146" name="Picture 2" descr="File:Pourrie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82688"/>
            <a:ext cx="4625933" cy="346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07504" y="1762944"/>
            <a:ext cx="3960440" cy="1594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err="1" smtClean="0">
                <a:solidFill>
                  <a:srgbClr val="FF0000"/>
                </a:solidFill>
                <a:latin typeface="Maiandra GD" pitchFamily="34" charset="0"/>
              </a:rPr>
              <a:t>Pourrières</a:t>
            </a:r>
            <a:r>
              <a:rPr lang="fr-FR" sz="3600" i="1" dirty="0" smtClean="0">
                <a:latin typeface="Maiandra GD" pitchFamily="34" charset="0"/>
              </a:rPr>
              <a:t> a une </a:t>
            </a:r>
          </a:p>
          <a:p>
            <a:pPr algn="l"/>
            <a:r>
              <a:rPr lang="fr-FR" sz="3600" i="1" dirty="0" smtClean="0">
                <a:latin typeface="Maiandra GD" pitchFamily="34" charset="0"/>
              </a:rPr>
              <a:t>densité…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07504" y="2771056"/>
            <a:ext cx="3960440" cy="1594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faible </a:t>
            </a:r>
            <a:r>
              <a:rPr lang="fr-FR" sz="3600" i="1" dirty="0" smtClean="0">
                <a:latin typeface="Maiandra GD" pitchFamily="34" charset="0"/>
              </a:rPr>
              <a:t>(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79 habitants par km²</a:t>
            </a:r>
            <a:r>
              <a:rPr lang="fr-FR" sz="3600" i="1" dirty="0" smtClean="0">
                <a:latin typeface="Maiandra GD" pitchFamily="34" charset="0"/>
              </a:rPr>
              <a:t>).</a:t>
            </a:r>
            <a:endParaRPr lang="fr-FR" sz="3600" i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3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070992"/>
          </a:xfrm>
        </p:spPr>
        <p:txBody>
          <a:bodyPr>
            <a:noAutofit/>
          </a:bodyPr>
          <a:lstStyle/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Pour le savoir, les géographes calculent la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densité de population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des différents pays.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7504" y="1124744"/>
            <a:ext cx="9144000" cy="65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Par exemple...</a:t>
            </a:r>
            <a:endParaRPr lang="fr-FR" sz="36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504" y="1762944"/>
            <a:ext cx="3960440" cy="1594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Nîmes</a:t>
            </a:r>
            <a:r>
              <a:rPr lang="fr-FR" sz="3600" i="1" dirty="0" smtClean="0">
                <a:latin typeface="Maiandra GD" pitchFamily="34" charset="0"/>
              </a:rPr>
              <a:t> a une densité…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7504" y="2771056"/>
            <a:ext cx="3960440" cy="1594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moyenne </a:t>
            </a:r>
            <a:r>
              <a:rPr lang="fr-FR" sz="3600" i="1" dirty="0" smtClean="0">
                <a:latin typeface="Maiandra GD" pitchFamily="34" charset="0"/>
              </a:rPr>
              <a:t>(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882 habitants par km²</a:t>
            </a:r>
            <a:r>
              <a:rPr lang="fr-FR" sz="3600" i="1" dirty="0" smtClean="0">
                <a:latin typeface="Maiandra GD" pitchFamily="34" charset="0"/>
              </a:rPr>
              <a:t>).</a:t>
            </a:r>
            <a:endParaRPr lang="fr-FR" sz="3600" i="1" dirty="0">
              <a:latin typeface="Maiandra GD" pitchFamily="34" charset="0"/>
            </a:endParaRPr>
          </a:p>
        </p:txBody>
      </p:sp>
      <p:pic>
        <p:nvPicPr>
          <p:cNvPr id="8196" name="Picture 4" descr="File:Nîmes, Centre v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36" y="2072654"/>
            <a:ext cx="4866427" cy="22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396</Words>
  <Application>Microsoft Office PowerPoint</Application>
  <PresentationFormat>Affichage à l'écran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La répartition mondiale de la population</vt:lpstr>
      <vt:lpstr>Nous savons maintenant où  se situent les principaux foyers de peuplement dans le monde.</vt:lpstr>
      <vt:lpstr>Mais cela ne nous donne pas une idée précise de la manière dont vivent les gens dans les différents pays…</vt:lpstr>
      <vt:lpstr>Ont-ils beaucoup d’espace ?</vt:lpstr>
      <vt:lpstr>Où vivent-ils très proches les uns des autres.</vt:lpstr>
      <vt:lpstr>Pour le savoir, les géographes calculent la densité de population des différents pays.</vt:lpstr>
      <vt:lpstr>Pour le savoir, les géographes calculent la densité de population des différents pays.</vt:lpstr>
      <vt:lpstr>Pour le savoir, les géographes calculent la densité de population des différents pays.</vt:lpstr>
      <vt:lpstr>Pour le savoir, les géographes calculent la densité de population des différents pays.</vt:lpstr>
      <vt:lpstr>Pour le savoir, les géographes calculent la densité de population des différents pays.</vt:lpstr>
      <vt:lpstr>Pour le savoir, les géographes calculent la densité de population des différents pays.</vt:lpstr>
      <vt:lpstr>Pour calculer le densité de population d’un pays, il suffit de diviser le nombre d’habitants par la superficie (en km²).</vt:lpstr>
      <vt:lpstr>À vous de jouer avec les pays suivants :</vt:lpstr>
      <vt:lpstr>Voyons ce que vous avez trouvé.</vt:lpstr>
      <vt:lpstr>Observons maintenant une carte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répartition de la population mondiale</dc:title>
  <dc:creator>Max</dc:creator>
  <cp:lastModifiedBy>Maxime Paul</cp:lastModifiedBy>
  <cp:revision>37</cp:revision>
  <dcterms:modified xsi:type="dcterms:W3CDTF">2013-05-09T18:09:22Z</dcterms:modified>
</cp:coreProperties>
</file>