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99" r:id="rId3"/>
    <p:sldId id="356" r:id="rId4"/>
    <p:sldId id="358" r:id="rId5"/>
    <p:sldId id="357" r:id="rId6"/>
    <p:sldId id="279" r:id="rId7"/>
    <p:sldId id="300" r:id="rId8"/>
    <p:sldId id="301" r:id="rId9"/>
    <p:sldId id="302" r:id="rId10"/>
    <p:sldId id="359" r:id="rId11"/>
    <p:sldId id="291" r:id="rId12"/>
    <p:sldId id="360" r:id="rId13"/>
    <p:sldId id="353" r:id="rId14"/>
    <p:sldId id="355" r:id="rId15"/>
    <p:sldId id="354" r:id="rId1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16/07/2021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3659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16/07/2021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6627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16/07/2021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9914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16/07/2021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4157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16/07/2021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6374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16/07/2021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6790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16/07/2021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2028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16/07/2021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5703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16/07/2021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5316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16/07/2021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0927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16/07/2021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6032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ABD257-7008-4E73-BB0B-F57FEA8C2E5E}" type="datetimeFigureOut">
              <a:rPr lang="fr-FR" smtClean="0"/>
              <a:t>16/07/2021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DF6FB-7BE6-4EAC-9C91-B057FF0EA3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9326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ctrTitle"/>
          </p:nvPr>
        </p:nvSpPr>
        <p:spPr>
          <a:xfrm>
            <a:off x="215516" y="1772817"/>
            <a:ext cx="8712968" cy="2232248"/>
          </a:xfrm>
        </p:spPr>
        <p:txBody>
          <a:bodyPr>
            <a:noAutofit/>
          </a:bodyPr>
          <a:lstStyle/>
          <a:p>
            <a:pPr eaLnBrk="1" hangingPunct="1"/>
            <a:r>
              <a:rPr lang="fr-FR" sz="6600" b="1" dirty="0">
                <a:solidFill>
                  <a:srgbClr val="FF0000"/>
                </a:solidFill>
                <a:latin typeface="Maiandra GD" pitchFamily="34" charset="0"/>
              </a:rPr>
              <a:t>La conquête de la Gaule par les Romains</a:t>
            </a:r>
          </a:p>
        </p:txBody>
      </p:sp>
      <p:sp>
        <p:nvSpPr>
          <p:cNvPr id="5" name="Sous-titre 2"/>
          <p:cNvSpPr>
            <a:spLocks noGrp="1"/>
          </p:cNvSpPr>
          <p:nvPr>
            <p:ph type="subTitle" idx="1"/>
          </p:nvPr>
        </p:nvSpPr>
        <p:spPr>
          <a:xfrm>
            <a:off x="535782" y="285750"/>
            <a:ext cx="6700514" cy="7143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fr-FR" dirty="0"/>
              <a:t>Découverte du monde </a:t>
            </a:r>
            <a:r>
              <a:rPr lang="fr-FR"/>
              <a:t>- </a:t>
            </a:r>
            <a:r>
              <a:rPr lang="fr-FR" i="1"/>
              <a:t>Histoire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7314" y="216345"/>
            <a:ext cx="740441" cy="687552"/>
          </a:xfrm>
          <a:prstGeom prst="rect">
            <a:avLst/>
          </a:prstGeom>
        </p:spPr>
      </p:pic>
      <p:sp>
        <p:nvSpPr>
          <p:cNvPr id="6" name="ZoneTexte 5"/>
          <p:cNvSpPr txBox="1">
            <a:spLocks noChangeArrowheads="1"/>
          </p:cNvSpPr>
          <p:nvPr/>
        </p:nvSpPr>
        <p:spPr bwMode="auto">
          <a:xfrm>
            <a:off x="500063" y="4357688"/>
            <a:ext cx="839241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4800" dirty="0">
                <a:solidFill>
                  <a:srgbClr val="0070C0"/>
                </a:solidFill>
                <a:latin typeface="Maiandra GD" pitchFamily="34" charset="0"/>
                <a:sym typeface="Wingdings"/>
              </a:rPr>
              <a:t></a:t>
            </a:r>
            <a:r>
              <a:rPr lang="fr-FR" sz="4800" i="1" dirty="0">
                <a:solidFill>
                  <a:srgbClr val="0070C0"/>
                </a:solidFill>
                <a:latin typeface="Maiandra GD" pitchFamily="34" charset="0"/>
                <a:sym typeface="Wingdings" pitchFamily="2" charset="2"/>
              </a:rPr>
              <a:t> Jules César et l’armée romaine</a:t>
            </a:r>
            <a:endParaRPr lang="fr-FR" sz="4800" i="1" dirty="0">
              <a:solidFill>
                <a:srgbClr val="0070C0"/>
              </a:solidFill>
              <a:latin typeface="Maiandra GD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975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build="p"/>
      <p:bldP spid="5" grpId="1" build="p"/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-1" y="-3647"/>
            <a:ext cx="91440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Voyons ce que vous avez trouvé.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9B1A4E6-7DE8-408E-B83F-F4B616ED52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581128"/>
            <a:ext cx="882047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dirty="0">
                <a:latin typeface="Maiandra GD" panose="020E0502030308020204" pitchFamily="34" charset="0"/>
              </a:rPr>
              <a:t>d) Comment appelle-t-on un soldat romain (doc 2) ?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1A78373-FD5A-46E2-93DC-E8CBE1822E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" y="1654650"/>
            <a:ext cx="50760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dirty="0">
                <a:solidFill>
                  <a:srgbClr val="FF0000"/>
                </a:solidFill>
                <a:latin typeface="Maiandra GD" panose="020E0502030308020204" pitchFamily="34" charset="0"/>
              </a:rPr>
              <a:t>Un légionnaire.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43E4F59-9CC3-4446-AAE3-9A42F3BC6A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" y="2142357"/>
            <a:ext cx="536409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dirty="0">
                <a:latin typeface="Maiandra GD" panose="020E0502030308020204" pitchFamily="34" charset="0"/>
              </a:rPr>
              <a:t>e) Qu’est-ce qui donne un grand avantage à la légion romaine ?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75B7F67-774B-493A-B873-C6E75CEF8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658703"/>
            <a:ext cx="53640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dirty="0">
                <a:solidFill>
                  <a:srgbClr val="FF0000"/>
                </a:solidFill>
                <a:latin typeface="Maiandra GD" panose="020E0502030308020204" pitchFamily="34" charset="0"/>
              </a:rPr>
              <a:t>Sa rapidité de déplacement.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F09ACDD-959D-4B98-921D-5423074301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6096" y="2016824"/>
            <a:ext cx="3456384" cy="445330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19826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-1" y="-3647"/>
            <a:ext cx="914400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Nous allons maintenant nous intéresser à la </a:t>
            </a:r>
            <a:r>
              <a:rPr lang="fr-FR" altLang="fr-FR" dirty="0">
                <a:solidFill>
                  <a:srgbClr val="FF0000"/>
                </a:solidFill>
                <a:latin typeface="Maiandra GD" panose="020E0502030308020204" pitchFamily="34" charset="0"/>
              </a:rPr>
              <a:t>tenue</a:t>
            </a: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 des </a:t>
            </a:r>
            <a:r>
              <a:rPr lang="fr-FR" altLang="fr-FR" dirty="0">
                <a:solidFill>
                  <a:srgbClr val="FF0000"/>
                </a:solidFill>
                <a:latin typeface="Maiandra GD" panose="020E0502030308020204" pitchFamily="34" charset="0"/>
              </a:rPr>
              <a:t>légionnaires romains</a:t>
            </a: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.</a:t>
            </a:r>
            <a:endParaRPr lang="fr-FR" altLang="fr-FR" dirty="0">
              <a:solidFill>
                <a:srgbClr val="FF0000"/>
              </a:solidFill>
              <a:latin typeface="Maiandra GD" panose="020E0502030308020204" pitchFamily="34" charset="0"/>
            </a:endParaRPr>
          </a:p>
        </p:txBody>
      </p:sp>
      <p:pic>
        <p:nvPicPr>
          <p:cNvPr id="5" name="Image 4" descr="Une image contenant homme, chemise&#10;&#10;Description générée automatiquement">
            <a:extLst>
              <a:ext uri="{FF2B5EF4-FFF2-40B4-BE49-F238E27FC236}">
                <a16:creationId xmlns:a16="http://schemas.microsoft.com/office/drawing/2014/main" id="{3AD05BCA-20B0-4650-974C-B93524791C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0921" y="1268760"/>
            <a:ext cx="3022156" cy="5362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876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>
            <a:spLocks noChangeArrowheads="1"/>
          </p:cNvSpPr>
          <p:nvPr/>
        </p:nvSpPr>
        <p:spPr bwMode="auto">
          <a:xfrm>
            <a:off x="-1" y="-3647"/>
            <a:ext cx="91440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Plaçons le nom des </a:t>
            </a:r>
            <a:r>
              <a:rPr lang="fr-FR" altLang="fr-FR" dirty="0">
                <a:solidFill>
                  <a:srgbClr val="FF0000"/>
                </a:solidFill>
                <a:latin typeface="Maiandra GD" panose="020E0502030308020204" pitchFamily="34" charset="0"/>
              </a:rPr>
              <a:t>équipements</a:t>
            </a: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 du soldat.</a:t>
            </a:r>
            <a:endParaRPr lang="fr-FR" altLang="fr-FR" sz="3600" dirty="0">
              <a:solidFill>
                <a:srgbClr val="0070C0"/>
              </a:solidFill>
              <a:latin typeface="Maiandra GD" panose="020E050203030802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824" y="836711"/>
            <a:ext cx="7740353" cy="6043161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4932040" y="908720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rgbClr val="FF0000"/>
                </a:solidFill>
                <a:latin typeface="Maiandra GD" panose="020E0502030308020204" pitchFamily="34" charset="0"/>
              </a:rPr>
              <a:t>casque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4944982" y="5589240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rgbClr val="FF0000"/>
                </a:solidFill>
                <a:latin typeface="Maiandra GD" panose="020E0502030308020204" pitchFamily="34" charset="0"/>
              </a:rPr>
              <a:t>caligae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5004048" y="2780928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rgbClr val="FF0000"/>
                </a:solidFill>
                <a:latin typeface="Maiandra GD" panose="020E0502030308020204" pitchFamily="34" charset="0"/>
              </a:rPr>
              <a:t>épée courte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5004048" y="3719901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rgbClr val="FF0000"/>
                </a:solidFill>
                <a:latin typeface="Maiandra GD" panose="020E0502030308020204" pitchFamily="34" charset="0"/>
              </a:rPr>
              <a:t>bouclier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5022800" y="1850562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rgbClr val="FF0000"/>
                </a:solidFill>
                <a:latin typeface="Maiandra GD" panose="020E0502030308020204" pitchFamily="34" charset="0"/>
              </a:rPr>
              <a:t>cuirasse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5055580" y="4676873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rgbClr val="FF0000"/>
                </a:solidFill>
                <a:latin typeface="Maiandra GD" panose="020E0502030308020204" pitchFamily="34" charset="0"/>
              </a:rPr>
              <a:t>lance</a:t>
            </a:r>
          </a:p>
        </p:txBody>
      </p:sp>
    </p:spTree>
    <p:extLst>
      <p:ext uri="{BB962C8B-B14F-4D97-AF65-F5344CB8AC3E}">
        <p14:creationId xmlns:p14="http://schemas.microsoft.com/office/powerpoint/2010/main" val="1029213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7" grpId="0"/>
      <p:bldP spid="17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3D5B0F7A-7B0E-4E86-8C3A-2AE0FD9E9D8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En résumé...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EB80264-4888-43D0-A46F-0CF5966B8AF7}"/>
              </a:ext>
            </a:extLst>
          </p:cNvPr>
          <p:cNvSpPr txBox="1"/>
          <p:nvPr/>
        </p:nvSpPr>
        <p:spPr>
          <a:xfrm>
            <a:off x="0" y="492461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Les Romains cherchaient à </a:t>
            </a:r>
            <a:r>
              <a:rPr lang="fr-FR" sz="3200" dirty="0">
                <a:solidFill>
                  <a:srgbClr val="FF0000"/>
                </a:solidFill>
                <a:latin typeface="Maiandra GD" panose="020E0502030308020204" pitchFamily="34" charset="0"/>
              </a:rPr>
              <a:t>étendre leur territoire </a:t>
            </a:r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autour de la Méditerranée et convoitaient la Gaule </a:t>
            </a:r>
            <a:r>
              <a:rPr lang="fr-FR" sz="3200" dirty="0">
                <a:solidFill>
                  <a:srgbClr val="FF0000"/>
                </a:solidFill>
                <a:latin typeface="Maiandra GD" panose="020E0502030308020204" pitchFamily="34" charset="0"/>
              </a:rPr>
              <a:t>pour ses richesses</a:t>
            </a:r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.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aiandra GD" panose="020E0502030308020204" pitchFamily="34" charset="0"/>
              <a:ea typeface="+mn-ea"/>
              <a:cs typeface="+mn-cs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7BC79BF4-E551-402D-B414-E23C7140EEB6}"/>
              </a:ext>
            </a:extLst>
          </p:cNvPr>
          <p:cNvSpPr txBox="1"/>
          <p:nvPr/>
        </p:nvSpPr>
        <p:spPr>
          <a:xfrm>
            <a:off x="0" y="2062121"/>
            <a:ext cx="9144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En 58 avant JC, </a:t>
            </a:r>
            <a:r>
              <a:rPr lang="fr-FR" sz="3200" dirty="0">
                <a:solidFill>
                  <a:srgbClr val="FF0000"/>
                </a:solidFill>
                <a:latin typeface="Maiandra GD" panose="020E0502030308020204" pitchFamily="34" charset="0"/>
              </a:rPr>
              <a:t>Jules César</a:t>
            </a:r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, un </a:t>
            </a:r>
            <a:r>
              <a:rPr lang="fr-FR" sz="3200" dirty="0">
                <a:solidFill>
                  <a:srgbClr val="FF0000"/>
                </a:solidFill>
                <a:latin typeface="Maiandra GD" panose="020E0502030308020204" pitchFamily="34" charset="0"/>
              </a:rPr>
              <a:t>général</a:t>
            </a:r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 romain, a décidé de conquérir la </a:t>
            </a:r>
            <a:r>
              <a:rPr lang="fr-FR" sz="3200" dirty="0">
                <a:solidFill>
                  <a:srgbClr val="FF0000"/>
                </a:solidFill>
                <a:latin typeface="Maiandra GD" panose="020E0502030308020204" pitchFamily="34" charset="0"/>
              </a:rPr>
              <a:t>Gaule</a:t>
            </a:r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.</a:t>
            </a:r>
          </a:p>
          <a:p>
            <a:pPr lvl="0"/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L’</a:t>
            </a:r>
            <a:r>
              <a:rPr lang="fr-FR" sz="3200" dirty="0">
                <a:solidFill>
                  <a:srgbClr val="FF0000"/>
                </a:solidFill>
                <a:latin typeface="Maiandra GD" panose="020E0502030308020204" pitchFamily="34" charset="0"/>
              </a:rPr>
              <a:t>armée</a:t>
            </a:r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 romaine était composée de </a:t>
            </a:r>
            <a:r>
              <a:rPr lang="fr-FR" sz="3200" dirty="0">
                <a:solidFill>
                  <a:srgbClr val="FF0000"/>
                </a:solidFill>
                <a:latin typeface="Maiandra GD" panose="020E0502030308020204" pitchFamily="34" charset="0"/>
              </a:rPr>
              <a:t>légionnaires entraînés</a:t>
            </a:r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 et </a:t>
            </a:r>
            <a:r>
              <a:rPr lang="fr-FR" sz="3200" dirty="0">
                <a:solidFill>
                  <a:srgbClr val="FF0000"/>
                </a:solidFill>
                <a:latin typeface="Maiandra GD" panose="020E0502030308020204" pitchFamily="34" charset="0"/>
              </a:rPr>
              <a:t>disciplinés</a:t>
            </a:r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.</a:t>
            </a:r>
          </a:p>
          <a:p>
            <a:pPr lvl="0"/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Les </a:t>
            </a:r>
            <a:r>
              <a:rPr lang="fr-FR" sz="3200" dirty="0">
                <a:solidFill>
                  <a:srgbClr val="FF0000"/>
                </a:solidFill>
                <a:latin typeface="Maiandra GD" panose="020E0502030308020204" pitchFamily="34" charset="0"/>
              </a:rPr>
              <a:t>légions</a:t>
            </a:r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, bien </a:t>
            </a:r>
            <a:r>
              <a:rPr lang="fr-FR" sz="3200" dirty="0">
                <a:solidFill>
                  <a:srgbClr val="FF0000"/>
                </a:solidFill>
                <a:latin typeface="Maiandra GD" panose="020E0502030308020204" pitchFamily="34" charset="0"/>
              </a:rPr>
              <a:t>organisées</a:t>
            </a:r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, se </a:t>
            </a:r>
            <a:r>
              <a:rPr lang="fr-FR" sz="3200" dirty="0">
                <a:solidFill>
                  <a:srgbClr val="FF0000"/>
                </a:solidFill>
                <a:latin typeface="Maiandra GD" panose="020E0502030308020204" pitchFamily="34" charset="0"/>
              </a:rPr>
              <a:t>déplaçaient rapidement</a:t>
            </a:r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25747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6" grpId="0"/>
      <p:bldP spid="16" grpId="1"/>
      <p:bldP spid="22" grpId="0"/>
      <p:bldP spid="2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9E800AFF-1F7A-4D77-82BA-333BCC9C647D}"/>
              </a:ext>
            </a:extLst>
          </p:cNvPr>
          <p:cNvSpPr txBox="1"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La prochaine fois, nous </a:t>
            </a:r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verrons les différentes étapes de la </a:t>
            </a:r>
            <a:r>
              <a:rPr lang="fr-FR" sz="3200" dirty="0">
                <a:solidFill>
                  <a:srgbClr val="FF0000"/>
                </a:solidFill>
                <a:latin typeface="Maiandra GD" panose="020E0502030308020204" pitchFamily="34" charset="0"/>
              </a:rPr>
              <a:t>conquête de la Gaule par les Romains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45906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ZoneTexte 32">
            <a:extLst>
              <a:ext uri="{FF2B5EF4-FFF2-40B4-BE49-F238E27FC236}">
                <a16:creationId xmlns:a16="http://schemas.microsoft.com/office/drawing/2014/main" id="{4A23A271-06FA-49E4-A709-A6C5F3F958D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Notre séance portait sur la période de 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41FEC3D-EBFF-41B6-BFAB-246061C335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036" r="52058"/>
          <a:stretch/>
        </p:blipFill>
        <p:spPr>
          <a:xfrm>
            <a:off x="0" y="4112984"/>
            <a:ext cx="9144000" cy="216024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9790CB0-CF00-4969-850D-B33FB21B198B}"/>
              </a:ext>
            </a:extLst>
          </p:cNvPr>
          <p:cNvSpPr txBox="1"/>
          <p:nvPr/>
        </p:nvSpPr>
        <p:spPr>
          <a:xfrm>
            <a:off x="0" y="584775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l’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antiquité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F6E9653-4F3E-4372-8564-6D1170D0D677}"/>
              </a:ext>
            </a:extLst>
          </p:cNvPr>
          <p:cNvSpPr txBox="1"/>
          <p:nvPr/>
        </p:nvSpPr>
        <p:spPr>
          <a:xfrm>
            <a:off x="0" y="116955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Entourons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 ce que nous avons 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évoqué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D99B430E-012B-4C89-9746-FC863D63D520}"/>
              </a:ext>
            </a:extLst>
          </p:cNvPr>
          <p:cNvSpPr/>
          <p:nvPr/>
        </p:nvSpPr>
        <p:spPr>
          <a:xfrm>
            <a:off x="2987824" y="4437112"/>
            <a:ext cx="792088" cy="97514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03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  <p:bldP spid="9" grpId="0"/>
      <p:bldP spid="9" grpId="1"/>
      <p:bldP spid="10" grpId="0"/>
      <p:bldP spid="10" grpId="1"/>
      <p:bldP spid="2" grpId="0" animBg="1"/>
      <p:bldP spid="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ZoneTexte 32">
            <a:extLst>
              <a:ext uri="{FF2B5EF4-FFF2-40B4-BE49-F238E27FC236}">
                <a16:creationId xmlns:a16="http://schemas.microsoft.com/office/drawing/2014/main" id="{4A23A271-06FA-49E4-A709-A6C5F3F958D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Nous commençons une nouvelle leçon d’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histoire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 !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94A4702-EECA-430B-81E3-C796AB89CA58}"/>
              </a:ext>
            </a:extLst>
          </p:cNvPr>
          <p:cNvSpPr txBox="1"/>
          <p:nvPr/>
        </p:nvSpPr>
        <p:spPr>
          <a:xfrm>
            <a:off x="0" y="476672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Cette leçon porte sur...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17263CD-3A2D-419D-B7AC-1D7C6BC8E5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56585" y="1916832"/>
            <a:ext cx="17849444" cy="100811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4A6A5BE-1304-4FB1-86D7-5ED6AB45A6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8248829" y="3933056"/>
            <a:ext cx="38248810" cy="216024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9790CB0-CF00-4969-850D-B33FB21B198B}"/>
              </a:ext>
            </a:extLst>
          </p:cNvPr>
          <p:cNvSpPr txBox="1"/>
          <p:nvPr/>
        </p:nvSpPr>
        <p:spPr>
          <a:xfrm>
            <a:off x="4283968" y="472163"/>
            <a:ext cx="4248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l’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antiquité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9001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22222E-6 L -3.05504 0.02129 " pathEditMode="relative" rAng="0" ptsTypes="AA">
                                      <p:cBhvr>
                                        <p:cTn id="16" dur="7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760" y="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48148E-6 L 3.18212 -0.01042 " pathEditMode="relative" rAng="0" ptsTypes="AA">
                                      <p:cBhvr>
                                        <p:cTn id="1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115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  <p:bldP spid="7" grpId="0"/>
      <p:bldP spid="7" grpId="1"/>
      <p:bldP spid="9" grpId="0"/>
      <p:bldP spid="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4CE8AED-C5A8-4E30-9FD9-3D3134CE3F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-3647"/>
            <a:ext cx="914400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Comme nous le savons maintenant, pendant l’antiquité, le territoire où se situe actuellement la France s’appelait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EF4AA7D-33EE-414D-8FD7-7E7CCF3A77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1840" y="981238"/>
            <a:ext cx="17636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dirty="0">
                <a:solidFill>
                  <a:srgbClr val="FF0000"/>
                </a:solidFill>
                <a:latin typeface="Maiandra GD" panose="020E0502030308020204" pitchFamily="34" charset="0"/>
              </a:rPr>
              <a:t>la Gaule</a:t>
            </a: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309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F7F934F-B7C1-4E19-852C-1417E00D54A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859" y="2869175"/>
            <a:ext cx="7092280" cy="398882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A459651-0DD2-4AAC-AA9E-29714BC092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-3647"/>
            <a:ext cx="91440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Les Gaulois avaient un voisin très puissant :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740CE81-814D-48F2-BF0D-A7E790AEF6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476672"/>
            <a:ext cx="316835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dirty="0">
                <a:solidFill>
                  <a:srgbClr val="FF0000"/>
                </a:solidFill>
                <a:latin typeface="Maiandra GD" panose="020E0502030308020204" pitchFamily="34" charset="0"/>
              </a:rPr>
              <a:t>les Romains</a:t>
            </a: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39F5B91-BD4D-4852-9B09-D077DF6DAA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56991"/>
            <a:ext cx="91440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L’empire romain était </a:t>
            </a:r>
            <a:r>
              <a:rPr lang="fr-FR" altLang="fr-FR" dirty="0">
                <a:solidFill>
                  <a:srgbClr val="FF0000"/>
                </a:solidFill>
                <a:latin typeface="Maiandra GD" panose="020E0502030308020204" pitchFamily="34" charset="0"/>
              </a:rPr>
              <a:t>vaste</a:t>
            </a: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E7DD8E0-FF79-454A-8AA8-763DE14FE8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32764"/>
            <a:ext cx="914400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Les Romains possédaient la </a:t>
            </a:r>
            <a:r>
              <a:rPr lang="fr-FR" altLang="fr-FR" dirty="0">
                <a:solidFill>
                  <a:srgbClr val="FF0000"/>
                </a:solidFill>
                <a:latin typeface="Maiandra GD" panose="020E0502030308020204" pitchFamily="34" charset="0"/>
              </a:rPr>
              <a:t>partie sud de la Gaule </a:t>
            </a: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depuis </a:t>
            </a:r>
            <a:r>
              <a:rPr lang="fr-FR" altLang="fr-FR" dirty="0">
                <a:solidFill>
                  <a:srgbClr val="FF0000"/>
                </a:solidFill>
                <a:latin typeface="Maiandra GD" panose="020E0502030308020204" pitchFamily="34" charset="0"/>
              </a:rPr>
              <a:t>- 125</a:t>
            </a: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16792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5" grpId="0"/>
      <p:bldP spid="5" grpId="1"/>
      <p:bldP spid="6" grpId="0"/>
      <p:bldP spid="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F7F934F-B7C1-4E19-852C-1417E00D54A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859" y="2869175"/>
            <a:ext cx="7092280" cy="398882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A459651-0DD2-4AAC-AA9E-29714BC092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-3647"/>
            <a:ext cx="914400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Les Romains voulaient </a:t>
            </a:r>
            <a:r>
              <a:rPr lang="fr-FR" altLang="fr-FR" dirty="0">
                <a:solidFill>
                  <a:srgbClr val="FF0000"/>
                </a:solidFill>
                <a:latin typeface="Maiandra GD" panose="020E0502030308020204" pitchFamily="34" charset="0"/>
              </a:rPr>
              <a:t>étendre </a:t>
            </a: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encore plus leur </a:t>
            </a:r>
            <a:r>
              <a:rPr lang="fr-FR" altLang="fr-FR" dirty="0">
                <a:solidFill>
                  <a:srgbClr val="FF0000"/>
                </a:solidFill>
                <a:latin typeface="Maiandra GD" panose="020E0502030308020204" pitchFamily="34" charset="0"/>
              </a:rPr>
              <a:t>territoire</a:t>
            </a: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, et multipliaient les </a:t>
            </a:r>
            <a:r>
              <a:rPr lang="fr-FR" altLang="fr-FR" dirty="0">
                <a:solidFill>
                  <a:srgbClr val="FF0000"/>
                </a:solidFill>
                <a:latin typeface="Maiandra GD" panose="020E0502030308020204" pitchFamily="34" charset="0"/>
              </a:rPr>
              <a:t>guerres</a:t>
            </a: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 et les </a:t>
            </a:r>
            <a:r>
              <a:rPr lang="fr-FR" altLang="fr-FR" dirty="0">
                <a:solidFill>
                  <a:srgbClr val="FF0000"/>
                </a:solidFill>
                <a:latin typeface="Maiandra GD" panose="020E0502030308020204" pitchFamily="34" charset="0"/>
              </a:rPr>
              <a:t>conquêtes</a:t>
            </a: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88847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-1" y="-3647"/>
            <a:ext cx="914400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Depuis longtemps, les Romains faisaient du </a:t>
            </a:r>
            <a:r>
              <a:rPr lang="fr-FR" altLang="fr-FR" dirty="0">
                <a:solidFill>
                  <a:srgbClr val="FF0000"/>
                </a:solidFill>
                <a:latin typeface="Maiandra GD" panose="020E0502030308020204" pitchFamily="34" charset="0"/>
              </a:rPr>
              <a:t>commerce</a:t>
            </a: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 avec les Gaulois.</a:t>
            </a:r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24B40595-2DBA-4DB9-A773-8F84EDE8B3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4276" y="2996952"/>
            <a:ext cx="4975447" cy="367768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81BB5241-C144-43B4-AFC2-9F2AC43746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58043"/>
            <a:ext cx="914400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Les Romains étaient attirés par les </a:t>
            </a:r>
            <a:r>
              <a:rPr lang="fr-FR" altLang="fr-FR" dirty="0">
                <a:solidFill>
                  <a:srgbClr val="FF0000"/>
                </a:solidFill>
                <a:latin typeface="Maiandra GD" panose="020E0502030308020204" pitchFamily="34" charset="0"/>
              </a:rPr>
              <a:t>richesses</a:t>
            </a: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 des Gaulois, et voulaient </a:t>
            </a:r>
            <a:r>
              <a:rPr lang="fr-FR" altLang="fr-FR" dirty="0">
                <a:solidFill>
                  <a:srgbClr val="FF0000"/>
                </a:solidFill>
                <a:latin typeface="Maiandra GD" panose="020E0502030308020204" pitchFamily="34" charset="0"/>
              </a:rPr>
              <a:t>prendre le contrôle </a:t>
            </a: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du pays.</a:t>
            </a:r>
          </a:p>
        </p:txBody>
      </p:sp>
    </p:spTree>
    <p:extLst>
      <p:ext uri="{BB962C8B-B14F-4D97-AF65-F5344CB8AC3E}">
        <p14:creationId xmlns:p14="http://schemas.microsoft.com/office/powerpoint/2010/main" val="2366125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9" grpId="0"/>
      <p:bldP spid="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-1" y="-3647"/>
            <a:ext cx="914400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Faisons à présent connaissance avec un </a:t>
            </a:r>
            <a:r>
              <a:rPr lang="fr-FR" altLang="fr-FR" dirty="0">
                <a:solidFill>
                  <a:srgbClr val="FF0000"/>
                </a:solidFill>
                <a:latin typeface="Maiandra GD" panose="020E0502030308020204" pitchFamily="34" charset="0"/>
              </a:rPr>
              <a:t>Romain très important</a:t>
            </a: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.</a:t>
            </a:r>
          </a:p>
        </p:txBody>
      </p:sp>
      <p:pic>
        <p:nvPicPr>
          <p:cNvPr id="4" name="Image 3" descr="Une image contenant extérieur, herbe, personne, bâtiment&#10;&#10;Description générée automatiquement">
            <a:extLst>
              <a:ext uri="{FF2B5EF4-FFF2-40B4-BE49-F238E27FC236}">
                <a16:creationId xmlns:a16="http://schemas.microsoft.com/office/drawing/2014/main" id="{B686D1A3-504E-444A-8CF1-5D54F5916E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0" y="3285987"/>
            <a:ext cx="2537817" cy="298030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1092019D-28DB-4DB4-8E1B-DB0532F91A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980728"/>
            <a:ext cx="21237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Il s’agit de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6EFF88C-B0FF-4F46-ADBA-EA6D454D51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7703" y="980727"/>
            <a:ext cx="723629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dirty="0">
                <a:solidFill>
                  <a:srgbClr val="FF0000"/>
                </a:solidFill>
                <a:latin typeface="Maiandra GD" panose="020E0502030308020204" pitchFamily="34" charset="0"/>
              </a:rPr>
              <a:t>Jules César</a:t>
            </a: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.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D1F1323-C457-4E4D-8D43-07654E5CD2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97085"/>
            <a:ext cx="91439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Il fut notamment à la tête de </a:t>
            </a:r>
            <a:r>
              <a:rPr lang="fr-FR" altLang="fr-FR" dirty="0">
                <a:solidFill>
                  <a:srgbClr val="FF0000"/>
                </a:solidFill>
                <a:latin typeface="Maiandra GD" panose="020E0502030308020204" pitchFamily="34" charset="0"/>
              </a:rPr>
              <a:t>légions romaines</a:t>
            </a: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.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ECFEE905-F926-4B85-A83E-E8559AD55CE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936" y="2708920"/>
            <a:ext cx="4620895" cy="2600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6829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1" grpId="0"/>
      <p:bldP spid="11" grpId="1"/>
      <p:bldP spid="12" grpId="0"/>
      <p:bldP spid="12" grpId="1"/>
      <p:bldP spid="13" grpId="0"/>
      <p:bldP spid="1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-1" y="-3647"/>
            <a:ext cx="914400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Une </a:t>
            </a:r>
            <a:r>
              <a:rPr lang="fr-FR" altLang="fr-FR" dirty="0">
                <a:solidFill>
                  <a:srgbClr val="FF0000"/>
                </a:solidFill>
                <a:latin typeface="Maiandra GD" panose="020E0502030308020204" pitchFamily="34" charset="0"/>
              </a:rPr>
              <a:t>fiche documentaire</a:t>
            </a: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 vous permettra d’en apprendre plus sur Jules César et l’armée romaine,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B1876EB-1786-429F-833E-23D4A7E2A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" y="1432049"/>
            <a:ext cx="91440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Au travail !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B02D725-AD20-4F18-8B9F-263AD922EC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58114"/>
            <a:ext cx="91440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et de répondre à </a:t>
            </a:r>
            <a:r>
              <a:rPr lang="fr-FR" altLang="fr-FR" dirty="0">
                <a:solidFill>
                  <a:srgbClr val="FF0000"/>
                </a:solidFill>
                <a:latin typeface="Maiandra GD" panose="020E0502030308020204" pitchFamily="34" charset="0"/>
              </a:rPr>
              <a:t>quelques questions</a:t>
            </a: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FE6D03E-2183-48BA-AB2E-093E2CB166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6096" y="2016824"/>
            <a:ext cx="3456384" cy="445330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A59710B-F036-403A-BF7C-D4766E8172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616" y="4437111"/>
            <a:ext cx="6254122" cy="98883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784079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2" grpId="0"/>
      <p:bldP spid="12" grpId="1"/>
      <p:bldP spid="7" grpId="0"/>
      <p:bldP spid="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-1" y="-3647"/>
            <a:ext cx="91440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Voyons ce que vous avez trouvé.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9B1A4E6-7DE8-408E-B83F-F4B616ED52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1128"/>
            <a:ext cx="91440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dirty="0">
                <a:latin typeface="Maiandra GD" panose="020E0502030308020204" pitchFamily="34" charset="0"/>
              </a:rPr>
              <a:t>a) Quel était le métier de Jules César ?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1A78373-FD5A-46E2-93DC-E8CBE1822E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" y="1165903"/>
            <a:ext cx="50760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dirty="0">
                <a:solidFill>
                  <a:srgbClr val="FF0000"/>
                </a:solidFill>
                <a:latin typeface="Maiandra GD" panose="020E0502030308020204" pitchFamily="34" charset="0"/>
              </a:rPr>
              <a:t>Chef politique et général.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43E4F59-9CC3-4446-AAE3-9A42F3BC6A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" y="1658346"/>
            <a:ext cx="536409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dirty="0">
                <a:latin typeface="Maiandra GD" panose="020E0502030308020204" pitchFamily="34" charset="0"/>
              </a:rPr>
              <a:t>b) Quel territoire a-t-il conquis ?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75B7F67-774B-493A-B873-C6E75CEF8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31868"/>
            <a:ext cx="50760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dirty="0">
                <a:solidFill>
                  <a:srgbClr val="FF0000"/>
                </a:solidFill>
                <a:latin typeface="Maiandra GD" panose="020E0502030308020204" pitchFamily="34" charset="0"/>
              </a:rPr>
              <a:t>La Gaule.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F09ACDD-959D-4B98-921D-5423074301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6096" y="2016824"/>
            <a:ext cx="3456384" cy="445330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2DFB36E9-4E51-4B9F-8E99-F79AB6ACB2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270477"/>
            <a:ext cx="536409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dirty="0">
                <a:latin typeface="Maiandra GD" panose="020E0502030308020204" pitchFamily="34" charset="0"/>
              </a:rPr>
              <a:t>c) Décris l’armée romaine en trouvant trois adjectifs qui expliquent comment elle est.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131F043-A634-4693-8BBD-3F48B35C55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" y="4806433"/>
            <a:ext cx="5364091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dirty="0">
                <a:solidFill>
                  <a:srgbClr val="FF0000"/>
                </a:solidFill>
                <a:latin typeface="Maiandra GD" panose="020E0502030308020204" pitchFamily="34" charset="0"/>
              </a:rPr>
              <a:t>Puissante, bien équipée, précise, supérieure, organisée, disciplinée, tacticienne.</a:t>
            </a:r>
          </a:p>
        </p:txBody>
      </p:sp>
    </p:spTree>
    <p:extLst>
      <p:ext uri="{BB962C8B-B14F-4D97-AF65-F5344CB8AC3E}">
        <p14:creationId xmlns:p14="http://schemas.microsoft.com/office/powerpoint/2010/main" val="238570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2" grpId="0"/>
      <p:bldP spid="12" grpId="1"/>
      <p:bldP spid="13" grpId="0"/>
      <p:bldP spid="13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3.3|5.1|4.1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1059</TotalTime>
  <Words>406</Words>
  <Application>Microsoft Office PowerPoint</Application>
  <PresentationFormat>Affichage à l'écran (4:3)</PresentationFormat>
  <Paragraphs>51</Paragraphs>
  <Slides>15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19" baseType="lpstr">
      <vt:lpstr>Arial</vt:lpstr>
      <vt:lpstr>Calibri</vt:lpstr>
      <vt:lpstr>Maiandra GD</vt:lpstr>
      <vt:lpstr>Thème Office</vt:lpstr>
      <vt:lpstr>La conquête de la Gaule par les Romains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révolution industrielle</dc:title>
  <dc:creator>Maxime Paul</dc:creator>
  <cp:lastModifiedBy>Maxime Paul</cp:lastModifiedBy>
  <cp:revision>84</cp:revision>
  <dcterms:created xsi:type="dcterms:W3CDTF">2013-01-27T09:55:18Z</dcterms:created>
  <dcterms:modified xsi:type="dcterms:W3CDTF">2021-07-16T06:56:20Z</dcterms:modified>
</cp:coreProperties>
</file>