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9" r:id="rId3"/>
    <p:sldId id="279" r:id="rId4"/>
    <p:sldId id="300" r:id="rId5"/>
    <p:sldId id="301" r:id="rId6"/>
    <p:sldId id="302" r:id="rId7"/>
    <p:sldId id="303" r:id="rId8"/>
    <p:sldId id="304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353" r:id="rId17"/>
    <p:sldId id="355" r:id="rId18"/>
    <p:sldId id="354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65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62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1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15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37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79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02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70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31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0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D257-7008-4E73-BB0B-F57FEA8C2E5E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32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215516" y="1772817"/>
            <a:ext cx="8712968" cy="2232248"/>
          </a:xfrm>
        </p:spPr>
        <p:txBody>
          <a:bodyPr>
            <a:noAutofit/>
          </a:bodyPr>
          <a:lstStyle/>
          <a:p>
            <a:pPr eaLnBrk="1" hangingPunct="1"/>
            <a:r>
              <a:rPr lang="fr-FR" sz="6600" b="1" dirty="0">
                <a:solidFill>
                  <a:srgbClr val="FF0000"/>
                </a:solidFill>
                <a:latin typeface="Maiandra GD" pitchFamily="34" charset="0"/>
              </a:rPr>
              <a:t>La Gaule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535782" y="285750"/>
            <a:ext cx="6700514" cy="714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/>
              <a:t>Découverte du monde </a:t>
            </a:r>
            <a:r>
              <a:rPr lang="fr-FR"/>
              <a:t>- </a:t>
            </a:r>
            <a:r>
              <a:rPr lang="fr-FR" i="1"/>
              <a:t>Histoire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216345"/>
            <a:ext cx="740441" cy="687552"/>
          </a:xfrm>
          <a:prstGeom prst="rect">
            <a:avLst/>
          </a:prstGeom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00063" y="4357688"/>
            <a:ext cx="83924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4800" dirty="0">
                <a:solidFill>
                  <a:srgbClr val="0070C0"/>
                </a:solidFill>
                <a:latin typeface="Maiandra GD" pitchFamily="34" charset="0"/>
                <a:sym typeface="Wingdings"/>
              </a:rPr>
              <a:t></a:t>
            </a:r>
            <a:r>
              <a:rPr lang="fr-FR" sz="4800" i="1" dirty="0">
                <a:solidFill>
                  <a:srgbClr val="0070C0"/>
                </a:solidFill>
                <a:latin typeface="Maiandra GD" pitchFamily="34" charset="0"/>
                <a:sym typeface="Wingdings" pitchFamily="2" charset="2"/>
              </a:rPr>
              <a:t> Le peuplement de la Gaule</a:t>
            </a:r>
            <a:endParaRPr lang="fr-FR" sz="4800" i="1" dirty="0">
              <a:solidFill>
                <a:srgbClr val="0070C0"/>
              </a:solidFill>
              <a:latin typeface="Maiandra G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97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55" y="1196752"/>
            <a:ext cx="5057491" cy="5661248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0" y="836613"/>
            <a:ext cx="9144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-1" y="-3647"/>
            <a:ext cx="9144001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dirty="0">
                <a:solidFill>
                  <a:srgbClr val="0070C0"/>
                </a:solidFill>
                <a:latin typeface="Maiandra GD" panose="020E0502030308020204" pitchFamily="34" charset="0"/>
              </a:rPr>
              <a:t>Celtes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43480" y="1146230"/>
            <a:ext cx="256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Le peuplement de la Gaule</a:t>
            </a:r>
          </a:p>
        </p:txBody>
      </p:sp>
      <p:sp>
        <p:nvSpPr>
          <p:cNvPr id="6" name="Forme libre : forme 5"/>
          <p:cNvSpPr/>
          <p:nvPr/>
        </p:nvSpPr>
        <p:spPr>
          <a:xfrm>
            <a:off x="5292081" y="2348880"/>
            <a:ext cx="1656184" cy="616615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/>
          <p:cNvSpPr/>
          <p:nvPr/>
        </p:nvSpPr>
        <p:spPr>
          <a:xfrm>
            <a:off x="2242561" y="5877272"/>
            <a:ext cx="401839" cy="62474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297499" y="570799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Celtes</a:t>
            </a:r>
          </a:p>
        </p:txBody>
      </p:sp>
    </p:spTree>
    <p:extLst>
      <p:ext uri="{BB962C8B-B14F-4D97-AF65-F5344CB8AC3E}">
        <p14:creationId xmlns:p14="http://schemas.microsoft.com/office/powerpoint/2010/main" val="225059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55" y="1196752"/>
            <a:ext cx="5057491" cy="5661248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0" y="836613"/>
            <a:ext cx="9144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-1" y="-3647"/>
            <a:ext cx="9144001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dirty="0">
                <a:solidFill>
                  <a:srgbClr val="0070C0"/>
                </a:solidFill>
                <a:latin typeface="Maiandra GD" panose="020E0502030308020204" pitchFamily="34" charset="0"/>
              </a:rPr>
              <a:t>Grecs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43480" y="1146230"/>
            <a:ext cx="256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Le peuplement de la Gaule</a:t>
            </a:r>
          </a:p>
        </p:txBody>
      </p:sp>
      <p:sp>
        <p:nvSpPr>
          <p:cNvPr id="6" name="Forme libre : forme 5"/>
          <p:cNvSpPr/>
          <p:nvPr/>
        </p:nvSpPr>
        <p:spPr>
          <a:xfrm>
            <a:off x="5292081" y="2348880"/>
            <a:ext cx="1656184" cy="616615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/>
          <p:cNvSpPr/>
          <p:nvPr/>
        </p:nvSpPr>
        <p:spPr>
          <a:xfrm>
            <a:off x="2242561" y="5877272"/>
            <a:ext cx="401839" cy="62474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297499" y="570799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Celtes</a:t>
            </a:r>
          </a:p>
        </p:txBody>
      </p:sp>
      <p:sp>
        <p:nvSpPr>
          <p:cNvPr id="9" name="Forme libre : forme 8"/>
          <p:cNvSpPr/>
          <p:nvPr/>
        </p:nvSpPr>
        <p:spPr>
          <a:xfrm>
            <a:off x="5796135" y="5661248"/>
            <a:ext cx="1152130" cy="198670"/>
          </a:xfrm>
          <a:custGeom>
            <a:avLst/>
            <a:gdLst>
              <a:gd name="connsiteX0" fmla="*/ 1457214 w 1533872"/>
              <a:gd name="connsiteY0" fmla="*/ 169333 h 182449"/>
              <a:gd name="connsiteX1" fmla="*/ 1400770 w 1533872"/>
              <a:gd name="connsiteY1" fmla="*/ 180622 h 182449"/>
              <a:gd name="connsiteX2" fmla="*/ 226725 w 1533872"/>
              <a:gd name="connsiteY2" fmla="*/ 135466 h 182449"/>
              <a:gd name="connsiteX3" fmla="*/ 948 w 1533872"/>
              <a:gd name="connsiteY3" fmla="*/ 0 h 18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872" h="182449">
                <a:moveTo>
                  <a:pt x="1457214" y="169333"/>
                </a:moveTo>
                <a:cubicBezTo>
                  <a:pt x="1531532" y="177799"/>
                  <a:pt x="1605851" y="186266"/>
                  <a:pt x="1400770" y="180622"/>
                </a:cubicBezTo>
                <a:cubicBezTo>
                  <a:pt x="1195689" y="174978"/>
                  <a:pt x="460029" y="165570"/>
                  <a:pt x="226725" y="135466"/>
                </a:cubicBezTo>
                <a:cubicBezTo>
                  <a:pt x="-6579" y="105362"/>
                  <a:pt x="-2816" y="52681"/>
                  <a:pt x="948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/>
          <p:cNvSpPr/>
          <p:nvPr/>
        </p:nvSpPr>
        <p:spPr>
          <a:xfrm>
            <a:off x="2210665" y="6021288"/>
            <a:ext cx="432048" cy="144016"/>
          </a:xfrm>
          <a:custGeom>
            <a:avLst/>
            <a:gdLst>
              <a:gd name="connsiteX0" fmla="*/ 1457214 w 1533872"/>
              <a:gd name="connsiteY0" fmla="*/ 169333 h 182449"/>
              <a:gd name="connsiteX1" fmla="*/ 1400770 w 1533872"/>
              <a:gd name="connsiteY1" fmla="*/ 180622 h 182449"/>
              <a:gd name="connsiteX2" fmla="*/ 226725 w 1533872"/>
              <a:gd name="connsiteY2" fmla="*/ 135466 h 182449"/>
              <a:gd name="connsiteX3" fmla="*/ 948 w 1533872"/>
              <a:gd name="connsiteY3" fmla="*/ 0 h 18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872" h="182449">
                <a:moveTo>
                  <a:pt x="1457214" y="169333"/>
                </a:moveTo>
                <a:cubicBezTo>
                  <a:pt x="1531532" y="177799"/>
                  <a:pt x="1605851" y="186266"/>
                  <a:pt x="1400770" y="180622"/>
                </a:cubicBezTo>
                <a:cubicBezTo>
                  <a:pt x="1195689" y="174978"/>
                  <a:pt x="460029" y="165570"/>
                  <a:pt x="226725" y="135466"/>
                </a:cubicBezTo>
                <a:cubicBezTo>
                  <a:pt x="-6579" y="105362"/>
                  <a:pt x="-2816" y="52681"/>
                  <a:pt x="948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312780" y="594542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Grecs</a:t>
            </a:r>
          </a:p>
        </p:txBody>
      </p:sp>
    </p:spTree>
    <p:extLst>
      <p:ext uri="{BB962C8B-B14F-4D97-AF65-F5344CB8AC3E}">
        <p14:creationId xmlns:p14="http://schemas.microsoft.com/office/powerpoint/2010/main" val="36398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 animBg="1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55" y="1196752"/>
            <a:ext cx="5057491" cy="5661248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0" y="836613"/>
            <a:ext cx="9144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-1" y="-3647"/>
            <a:ext cx="9144001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dirty="0">
                <a:solidFill>
                  <a:srgbClr val="0070C0"/>
                </a:solidFill>
                <a:latin typeface="Maiandra GD" panose="020E0502030308020204" pitchFamily="34" charset="0"/>
              </a:rPr>
              <a:t>Massalia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43480" y="1146230"/>
            <a:ext cx="256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Le peuplement de la Gaule</a:t>
            </a:r>
          </a:p>
        </p:txBody>
      </p:sp>
      <p:sp>
        <p:nvSpPr>
          <p:cNvPr id="6" name="Forme libre : forme 5"/>
          <p:cNvSpPr/>
          <p:nvPr/>
        </p:nvSpPr>
        <p:spPr>
          <a:xfrm>
            <a:off x="5292081" y="2348880"/>
            <a:ext cx="1656184" cy="616615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/>
          <p:cNvSpPr/>
          <p:nvPr/>
        </p:nvSpPr>
        <p:spPr>
          <a:xfrm>
            <a:off x="2242561" y="5877272"/>
            <a:ext cx="401839" cy="62474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297499" y="570799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Celtes</a:t>
            </a:r>
          </a:p>
        </p:txBody>
      </p:sp>
      <p:sp>
        <p:nvSpPr>
          <p:cNvPr id="9" name="Forme libre : forme 8"/>
          <p:cNvSpPr/>
          <p:nvPr/>
        </p:nvSpPr>
        <p:spPr>
          <a:xfrm>
            <a:off x="5796135" y="5661248"/>
            <a:ext cx="1152130" cy="198670"/>
          </a:xfrm>
          <a:custGeom>
            <a:avLst/>
            <a:gdLst>
              <a:gd name="connsiteX0" fmla="*/ 1457214 w 1533872"/>
              <a:gd name="connsiteY0" fmla="*/ 169333 h 182449"/>
              <a:gd name="connsiteX1" fmla="*/ 1400770 w 1533872"/>
              <a:gd name="connsiteY1" fmla="*/ 180622 h 182449"/>
              <a:gd name="connsiteX2" fmla="*/ 226725 w 1533872"/>
              <a:gd name="connsiteY2" fmla="*/ 135466 h 182449"/>
              <a:gd name="connsiteX3" fmla="*/ 948 w 1533872"/>
              <a:gd name="connsiteY3" fmla="*/ 0 h 18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872" h="182449">
                <a:moveTo>
                  <a:pt x="1457214" y="169333"/>
                </a:moveTo>
                <a:cubicBezTo>
                  <a:pt x="1531532" y="177799"/>
                  <a:pt x="1605851" y="186266"/>
                  <a:pt x="1400770" y="180622"/>
                </a:cubicBezTo>
                <a:cubicBezTo>
                  <a:pt x="1195689" y="174978"/>
                  <a:pt x="460029" y="165570"/>
                  <a:pt x="226725" y="135466"/>
                </a:cubicBezTo>
                <a:cubicBezTo>
                  <a:pt x="-6579" y="105362"/>
                  <a:pt x="-2816" y="52681"/>
                  <a:pt x="948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/>
          <p:cNvSpPr/>
          <p:nvPr/>
        </p:nvSpPr>
        <p:spPr>
          <a:xfrm>
            <a:off x="2210665" y="6021288"/>
            <a:ext cx="432048" cy="144016"/>
          </a:xfrm>
          <a:custGeom>
            <a:avLst/>
            <a:gdLst>
              <a:gd name="connsiteX0" fmla="*/ 1457214 w 1533872"/>
              <a:gd name="connsiteY0" fmla="*/ 169333 h 182449"/>
              <a:gd name="connsiteX1" fmla="*/ 1400770 w 1533872"/>
              <a:gd name="connsiteY1" fmla="*/ 180622 h 182449"/>
              <a:gd name="connsiteX2" fmla="*/ 226725 w 1533872"/>
              <a:gd name="connsiteY2" fmla="*/ 135466 h 182449"/>
              <a:gd name="connsiteX3" fmla="*/ 948 w 1533872"/>
              <a:gd name="connsiteY3" fmla="*/ 0 h 18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872" h="182449">
                <a:moveTo>
                  <a:pt x="1457214" y="169333"/>
                </a:moveTo>
                <a:cubicBezTo>
                  <a:pt x="1531532" y="177799"/>
                  <a:pt x="1605851" y="186266"/>
                  <a:pt x="1400770" y="180622"/>
                </a:cubicBezTo>
                <a:cubicBezTo>
                  <a:pt x="1195689" y="174978"/>
                  <a:pt x="460029" y="165570"/>
                  <a:pt x="226725" y="135466"/>
                </a:cubicBezTo>
                <a:cubicBezTo>
                  <a:pt x="-6579" y="105362"/>
                  <a:pt x="-2816" y="52681"/>
                  <a:pt x="948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312780" y="594542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Grecs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796135" y="532269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Massalia</a:t>
            </a:r>
          </a:p>
        </p:txBody>
      </p:sp>
    </p:spTree>
    <p:extLst>
      <p:ext uri="{BB962C8B-B14F-4D97-AF65-F5344CB8AC3E}">
        <p14:creationId xmlns:p14="http://schemas.microsoft.com/office/powerpoint/2010/main" val="34408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55" y="1196752"/>
            <a:ext cx="5057491" cy="5661248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0" y="836613"/>
            <a:ext cx="9144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-1" y="-3647"/>
            <a:ext cx="9144001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dirty="0">
                <a:solidFill>
                  <a:srgbClr val="0070C0"/>
                </a:solidFill>
                <a:latin typeface="Maiandra GD" panose="020E0502030308020204" pitchFamily="34" charset="0"/>
              </a:rPr>
              <a:t>Grecs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43480" y="1146230"/>
            <a:ext cx="256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Le peuplement de la Gaule</a:t>
            </a:r>
          </a:p>
        </p:txBody>
      </p:sp>
      <p:sp>
        <p:nvSpPr>
          <p:cNvPr id="6" name="Forme libre : forme 5"/>
          <p:cNvSpPr/>
          <p:nvPr/>
        </p:nvSpPr>
        <p:spPr>
          <a:xfrm>
            <a:off x="5292081" y="2348880"/>
            <a:ext cx="1656184" cy="616615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/>
          <p:cNvSpPr/>
          <p:nvPr/>
        </p:nvSpPr>
        <p:spPr>
          <a:xfrm>
            <a:off x="2242561" y="5877272"/>
            <a:ext cx="401839" cy="62474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297499" y="570799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Celtes</a:t>
            </a:r>
          </a:p>
        </p:txBody>
      </p:sp>
      <p:sp>
        <p:nvSpPr>
          <p:cNvPr id="9" name="Forme libre : forme 8"/>
          <p:cNvSpPr/>
          <p:nvPr/>
        </p:nvSpPr>
        <p:spPr>
          <a:xfrm>
            <a:off x="5796135" y="5661248"/>
            <a:ext cx="1152130" cy="198670"/>
          </a:xfrm>
          <a:custGeom>
            <a:avLst/>
            <a:gdLst>
              <a:gd name="connsiteX0" fmla="*/ 1457214 w 1533872"/>
              <a:gd name="connsiteY0" fmla="*/ 169333 h 182449"/>
              <a:gd name="connsiteX1" fmla="*/ 1400770 w 1533872"/>
              <a:gd name="connsiteY1" fmla="*/ 180622 h 182449"/>
              <a:gd name="connsiteX2" fmla="*/ 226725 w 1533872"/>
              <a:gd name="connsiteY2" fmla="*/ 135466 h 182449"/>
              <a:gd name="connsiteX3" fmla="*/ 948 w 1533872"/>
              <a:gd name="connsiteY3" fmla="*/ 0 h 18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872" h="182449">
                <a:moveTo>
                  <a:pt x="1457214" y="169333"/>
                </a:moveTo>
                <a:cubicBezTo>
                  <a:pt x="1531532" y="177799"/>
                  <a:pt x="1605851" y="186266"/>
                  <a:pt x="1400770" y="180622"/>
                </a:cubicBezTo>
                <a:cubicBezTo>
                  <a:pt x="1195689" y="174978"/>
                  <a:pt x="460029" y="165570"/>
                  <a:pt x="226725" y="135466"/>
                </a:cubicBezTo>
                <a:cubicBezTo>
                  <a:pt x="-6579" y="105362"/>
                  <a:pt x="-2816" y="52681"/>
                  <a:pt x="948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/>
          <p:cNvSpPr/>
          <p:nvPr/>
        </p:nvSpPr>
        <p:spPr>
          <a:xfrm>
            <a:off x="2210665" y="6021288"/>
            <a:ext cx="432048" cy="144016"/>
          </a:xfrm>
          <a:custGeom>
            <a:avLst/>
            <a:gdLst>
              <a:gd name="connsiteX0" fmla="*/ 1457214 w 1533872"/>
              <a:gd name="connsiteY0" fmla="*/ 169333 h 182449"/>
              <a:gd name="connsiteX1" fmla="*/ 1400770 w 1533872"/>
              <a:gd name="connsiteY1" fmla="*/ 180622 h 182449"/>
              <a:gd name="connsiteX2" fmla="*/ 226725 w 1533872"/>
              <a:gd name="connsiteY2" fmla="*/ 135466 h 182449"/>
              <a:gd name="connsiteX3" fmla="*/ 948 w 1533872"/>
              <a:gd name="connsiteY3" fmla="*/ 0 h 18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872" h="182449">
                <a:moveTo>
                  <a:pt x="1457214" y="169333"/>
                </a:moveTo>
                <a:cubicBezTo>
                  <a:pt x="1531532" y="177799"/>
                  <a:pt x="1605851" y="186266"/>
                  <a:pt x="1400770" y="180622"/>
                </a:cubicBezTo>
                <a:cubicBezTo>
                  <a:pt x="1195689" y="174978"/>
                  <a:pt x="460029" y="165570"/>
                  <a:pt x="226725" y="135466"/>
                </a:cubicBezTo>
                <a:cubicBezTo>
                  <a:pt x="-6579" y="105362"/>
                  <a:pt x="-2816" y="52681"/>
                  <a:pt x="948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312780" y="594542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Grecs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796135" y="532269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Massalia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635896" y="643170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Grecs</a:t>
            </a:r>
          </a:p>
        </p:txBody>
      </p:sp>
    </p:spTree>
    <p:extLst>
      <p:ext uri="{BB962C8B-B14F-4D97-AF65-F5344CB8AC3E}">
        <p14:creationId xmlns:p14="http://schemas.microsoft.com/office/powerpoint/2010/main" val="29748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55" y="1196752"/>
            <a:ext cx="5057491" cy="5661248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0" y="836613"/>
            <a:ext cx="9144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1" y="-3647"/>
            <a:ext cx="9144001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dirty="0">
                <a:solidFill>
                  <a:srgbClr val="0070C0"/>
                </a:solidFill>
                <a:latin typeface="Maiandra GD" panose="020E0502030308020204" pitchFamily="34" charset="0"/>
              </a:rPr>
              <a:t>Vix 	Alésia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443480" y="1146230"/>
            <a:ext cx="256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Le peuplement de la Gaule</a:t>
            </a:r>
          </a:p>
        </p:txBody>
      </p:sp>
      <p:sp>
        <p:nvSpPr>
          <p:cNvPr id="7" name="Forme libre : forme 6"/>
          <p:cNvSpPr/>
          <p:nvPr/>
        </p:nvSpPr>
        <p:spPr>
          <a:xfrm>
            <a:off x="5292081" y="2348880"/>
            <a:ext cx="1656184" cy="616615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/>
          <p:cNvSpPr/>
          <p:nvPr/>
        </p:nvSpPr>
        <p:spPr>
          <a:xfrm>
            <a:off x="2242561" y="5877272"/>
            <a:ext cx="401839" cy="62474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297499" y="570799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Celtes</a:t>
            </a:r>
          </a:p>
        </p:txBody>
      </p:sp>
      <p:sp>
        <p:nvSpPr>
          <p:cNvPr id="10" name="Forme libre : forme 9"/>
          <p:cNvSpPr/>
          <p:nvPr/>
        </p:nvSpPr>
        <p:spPr>
          <a:xfrm>
            <a:off x="5796135" y="5661248"/>
            <a:ext cx="1152130" cy="198670"/>
          </a:xfrm>
          <a:custGeom>
            <a:avLst/>
            <a:gdLst>
              <a:gd name="connsiteX0" fmla="*/ 1457214 w 1533872"/>
              <a:gd name="connsiteY0" fmla="*/ 169333 h 182449"/>
              <a:gd name="connsiteX1" fmla="*/ 1400770 w 1533872"/>
              <a:gd name="connsiteY1" fmla="*/ 180622 h 182449"/>
              <a:gd name="connsiteX2" fmla="*/ 226725 w 1533872"/>
              <a:gd name="connsiteY2" fmla="*/ 135466 h 182449"/>
              <a:gd name="connsiteX3" fmla="*/ 948 w 1533872"/>
              <a:gd name="connsiteY3" fmla="*/ 0 h 18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872" h="182449">
                <a:moveTo>
                  <a:pt x="1457214" y="169333"/>
                </a:moveTo>
                <a:cubicBezTo>
                  <a:pt x="1531532" y="177799"/>
                  <a:pt x="1605851" y="186266"/>
                  <a:pt x="1400770" y="180622"/>
                </a:cubicBezTo>
                <a:cubicBezTo>
                  <a:pt x="1195689" y="174978"/>
                  <a:pt x="460029" y="165570"/>
                  <a:pt x="226725" y="135466"/>
                </a:cubicBezTo>
                <a:cubicBezTo>
                  <a:pt x="-6579" y="105362"/>
                  <a:pt x="-2816" y="52681"/>
                  <a:pt x="948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/>
          <p:cNvSpPr/>
          <p:nvPr/>
        </p:nvSpPr>
        <p:spPr>
          <a:xfrm>
            <a:off x="2210665" y="6021288"/>
            <a:ext cx="432048" cy="144016"/>
          </a:xfrm>
          <a:custGeom>
            <a:avLst/>
            <a:gdLst>
              <a:gd name="connsiteX0" fmla="*/ 1457214 w 1533872"/>
              <a:gd name="connsiteY0" fmla="*/ 169333 h 182449"/>
              <a:gd name="connsiteX1" fmla="*/ 1400770 w 1533872"/>
              <a:gd name="connsiteY1" fmla="*/ 180622 h 182449"/>
              <a:gd name="connsiteX2" fmla="*/ 226725 w 1533872"/>
              <a:gd name="connsiteY2" fmla="*/ 135466 h 182449"/>
              <a:gd name="connsiteX3" fmla="*/ 948 w 1533872"/>
              <a:gd name="connsiteY3" fmla="*/ 0 h 18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872" h="182449">
                <a:moveTo>
                  <a:pt x="1457214" y="169333"/>
                </a:moveTo>
                <a:cubicBezTo>
                  <a:pt x="1531532" y="177799"/>
                  <a:pt x="1605851" y="186266"/>
                  <a:pt x="1400770" y="180622"/>
                </a:cubicBezTo>
                <a:cubicBezTo>
                  <a:pt x="1195689" y="174978"/>
                  <a:pt x="460029" y="165570"/>
                  <a:pt x="226725" y="135466"/>
                </a:cubicBezTo>
                <a:cubicBezTo>
                  <a:pt x="-6579" y="105362"/>
                  <a:pt x="-2816" y="52681"/>
                  <a:pt x="948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312780" y="594542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Grecs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796135" y="532269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Massalia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635896" y="643170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Grecs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472101" y="2893261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Vix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472101" y="322302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Alésia</a:t>
            </a:r>
          </a:p>
        </p:txBody>
      </p:sp>
    </p:spTree>
    <p:extLst>
      <p:ext uri="{BB962C8B-B14F-4D97-AF65-F5344CB8AC3E}">
        <p14:creationId xmlns:p14="http://schemas.microsoft.com/office/powerpoint/2010/main" val="2489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55" y="1196752"/>
            <a:ext cx="5057491" cy="5661248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0" y="836613"/>
            <a:ext cx="9144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-1" y="-3647"/>
            <a:ext cx="9144001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dirty="0">
                <a:solidFill>
                  <a:srgbClr val="0070C0"/>
                </a:solidFill>
                <a:latin typeface="Maiandra GD" panose="020E0502030308020204" pitchFamily="34" charset="0"/>
              </a:rPr>
              <a:t>Bibracte		Gergovie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443480" y="1146230"/>
            <a:ext cx="256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Le peuplement de la Gaule</a:t>
            </a:r>
          </a:p>
        </p:txBody>
      </p:sp>
      <p:sp>
        <p:nvSpPr>
          <p:cNvPr id="6" name="Forme libre : forme 5"/>
          <p:cNvSpPr/>
          <p:nvPr/>
        </p:nvSpPr>
        <p:spPr>
          <a:xfrm>
            <a:off x="5292081" y="2348880"/>
            <a:ext cx="1656184" cy="616615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/>
          <p:cNvSpPr/>
          <p:nvPr/>
        </p:nvSpPr>
        <p:spPr>
          <a:xfrm>
            <a:off x="2242561" y="5877272"/>
            <a:ext cx="401839" cy="62474"/>
          </a:xfrm>
          <a:custGeom>
            <a:avLst/>
            <a:gdLst>
              <a:gd name="connsiteX0" fmla="*/ 2009423 w 2009423"/>
              <a:gd name="connsiteY0" fmla="*/ 0 h 688623"/>
              <a:gd name="connsiteX1" fmla="*/ 1952978 w 2009423"/>
              <a:gd name="connsiteY1" fmla="*/ 11289 h 688623"/>
              <a:gd name="connsiteX2" fmla="*/ 383823 w 2009423"/>
              <a:gd name="connsiteY2" fmla="*/ 338667 h 688623"/>
              <a:gd name="connsiteX3" fmla="*/ 0 w 2009423"/>
              <a:gd name="connsiteY3" fmla="*/ 688623 h 68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9423" h="688623">
                <a:moveTo>
                  <a:pt x="2009423" y="0"/>
                </a:moveTo>
                <a:lnTo>
                  <a:pt x="1952978" y="11289"/>
                </a:lnTo>
                <a:cubicBezTo>
                  <a:pt x="1682045" y="67733"/>
                  <a:pt x="709319" y="225778"/>
                  <a:pt x="383823" y="338667"/>
                </a:cubicBezTo>
                <a:cubicBezTo>
                  <a:pt x="58327" y="451556"/>
                  <a:pt x="29163" y="570089"/>
                  <a:pt x="0" y="688623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297499" y="570799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Celtes</a:t>
            </a:r>
          </a:p>
        </p:txBody>
      </p:sp>
      <p:sp>
        <p:nvSpPr>
          <p:cNvPr id="9" name="Forme libre : forme 8"/>
          <p:cNvSpPr/>
          <p:nvPr/>
        </p:nvSpPr>
        <p:spPr>
          <a:xfrm>
            <a:off x="5796135" y="5661248"/>
            <a:ext cx="1152130" cy="198670"/>
          </a:xfrm>
          <a:custGeom>
            <a:avLst/>
            <a:gdLst>
              <a:gd name="connsiteX0" fmla="*/ 1457214 w 1533872"/>
              <a:gd name="connsiteY0" fmla="*/ 169333 h 182449"/>
              <a:gd name="connsiteX1" fmla="*/ 1400770 w 1533872"/>
              <a:gd name="connsiteY1" fmla="*/ 180622 h 182449"/>
              <a:gd name="connsiteX2" fmla="*/ 226725 w 1533872"/>
              <a:gd name="connsiteY2" fmla="*/ 135466 h 182449"/>
              <a:gd name="connsiteX3" fmla="*/ 948 w 1533872"/>
              <a:gd name="connsiteY3" fmla="*/ 0 h 18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872" h="182449">
                <a:moveTo>
                  <a:pt x="1457214" y="169333"/>
                </a:moveTo>
                <a:cubicBezTo>
                  <a:pt x="1531532" y="177799"/>
                  <a:pt x="1605851" y="186266"/>
                  <a:pt x="1400770" y="180622"/>
                </a:cubicBezTo>
                <a:cubicBezTo>
                  <a:pt x="1195689" y="174978"/>
                  <a:pt x="460029" y="165570"/>
                  <a:pt x="226725" y="135466"/>
                </a:cubicBezTo>
                <a:cubicBezTo>
                  <a:pt x="-6579" y="105362"/>
                  <a:pt x="-2816" y="52681"/>
                  <a:pt x="948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/>
          <p:cNvSpPr/>
          <p:nvPr/>
        </p:nvSpPr>
        <p:spPr>
          <a:xfrm>
            <a:off x="2210665" y="6021288"/>
            <a:ext cx="432048" cy="144016"/>
          </a:xfrm>
          <a:custGeom>
            <a:avLst/>
            <a:gdLst>
              <a:gd name="connsiteX0" fmla="*/ 1457214 w 1533872"/>
              <a:gd name="connsiteY0" fmla="*/ 169333 h 182449"/>
              <a:gd name="connsiteX1" fmla="*/ 1400770 w 1533872"/>
              <a:gd name="connsiteY1" fmla="*/ 180622 h 182449"/>
              <a:gd name="connsiteX2" fmla="*/ 226725 w 1533872"/>
              <a:gd name="connsiteY2" fmla="*/ 135466 h 182449"/>
              <a:gd name="connsiteX3" fmla="*/ 948 w 1533872"/>
              <a:gd name="connsiteY3" fmla="*/ 0 h 18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3872" h="182449">
                <a:moveTo>
                  <a:pt x="1457214" y="169333"/>
                </a:moveTo>
                <a:cubicBezTo>
                  <a:pt x="1531532" y="177799"/>
                  <a:pt x="1605851" y="186266"/>
                  <a:pt x="1400770" y="180622"/>
                </a:cubicBezTo>
                <a:cubicBezTo>
                  <a:pt x="1195689" y="174978"/>
                  <a:pt x="460029" y="165570"/>
                  <a:pt x="226725" y="135466"/>
                </a:cubicBezTo>
                <a:cubicBezTo>
                  <a:pt x="-6579" y="105362"/>
                  <a:pt x="-2816" y="52681"/>
                  <a:pt x="948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312780" y="594542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Grecs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796135" y="532269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Massalia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635896" y="643170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Grecs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472101" y="2893261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Vix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472101" y="322302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Alésia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64088" y="360249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Bibracte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004048" y="4101533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Gergovie</a:t>
            </a:r>
          </a:p>
        </p:txBody>
      </p:sp>
    </p:spTree>
    <p:extLst>
      <p:ext uri="{BB962C8B-B14F-4D97-AF65-F5344CB8AC3E}">
        <p14:creationId xmlns:p14="http://schemas.microsoft.com/office/powerpoint/2010/main" val="362470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6" grpId="1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 résumé...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EB80264-4888-43D0-A46F-0CF5966B8AF7}"/>
              </a:ext>
            </a:extLst>
          </p:cNvPr>
          <p:cNvSpPr txBox="1"/>
          <p:nvPr/>
        </p:nvSpPr>
        <p:spPr>
          <a:xfrm>
            <a:off x="0" y="55801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Pendant l’Antiquité, la France s’appelait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2DFC999-913F-4B97-BD24-A9E23101E512}"/>
              </a:ext>
            </a:extLst>
          </p:cNvPr>
          <p:cNvSpPr txBox="1"/>
          <p:nvPr/>
        </p:nvSpPr>
        <p:spPr>
          <a:xfrm>
            <a:off x="7164288" y="55801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la Gaule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E078E63-4D33-4CFB-86C0-F83ECB0850F4}"/>
              </a:ext>
            </a:extLst>
          </p:cNvPr>
          <p:cNvSpPr txBox="1"/>
          <p:nvPr/>
        </p:nvSpPr>
        <p:spPr>
          <a:xfrm>
            <a:off x="0" y="105273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Elle était habitée par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99162B3-5F14-4C9C-90B0-E3021ED15020}"/>
              </a:ext>
            </a:extLst>
          </p:cNvPr>
          <p:cNvSpPr txBox="1"/>
          <p:nvPr/>
        </p:nvSpPr>
        <p:spPr>
          <a:xfrm>
            <a:off x="0" y="105273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				 les descendants des peuples de la préhistoire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, mais également par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FD96284-02BD-4EEF-AEF4-9A55E465F270}"/>
              </a:ext>
            </a:extLst>
          </p:cNvPr>
          <p:cNvSpPr txBox="1"/>
          <p:nvPr/>
        </p:nvSpPr>
        <p:spPr>
          <a:xfrm>
            <a:off x="0" y="154542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							  des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Celtes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venus de l’Est et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E089D79-B714-45F2-9746-CA4D1E2BE75E}"/>
              </a:ext>
            </a:extLst>
          </p:cNvPr>
          <p:cNvSpPr txBox="1"/>
          <p:nvPr/>
        </p:nvSpPr>
        <p:spPr>
          <a:xfrm>
            <a:off x="0" y="204014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			  des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Grecs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venus de la Méditerranée à partir du VIIème siècle avant JC.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BC79BF4-E551-402D-B414-E23C7140EEB6}"/>
              </a:ext>
            </a:extLst>
          </p:cNvPr>
          <p:cNvSpPr txBox="1"/>
          <p:nvPr/>
        </p:nvSpPr>
        <p:spPr>
          <a:xfrm>
            <a:off x="0" y="302527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Grecs ont fondé la ville de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49F81BC-6CB0-4635-82C3-2BAB1A8EF2E4}"/>
              </a:ext>
            </a:extLst>
          </p:cNvPr>
          <p:cNvSpPr txBox="1"/>
          <p:nvPr/>
        </p:nvSpPr>
        <p:spPr>
          <a:xfrm>
            <a:off x="0" y="302527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						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Massalia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(Marseille).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4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16" grpId="1"/>
      <p:bldP spid="15" grpId="0"/>
      <p:bldP spid="15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La prochaine fois, nous </a:t>
            </a:r>
            <a:r>
              <a:rPr lang="fr-FR" sz="3200">
                <a:solidFill>
                  <a:srgbClr val="0070C0"/>
                </a:solidFill>
                <a:latin typeface="Maiandra GD" panose="020E0502030308020204" pitchFamily="34" charset="0"/>
              </a:rPr>
              <a:t>essaierons d’en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apprendre un peu plus sur les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Gaulois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9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Notre séance portait sur la période de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41FEC3D-EBFF-41B6-BFAB-246061C3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r="52058"/>
          <a:stretch/>
        </p:blipFill>
        <p:spPr>
          <a:xfrm>
            <a:off x="0" y="4112984"/>
            <a:ext cx="9144000" cy="21602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0" y="584775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antiquité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F6E9653-4F3E-4372-8564-6D1170D0D677}"/>
              </a:ext>
            </a:extLst>
          </p:cNvPr>
          <p:cNvSpPr txBox="1"/>
          <p:nvPr/>
        </p:nvSpPr>
        <p:spPr>
          <a:xfrm>
            <a:off x="0" y="11695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Entourons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ce que nous avons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évoqué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99B430E-012B-4C89-9746-FC863D63D520}"/>
              </a:ext>
            </a:extLst>
          </p:cNvPr>
          <p:cNvSpPr/>
          <p:nvPr/>
        </p:nvSpPr>
        <p:spPr>
          <a:xfrm>
            <a:off x="899592" y="4797152"/>
            <a:ext cx="1368152" cy="13320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9" grpId="0"/>
      <p:bldP spid="9" grpId="1"/>
      <p:bldP spid="10" grpId="0"/>
      <p:bldP spid="10" grpId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Nous commençons une nouvelle leçon d’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histoire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4A4702-EECA-430B-81E3-C796AB89CA58}"/>
              </a:ext>
            </a:extLst>
          </p:cNvPr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Cette leçon porte sur...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263CD-3A2D-419D-B7AC-1D7C6BC8E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6585" y="1916832"/>
            <a:ext cx="17849444" cy="1008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6A5BE-1304-4FB1-86D7-5ED6AB45A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248829" y="3933056"/>
            <a:ext cx="38248810" cy="21602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4283968" y="472163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antiquité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0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3.05504 0.02129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6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3.18212 -0.01042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7" grpId="0"/>
      <p:bldP spid="7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Nous allons nous intéresser aujourd’hui à ce qui se passait au début de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l’antiquité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, sur le territoire actuel de la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 France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10647D-9BBB-4767-8385-8FE00191A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1412776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Le territoire de cette époque est appelé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124232-6430-4080-8D03-16C1DB936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1412776"/>
            <a:ext cx="1763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la Gaule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8" name="Image 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99EABCC2-96EE-495A-A3F8-8BE78BC42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37344"/>
            <a:ext cx="4716016" cy="46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2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La Gaule est alors composée de différents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peuples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8" name="Image 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99EABCC2-96EE-495A-A3F8-8BE78BC42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37344"/>
            <a:ext cx="4716016" cy="4620260"/>
          </a:xfrm>
          <a:prstGeom prst="rect">
            <a:avLst/>
          </a:prstGeom>
        </p:spPr>
      </p:pic>
      <p:pic>
        <p:nvPicPr>
          <p:cNvPr id="5" name="Image 4" descr="Une image contenant parapluie, montagne, assis, herbe&#10;&#10;Description générée automatiquement">
            <a:extLst>
              <a:ext uri="{FF2B5EF4-FFF2-40B4-BE49-F238E27FC236}">
                <a16:creationId xmlns:a16="http://schemas.microsoft.com/office/drawing/2014/main" id="{C2BF814E-C48B-4BDD-AE1D-09079F848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19698"/>
            <a:ext cx="5129957" cy="288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88D0096-FC2B-4750-B1EF-FF7F9DB27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698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Dans cette séance, nous allons apprendre d’où viennent ces peuples qu’on appelle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06E75E-C937-40E7-9F19-D7528702D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8" y="1071968"/>
            <a:ext cx="1728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Gaulois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682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Pour cela, vous allez lire une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fiche documentaire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,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C163C7-6798-4336-860F-FC15E911DB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8064" y="1844824"/>
            <a:ext cx="3816424" cy="4803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B91995-1C26-4B5F-82FA-FFAA8FEEB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476672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qui vous permettra de répondre à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quelques questions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538076-713D-40AC-9E3B-731CF223F1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4246502"/>
            <a:ext cx="6431707" cy="1699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B1876EB-1786-429F-833E-23D4A7E2A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" y="1432049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Au travail !</a:t>
            </a:r>
          </a:p>
        </p:txBody>
      </p:sp>
    </p:spTree>
    <p:extLst>
      <p:ext uri="{BB962C8B-B14F-4D97-AF65-F5344CB8AC3E}">
        <p14:creationId xmlns:p14="http://schemas.microsoft.com/office/powerpoint/2010/main" val="278407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Voyons ce que vous avez trouvé.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C163C7-6798-4336-860F-FC15E911DB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8064" y="1844824"/>
            <a:ext cx="3816424" cy="4803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9B1A4E6-7DE8-408E-B83F-F4B616ED5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128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Maiandra GD" panose="020E0502030308020204" pitchFamily="34" charset="0"/>
              </a:rPr>
              <a:t>a) Au début de l’antiquité, qui vivait sur le territoire de la France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A78373-FD5A-46E2-93DC-E8CBE1822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1658346"/>
            <a:ext cx="50760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Des descendants des peuples de la préhistoire.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3E4F59-9CC3-4446-AAE3-9A42F3BC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36" y="2735564"/>
            <a:ext cx="50760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Maiandra GD" panose="020E0502030308020204" pitchFamily="34" charset="0"/>
              </a:rPr>
              <a:t>b) Quels sont les deux peuples qui sont arrivés par la suite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5B7F67-774B-493A-B873-C6E75CEF8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4305224"/>
            <a:ext cx="5076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Les Celtes et les Grecs.</a:t>
            </a:r>
          </a:p>
        </p:txBody>
      </p:sp>
    </p:spTree>
    <p:extLst>
      <p:ext uri="{BB962C8B-B14F-4D97-AF65-F5344CB8AC3E}">
        <p14:creationId xmlns:p14="http://schemas.microsoft.com/office/powerpoint/2010/main" val="23857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Voyons ce que vous avez trouvé.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C163C7-6798-4336-860F-FC15E911DB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8064" y="1844824"/>
            <a:ext cx="3816424" cy="4803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9B1A4E6-7DE8-408E-B83F-F4B616ED5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128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Maiandra GD" panose="020E0502030308020204" pitchFamily="34" charset="0"/>
              </a:rPr>
              <a:t>c) Combien y avait-il de peuples différents en Gaule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A78373-FD5A-46E2-93DC-E8CBE1822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1658346"/>
            <a:ext cx="5076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80 peuples.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3E4F59-9CC3-4446-AAE3-9A42F3BC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80430"/>
            <a:ext cx="50760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Maiandra GD" panose="020E0502030308020204" pitchFamily="34" charset="0"/>
              </a:rPr>
              <a:t>d) Qui les a appelés les « Gaulois »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5B7F67-774B-493A-B873-C6E75CEF8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39" y="3136612"/>
            <a:ext cx="5076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Les Romains.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EC1857-388D-4302-B693-B511EF335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9" y="3658696"/>
            <a:ext cx="50760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Maiandra GD" panose="020E0502030308020204" pitchFamily="34" charset="0"/>
              </a:rPr>
              <a:t>e) D’après le document 2, quelle est la passion des Gaulois 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3EA6D4-83B4-4F1B-B65D-4865416D2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39" y="5199653"/>
            <a:ext cx="5076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La guerre.</a:t>
            </a:r>
          </a:p>
        </p:txBody>
      </p:sp>
    </p:spTree>
    <p:extLst>
      <p:ext uri="{BB962C8B-B14F-4D97-AF65-F5344CB8AC3E}">
        <p14:creationId xmlns:p14="http://schemas.microsoft.com/office/powerpoint/2010/main" val="27142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1" y="-3647"/>
            <a:ext cx="9144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Pour retenir ces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informations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, nous allons à présent compléter une </a:t>
            </a:r>
            <a:r>
              <a:rPr lang="fr-FR" altLang="fr-FR" dirty="0">
                <a:solidFill>
                  <a:srgbClr val="FF0000"/>
                </a:solidFill>
                <a:latin typeface="Maiandra GD" panose="020E0502030308020204" pitchFamily="34" charset="0"/>
              </a:rPr>
              <a:t>carte</a:t>
            </a:r>
            <a:r>
              <a:rPr lang="fr-FR" altLang="fr-FR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8BE72F-1911-4B78-9EF6-DBA165A71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55" y="1196752"/>
            <a:ext cx="505749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55" y="1196752"/>
            <a:ext cx="5057491" cy="5661248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0" y="836613"/>
            <a:ext cx="91440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-1" y="-3647"/>
            <a:ext cx="9144001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dirty="0">
                <a:solidFill>
                  <a:srgbClr val="0070C0"/>
                </a:solidFill>
                <a:latin typeface="Maiandra GD" panose="020E0502030308020204" pitchFamily="34" charset="0"/>
              </a:rPr>
              <a:t>Le peuplement de la Gaule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443480" y="1146230"/>
            <a:ext cx="256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Maiandra GD" panose="020E0502030308020204" pitchFamily="34" charset="0"/>
              </a:rPr>
              <a:t>Le peuplement de la Gaule</a:t>
            </a:r>
          </a:p>
        </p:txBody>
      </p:sp>
    </p:spTree>
    <p:extLst>
      <p:ext uri="{BB962C8B-B14F-4D97-AF65-F5344CB8AC3E}">
        <p14:creationId xmlns:p14="http://schemas.microsoft.com/office/powerpoint/2010/main" val="16938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3|5.1|4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409</Words>
  <Application>Microsoft Office PowerPoint</Application>
  <PresentationFormat>Affichage à l'écran (4:3)</PresentationFormat>
  <Paragraphs>79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Maiandra GD</vt:lpstr>
      <vt:lpstr>Thème Office</vt:lpstr>
      <vt:lpstr>La Gaule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révolution industrielle</dc:title>
  <dc:creator>Maxime Paul</dc:creator>
  <cp:lastModifiedBy>Maxime Paul</cp:lastModifiedBy>
  <cp:revision>72</cp:revision>
  <dcterms:created xsi:type="dcterms:W3CDTF">2013-01-27T09:55:18Z</dcterms:created>
  <dcterms:modified xsi:type="dcterms:W3CDTF">2021-07-16T06:42:48Z</dcterms:modified>
</cp:coreProperties>
</file>