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256" r:id="rId2"/>
    <p:sldId id="311" r:id="rId3"/>
    <p:sldId id="285" r:id="rId4"/>
    <p:sldId id="349" r:id="rId5"/>
    <p:sldId id="358" r:id="rId6"/>
    <p:sldId id="274" r:id="rId7"/>
    <p:sldId id="359" r:id="rId8"/>
    <p:sldId id="276" r:id="rId9"/>
    <p:sldId id="360" r:id="rId10"/>
    <p:sldId id="361" r:id="rId11"/>
    <p:sldId id="362" r:id="rId12"/>
    <p:sldId id="282" r:id="rId1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Cambria Math" panose="02040503050406030204" pitchFamily="18" charset="0"/>
      <p:regular r:id="rId19"/>
    </p:embeddedFont>
    <p:embeddedFont>
      <p:font typeface="Maiandra GD" panose="020E0502030308020204" pitchFamily="34" charset="0"/>
      <p:regular r:id="rId20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1" autoAdjust="0"/>
    <p:restoredTop sz="94660"/>
  </p:normalViewPr>
  <p:slideViewPr>
    <p:cSldViewPr>
      <p:cViewPr varScale="1">
        <p:scale>
          <a:sx n="108" d="100"/>
          <a:sy n="108" d="100"/>
        </p:scale>
        <p:origin x="70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0C425-5B1C-4372-BB12-99874B787233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6639D-FFD6-40C5-AA39-DACF34919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21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5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6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91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5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79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0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70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31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2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03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D257-7008-4E73-BB0B-F57FEA8C2E5E}" type="datetimeFigureOut">
              <a:rPr lang="fr-FR" smtClean="0"/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32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96944" cy="3168352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000" b="1" dirty="0">
                <a:solidFill>
                  <a:srgbClr val="FF0000"/>
                </a:solidFill>
                <a:latin typeface="Maiandra GD" pitchFamily="34" charset="0"/>
              </a:rPr>
              <a:t>Problèmes multiplicatifs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– </a:t>
            </a:r>
            <a:r>
              <a:rPr lang="fr-FR" i="1" dirty="0"/>
              <a:t>Problèmes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0" y="4357688"/>
            <a:ext cx="9143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685800" indent="-685800" eaLnBrk="1" hangingPunct="1">
              <a:buFont typeface="Wingdings" panose="05000000000000000000" pitchFamily="2" charset="2"/>
              <a:buChar char="ð"/>
            </a:pP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Plusieurs éléments 3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314" y="216345"/>
            <a:ext cx="740441" cy="6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9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6DC7A4E3-BBE8-40F0-BCD9-1AFC2554342E}"/>
              </a:ext>
            </a:extLst>
          </p:cNvPr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Une vache mange en moyenne 65 kg de nourriture tous les jours. Mme Lepic possède 11 vaches.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Quelle quantité de nourriture les vaches mangent-elles chaque jour 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AB24AF-AD47-492B-AC3C-4E6BF553D204}"/>
              </a:ext>
            </a:extLst>
          </p:cNvPr>
          <p:cNvSpPr txBox="1"/>
          <p:nvPr/>
        </p:nvSpPr>
        <p:spPr>
          <a:xfrm>
            <a:off x="0" y="2564904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57C8A0F-1AAC-4578-B44B-B1496FC3E03F}"/>
              </a:ext>
            </a:extLst>
          </p:cNvPr>
          <p:cNvSpPr txBox="1"/>
          <p:nvPr/>
        </p:nvSpPr>
        <p:spPr>
          <a:xfrm>
            <a:off x="3800625" y="256746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D8ADEA3-4583-4141-AE1C-BCB8A38BA427}"/>
              </a:ext>
            </a:extLst>
          </p:cNvPr>
          <p:cNvSpPr txBox="1"/>
          <p:nvPr/>
        </p:nvSpPr>
        <p:spPr>
          <a:xfrm>
            <a:off x="0" y="3213807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BBC86E0-5E3C-47BA-961D-1A9B5B81AE8C}"/>
              </a:ext>
            </a:extLst>
          </p:cNvPr>
          <p:cNvSpPr txBox="1"/>
          <p:nvPr/>
        </p:nvSpPr>
        <p:spPr>
          <a:xfrm>
            <a:off x="2267744" y="321636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65 x 11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9AA3F08-B59C-4928-952F-F234530DB8D3}"/>
              </a:ext>
            </a:extLst>
          </p:cNvPr>
          <p:cNvCxnSpPr/>
          <p:nvPr/>
        </p:nvCxnSpPr>
        <p:spPr>
          <a:xfrm flipV="1">
            <a:off x="-180528" y="3789040"/>
            <a:ext cx="95770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6C9DEF1-9B13-4B80-818E-FA6D67F397A2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3166161-E099-47B4-827E-3EA6602F33DC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85D4E729-E7FB-4BB3-839A-99C3DD235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0" y="5291732"/>
            <a:ext cx="4320000" cy="1541623"/>
          </a:xfrm>
          <a:prstGeom prst="rect">
            <a:avLst/>
          </a:prstGeom>
          <a:noFill/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3AA497E8-10FE-42A1-9E7E-958C741EC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00" y="5321068"/>
            <a:ext cx="4320000" cy="15416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111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7" grpId="0"/>
      <p:bldP spid="17" grpId="1"/>
      <p:bldP spid="24" grpId="0"/>
      <p:bldP spid="2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6DC7A4E3-BBE8-40F0-BCD9-1AFC2554342E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En une semaine Pierrick a parcouru 553 km à vélo.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En moyenne, quelle distance Pierrick a-t-il parcourue chaque jour 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AB24AF-AD47-492B-AC3C-4E6BF553D204}"/>
              </a:ext>
            </a:extLst>
          </p:cNvPr>
          <p:cNvSpPr txBox="1"/>
          <p:nvPr/>
        </p:nvSpPr>
        <p:spPr>
          <a:xfrm>
            <a:off x="0" y="2564904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57C8A0F-1AAC-4578-B44B-B1496FC3E03F}"/>
              </a:ext>
            </a:extLst>
          </p:cNvPr>
          <p:cNvSpPr txBox="1"/>
          <p:nvPr/>
        </p:nvSpPr>
        <p:spPr>
          <a:xfrm>
            <a:off x="3800625" y="256746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D8ADEA3-4583-4141-AE1C-BCB8A38BA427}"/>
              </a:ext>
            </a:extLst>
          </p:cNvPr>
          <p:cNvSpPr txBox="1"/>
          <p:nvPr/>
        </p:nvSpPr>
        <p:spPr>
          <a:xfrm>
            <a:off x="0" y="3213807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BBC86E0-5E3C-47BA-961D-1A9B5B81AE8C}"/>
              </a:ext>
            </a:extLst>
          </p:cNvPr>
          <p:cNvSpPr txBox="1"/>
          <p:nvPr/>
        </p:nvSpPr>
        <p:spPr>
          <a:xfrm>
            <a:off x="2267744" y="321636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553 ÷ 7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9AA3F08-B59C-4928-952F-F234530DB8D3}"/>
              </a:ext>
            </a:extLst>
          </p:cNvPr>
          <p:cNvCxnSpPr/>
          <p:nvPr/>
        </p:nvCxnSpPr>
        <p:spPr>
          <a:xfrm flipV="1">
            <a:off x="-180528" y="3789040"/>
            <a:ext cx="95770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6C9DEF1-9B13-4B80-818E-FA6D67F397A2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3166161-E099-47B4-827E-3EA6602F33DC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85D4E729-E7FB-4BB3-839A-99C3DD235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0" y="5291732"/>
            <a:ext cx="4320000" cy="1541623"/>
          </a:xfrm>
          <a:prstGeom prst="rect">
            <a:avLst/>
          </a:prstGeom>
          <a:noFill/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3AA497E8-10FE-42A1-9E7E-958C741EC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00" y="5321068"/>
            <a:ext cx="4320000" cy="15416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658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/>
      <p:bldP spid="17" grpId="0"/>
      <p:bldP spid="17" grpId="1"/>
      <p:bldP spid="18" grpId="0"/>
      <p:bldP spid="24" grpId="0"/>
      <p:bldP spid="2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2A2AD0E3-0ADB-4B7A-BB14-6A2D3EB8BD04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Maintenant à vous de jouer : pour chaque problème, vous devrez d’abord déterminer s’il est du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type A ou B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puis vous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résoudrez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60E700E-8C1A-4CDB-AAD8-633BBBC7C30E}"/>
              </a:ext>
            </a:extLst>
          </p:cNvPr>
          <p:cNvSpPr txBox="1"/>
          <p:nvPr/>
        </p:nvSpPr>
        <p:spPr>
          <a:xfrm>
            <a:off x="1556" y="15640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 travail !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77A316B-6F7F-44C4-AF26-D79CEA7B96AF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90E1A99-1C96-4D18-A625-91EAF933D304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F41A2B3-C878-40A2-B5A1-0B1DA5F3C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0" y="5291732"/>
            <a:ext cx="4320000" cy="1541623"/>
          </a:xfrm>
          <a:prstGeom prst="rect">
            <a:avLst/>
          </a:prstGeom>
          <a:noFill/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EA6055E-79CC-4D4A-9E45-10B1900122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00" y="5321068"/>
            <a:ext cx="4320000" cy="15416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76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2" grpId="0"/>
      <p:bldP spid="22" grpId="1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6E4E20C-A928-4455-83E3-AB5F39654A63}"/>
              </a:ext>
            </a:extLst>
          </p:cNvPr>
          <p:cNvSpPr txBox="1"/>
          <p:nvPr/>
        </p:nvSpPr>
        <p:spPr>
          <a:xfrm>
            <a:off x="-6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Cette leçon porte sur des </a:t>
            </a:r>
            <a:r>
              <a:rPr lang="fr-FR" sz="3600" dirty="0">
                <a:solidFill>
                  <a:srgbClr val="FF0000"/>
                </a:solidFill>
                <a:latin typeface="Maiandra GD" panose="020E0502030308020204" pitchFamily="34" charset="0"/>
              </a:rPr>
              <a:t>problèmes multiplicatifs</a:t>
            </a:r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.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D884F27-65BD-4853-9F1F-7AC493BEF774}"/>
              </a:ext>
            </a:extLst>
          </p:cNvPr>
          <p:cNvSpPr txBox="1"/>
          <p:nvPr/>
        </p:nvSpPr>
        <p:spPr>
          <a:xfrm>
            <a:off x="-2964" y="102003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Un problème multiplicatif est un problème qui peut être résolu par une </a:t>
            </a:r>
            <a:r>
              <a:rPr lang="fr-FR" sz="3600" dirty="0">
                <a:solidFill>
                  <a:srgbClr val="FF0000"/>
                </a:solidFill>
                <a:latin typeface="Maiandra GD" panose="020E0502030308020204" pitchFamily="34" charset="0"/>
              </a:rPr>
              <a:t>multiplication </a:t>
            </a:r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ou une </a:t>
            </a:r>
            <a:r>
              <a:rPr lang="fr-FR" sz="3600" dirty="0">
                <a:solidFill>
                  <a:srgbClr val="FF0000"/>
                </a:solidFill>
                <a:latin typeface="Maiandra GD" panose="020E0502030308020204" pitchFamily="34" charset="0"/>
              </a:rPr>
              <a:t>division</a:t>
            </a:r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. 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66F718B-C6C4-497E-B482-1C0300AA255A}"/>
              </a:ext>
            </a:extLst>
          </p:cNvPr>
          <p:cNvSpPr txBox="1"/>
          <p:nvPr/>
        </p:nvSpPr>
        <p:spPr>
          <a:xfrm>
            <a:off x="2964" y="269065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Pour trouver la bonne opération, il faut bien </a:t>
            </a:r>
            <a:r>
              <a:rPr lang="fr-FR" sz="3600" dirty="0">
                <a:solidFill>
                  <a:srgbClr val="FF0000"/>
                </a:solidFill>
                <a:latin typeface="Maiandra GD" panose="020E0502030308020204" pitchFamily="34" charset="0"/>
              </a:rPr>
              <a:t>comprendre le problème</a:t>
            </a:r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E8B9077-CE93-4BE1-BAAA-D320750FFD09}"/>
              </a:ext>
            </a:extLst>
          </p:cNvPr>
          <p:cNvSpPr txBox="1"/>
          <p:nvPr/>
        </p:nvSpPr>
        <p:spPr>
          <a:xfrm>
            <a:off x="-2964" y="39069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Pour vous aider à bien comprendre un problème, nous allons étudier </a:t>
            </a:r>
            <a:r>
              <a:rPr lang="fr-FR" sz="3600" dirty="0">
                <a:solidFill>
                  <a:srgbClr val="FF0000"/>
                </a:solidFill>
                <a:latin typeface="Maiandra GD" panose="020E0502030308020204" pitchFamily="34" charset="0"/>
              </a:rPr>
              <a:t>différentes sortes de problèmes</a:t>
            </a:r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56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11" grpId="0"/>
      <p:bldP spid="11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6E4E20C-A928-4455-83E3-AB5F39654A63}"/>
              </a:ext>
            </a:extLst>
          </p:cNvPr>
          <p:cNvSpPr txBox="1"/>
          <p:nvPr/>
        </p:nvSpPr>
        <p:spPr>
          <a:xfrm>
            <a:off x="-6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Comme la dernière fois, nous allons travailler sur des problèmes de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A474315-2744-4D2D-AC07-E9FC850DF457}"/>
              </a:ext>
            </a:extLst>
          </p:cNvPr>
          <p:cNvSpPr txBox="1"/>
          <p:nvPr/>
        </p:nvSpPr>
        <p:spPr>
          <a:xfrm>
            <a:off x="-6" y="482624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			    « plusieurs éléments »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7D152D8-8B05-432B-A19C-3EE166B46190}"/>
              </a:ext>
            </a:extLst>
          </p:cNvPr>
          <p:cNvSpPr txBox="1"/>
          <p:nvPr/>
        </p:nvSpPr>
        <p:spPr>
          <a:xfrm>
            <a:off x="-6" y="94244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ces problèmes,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plusieurs éléments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contiennent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même nombre d’objets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FA50CB7-51AB-4BEE-B365-850E62E00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55" y="4303950"/>
            <a:ext cx="6712278" cy="253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7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9D427772-0C1A-4159-92EE-E46FAA6D9DFD}"/>
              </a:ext>
            </a:extLst>
          </p:cNvPr>
          <p:cNvSpPr txBox="1"/>
          <p:nvPr/>
        </p:nvSpPr>
        <p:spPr>
          <a:xfrm>
            <a:off x="-6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Lors de la première séance, nous devions trouver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2D79120-E002-4418-82CE-664244504FE7}"/>
              </a:ext>
            </a:extLst>
          </p:cNvPr>
          <p:cNvSpPr txBox="1"/>
          <p:nvPr/>
        </p:nvSpPr>
        <p:spPr>
          <a:xfrm>
            <a:off x="-6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nombre total d’éléments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F32E787-700F-412B-8597-6CEBE1FB90A0}"/>
              </a:ext>
            </a:extLst>
          </p:cNvPr>
          <p:cNvSpPr txBox="1"/>
          <p:nvPr/>
        </p:nvSpPr>
        <p:spPr>
          <a:xfrm>
            <a:off x="-12" y="1066657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devions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multiplier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valeur d’un élément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par le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 nombre d’éléments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3FAEC1-5CB1-4682-B3B1-FBDC4679E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55" y="4303950"/>
            <a:ext cx="6712278" cy="2533587"/>
          </a:xfrm>
          <a:prstGeom prst="rect">
            <a:avLst/>
          </a:prstGeom>
        </p:spPr>
      </p:pic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9F7C13BA-9F48-46D9-9080-CE3913595853}"/>
              </a:ext>
            </a:extLst>
          </p:cNvPr>
          <p:cNvSpPr/>
          <p:nvPr/>
        </p:nvSpPr>
        <p:spPr>
          <a:xfrm rot="8385166">
            <a:off x="7028033" y="5157968"/>
            <a:ext cx="1800200" cy="64807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460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/>
      <p:bldP spid="15" grpId="1"/>
      <p:bldP spid="23" grpId="0"/>
      <p:bldP spid="23" grpId="1"/>
      <p:bldP spid="22" grpId="0" animBg="1"/>
      <p:bldP spid="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9D427772-0C1A-4159-92EE-E46FAA6D9DFD}"/>
              </a:ext>
            </a:extLst>
          </p:cNvPr>
          <p:cNvSpPr txBox="1"/>
          <p:nvPr/>
        </p:nvSpPr>
        <p:spPr>
          <a:xfrm>
            <a:off x="-6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Lors de la deuxième séance, nous devions trouver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2D79120-E002-4418-82CE-664244504FE7}"/>
              </a:ext>
            </a:extLst>
          </p:cNvPr>
          <p:cNvSpPr txBox="1"/>
          <p:nvPr/>
        </p:nvSpPr>
        <p:spPr>
          <a:xfrm>
            <a:off x="-6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valeur d’un seul élément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F32E787-700F-412B-8597-6CEBE1FB90A0}"/>
              </a:ext>
            </a:extLst>
          </p:cNvPr>
          <p:cNvSpPr txBox="1"/>
          <p:nvPr/>
        </p:nvSpPr>
        <p:spPr>
          <a:xfrm>
            <a:off x="-12" y="1066657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devions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diviser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valeur de plusieurs éléments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par le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 nombre d’éléments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3FAEC1-5CB1-4682-B3B1-FBDC4679E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55" y="4303950"/>
            <a:ext cx="6712278" cy="2533587"/>
          </a:xfrm>
          <a:prstGeom prst="rect">
            <a:avLst/>
          </a:prstGeom>
        </p:spPr>
      </p:pic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9F7C13BA-9F48-46D9-9080-CE3913595853}"/>
              </a:ext>
            </a:extLst>
          </p:cNvPr>
          <p:cNvSpPr/>
          <p:nvPr/>
        </p:nvSpPr>
        <p:spPr>
          <a:xfrm rot="2942388">
            <a:off x="474200" y="4575166"/>
            <a:ext cx="1800200" cy="64807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777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/>
      <p:bldP spid="15" grpId="1"/>
      <p:bldP spid="23" grpId="0"/>
      <p:bldP spid="23" grpId="1"/>
      <p:bldP spid="22" grpId="0" animBg="1"/>
      <p:bldP spid="2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6E4E20C-A928-4455-83E3-AB5F39654A63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Voici donc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deux sortes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de problèmes de « plusieurs éléments » :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6B9D8B0-1553-4D60-BD2F-42A15CFA622C}"/>
              </a:ext>
            </a:extLst>
          </p:cNvPr>
          <p:cNvSpPr txBox="1"/>
          <p:nvPr/>
        </p:nvSpPr>
        <p:spPr>
          <a:xfrm>
            <a:off x="0" y="105314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 - On cherche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nombre total d’éléments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2E8211A-E1D8-4BB9-90B5-06DE646ADC28}"/>
              </a:ext>
            </a:extLst>
          </p:cNvPr>
          <p:cNvSpPr txBox="1"/>
          <p:nvPr/>
        </p:nvSpPr>
        <p:spPr>
          <a:xfrm>
            <a:off x="0" y="156950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B - On cherche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valeur d’un seul élément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36A09FE-5CF7-4888-81A4-D7640467867C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A5D8304-545C-46F8-B58A-B04C67CD0F9F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8DABA08-BD11-4621-AAA5-7A051699A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0" y="5291732"/>
            <a:ext cx="4320000" cy="1541623"/>
          </a:xfrm>
          <a:prstGeom prst="rect">
            <a:avLst/>
          </a:prstGeom>
          <a:noFill/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C26D291-CE37-49DB-B933-2111995EF9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00" y="5321068"/>
            <a:ext cx="4320000" cy="15416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545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6" grpId="0"/>
      <p:bldP spid="16" grpId="1"/>
      <p:bldP spid="17" grpId="0"/>
      <p:bldP spid="17" grpId="1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D4050F06-548D-4350-884F-A597EB5372F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Vérifions si tout est bien compris...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278E8BB-6936-494B-8B27-D27380F93784}"/>
              </a:ext>
            </a:extLst>
          </p:cNvPr>
          <p:cNvSpPr txBox="1"/>
          <p:nvPr/>
        </p:nvSpPr>
        <p:spPr>
          <a:xfrm>
            <a:off x="0" y="58477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chaque problème, vous devez dire s’il s’agit d’un problème du type </a:t>
            </a:r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ou </a:t>
            </a:r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20E1F40-DFB6-46DE-A034-488DEAC97553}"/>
              </a:ext>
            </a:extLst>
          </p:cNvPr>
          <p:cNvSpPr txBox="1"/>
          <p:nvPr/>
        </p:nvSpPr>
        <p:spPr>
          <a:xfrm>
            <a:off x="-8871" y="166199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puis vous devez trouver quelle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permettra de le résoudre.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D7CA06B-EF46-43FE-91F6-FF113940C263}"/>
              </a:ext>
            </a:extLst>
          </p:cNvPr>
          <p:cNvSpPr txBox="1"/>
          <p:nvPr/>
        </p:nvSpPr>
        <p:spPr>
          <a:xfrm>
            <a:off x="0" y="26955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Allons-y !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7C5B20C-1784-47CE-BF93-4B1714F48800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2BE9C74-AB17-49B7-9A07-71A7852A7F8C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45FB451B-C3BF-4A42-B951-436B7EAF7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0" y="5291732"/>
            <a:ext cx="4320000" cy="1541623"/>
          </a:xfrm>
          <a:prstGeom prst="rect">
            <a:avLst/>
          </a:prstGeom>
          <a:noFill/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758D0AD7-DC53-4678-97B2-B6825CCD65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00" y="5321068"/>
            <a:ext cx="4320000" cy="15416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646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6DC7A4E3-BBE8-40F0-BCD9-1AFC2554342E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Hier, j’ai acheté 18 paquets d’images. En tout, cela fait 234 images.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Combien y a-t-il d’images par paquet 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AB24AF-AD47-492B-AC3C-4E6BF553D204}"/>
              </a:ext>
            </a:extLst>
          </p:cNvPr>
          <p:cNvSpPr txBox="1"/>
          <p:nvPr/>
        </p:nvSpPr>
        <p:spPr>
          <a:xfrm>
            <a:off x="0" y="2564904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57C8A0F-1AAC-4578-B44B-B1496FC3E03F}"/>
              </a:ext>
            </a:extLst>
          </p:cNvPr>
          <p:cNvSpPr txBox="1"/>
          <p:nvPr/>
        </p:nvSpPr>
        <p:spPr>
          <a:xfrm>
            <a:off x="3800625" y="256746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D8ADEA3-4583-4141-AE1C-BCB8A38BA427}"/>
              </a:ext>
            </a:extLst>
          </p:cNvPr>
          <p:cNvSpPr txBox="1"/>
          <p:nvPr/>
        </p:nvSpPr>
        <p:spPr>
          <a:xfrm>
            <a:off x="0" y="3213807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BBC86E0-5E3C-47BA-961D-1A9B5B81AE8C}"/>
              </a:ext>
            </a:extLst>
          </p:cNvPr>
          <p:cNvSpPr txBox="1"/>
          <p:nvPr/>
        </p:nvSpPr>
        <p:spPr>
          <a:xfrm>
            <a:off x="2267744" y="321636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234 ÷ 18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9AA3F08-B59C-4928-952F-F234530DB8D3}"/>
              </a:ext>
            </a:extLst>
          </p:cNvPr>
          <p:cNvCxnSpPr/>
          <p:nvPr/>
        </p:nvCxnSpPr>
        <p:spPr>
          <a:xfrm flipV="1">
            <a:off x="-180528" y="3789040"/>
            <a:ext cx="95770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6C9DEF1-9B13-4B80-818E-FA6D67F397A2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3166161-E099-47B4-827E-3EA6602F33DC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85D4E729-E7FB-4BB3-839A-99C3DD235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0" y="5291732"/>
            <a:ext cx="4320000" cy="1541623"/>
          </a:xfrm>
          <a:prstGeom prst="rect">
            <a:avLst/>
          </a:prstGeom>
          <a:noFill/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3AA497E8-10FE-42A1-9E7E-958C741EC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00" y="5321068"/>
            <a:ext cx="4320000" cy="15416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29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/>
      <p:bldP spid="17" grpId="0"/>
      <p:bldP spid="17" grpId="1"/>
      <p:bldP spid="18" grpId="0"/>
      <p:bldP spid="24" grpId="0"/>
      <p:bldP spid="2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6DC7A4E3-BBE8-40F0-BCD9-1AFC2554342E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Pour la tombola, la directrice achète 14 souches de tickets. Chaque souche contient 35 tickets.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Combien la directrice a-t-elle acheté de tickets 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AB24AF-AD47-492B-AC3C-4E6BF553D204}"/>
              </a:ext>
            </a:extLst>
          </p:cNvPr>
          <p:cNvSpPr txBox="1"/>
          <p:nvPr/>
        </p:nvSpPr>
        <p:spPr>
          <a:xfrm>
            <a:off x="0" y="2564904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57C8A0F-1AAC-4578-B44B-B1496FC3E03F}"/>
              </a:ext>
            </a:extLst>
          </p:cNvPr>
          <p:cNvSpPr txBox="1"/>
          <p:nvPr/>
        </p:nvSpPr>
        <p:spPr>
          <a:xfrm>
            <a:off x="3800625" y="256746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D8ADEA3-4583-4141-AE1C-BCB8A38BA427}"/>
              </a:ext>
            </a:extLst>
          </p:cNvPr>
          <p:cNvSpPr txBox="1"/>
          <p:nvPr/>
        </p:nvSpPr>
        <p:spPr>
          <a:xfrm>
            <a:off x="0" y="3213807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BBC86E0-5E3C-47BA-961D-1A9B5B81AE8C}"/>
              </a:ext>
            </a:extLst>
          </p:cNvPr>
          <p:cNvSpPr txBox="1"/>
          <p:nvPr/>
        </p:nvSpPr>
        <p:spPr>
          <a:xfrm>
            <a:off x="2267744" y="321636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35 x 14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9AA3F08-B59C-4928-952F-F234530DB8D3}"/>
              </a:ext>
            </a:extLst>
          </p:cNvPr>
          <p:cNvCxnSpPr/>
          <p:nvPr/>
        </p:nvCxnSpPr>
        <p:spPr>
          <a:xfrm flipV="1">
            <a:off x="-180528" y="3789040"/>
            <a:ext cx="95770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6C9DEF1-9B13-4B80-818E-FA6D67F397A2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3166161-E099-47B4-827E-3EA6602F33DC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85D4E729-E7FB-4BB3-839A-99C3DD235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0" y="5291732"/>
            <a:ext cx="4320000" cy="1541623"/>
          </a:xfrm>
          <a:prstGeom prst="rect">
            <a:avLst/>
          </a:prstGeom>
          <a:noFill/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3AA497E8-10FE-42A1-9E7E-958C741EC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00" y="5321068"/>
            <a:ext cx="4320000" cy="15416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042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7" grpId="0"/>
      <p:bldP spid="17" grpId="1"/>
      <p:bldP spid="24" grpId="0"/>
      <p:bldP spid="24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390</Words>
  <Application>Microsoft Office PowerPoint</Application>
  <PresentationFormat>Affichage à l'écran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Calibri</vt:lpstr>
      <vt:lpstr>Cambria Math</vt:lpstr>
      <vt:lpstr>Arial</vt:lpstr>
      <vt:lpstr>Maiandra GD</vt:lpstr>
      <vt:lpstr>Wingdings</vt:lpstr>
      <vt:lpstr>Thème Office</vt:lpstr>
      <vt:lpstr>Problèmes multiplicatifs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révolution industrielle</dc:title>
  <dc:creator>Maxime Paul</dc:creator>
  <cp:lastModifiedBy>Maxime Paul</cp:lastModifiedBy>
  <cp:revision>180</cp:revision>
  <dcterms:created xsi:type="dcterms:W3CDTF">2013-01-27T09:55:18Z</dcterms:created>
  <dcterms:modified xsi:type="dcterms:W3CDTF">2019-08-02T10:56:40Z</dcterms:modified>
</cp:coreProperties>
</file>