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4" r:id="rId3"/>
    <p:sldId id="263" r:id="rId4"/>
    <p:sldId id="326" r:id="rId5"/>
    <p:sldId id="327" r:id="rId6"/>
    <p:sldId id="318" r:id="rId7"/>
    <p:sldId id="319" r:id="rId8"/>
    <p:sldId id="320" r:id="rId9"/>
    <p:sldId id="321" r:id="rId10"/>
    <p:sldId id="322" r:id="rId11"/>
    <p:sldId id="323" r:id="rId12"/>
    <p:sldId id="325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Maiandra GD" panose="020E0502030308020204" pitchFamily="34" charset="0"/>
      <p:regular r:id="rId1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3168352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000" b="1" dirty="0">
                <a:solidFill>
                  <a:srgbClr val="FF0000"/>
                </a:solidFill>
                <a:latin typeface="Maiandra GD" pitchFamily="34" charset="0"/>
              </a:rPr>
              <a:t>Problèmes additifs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Problèmes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4357688"/>
            <a:ext cx="91439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685800" indent="-685800" eaLnBrk="1" hangingPunct="1">
              <a:buFont typeface="Wingdings" panose="05000000000000000000" pitchFamily="2" charset="2"/>
              <a:buChar char="ð"/>
            </a:pPr>
            <a:r>
              <a:rPr lang="fr-FR" sz="4800" i="1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Comparaison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FDEE647-6591-4872-9A40-186A0A932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50" t="30314" r="20414" b="14985"/>
          <a:stretch/>
        </p:blipFill>
        <p:spPr bwMode="auto">
          <a:xfrm>
            <a:off x="0" y="4178337"/>
            <a:ext cx="4320000" cy="2682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20000F6-B6AA-4489-AFD9-B2A45F0C83A8}"/>
              </a:ext>
            </a:extLst>
          </p:cNvPr>
          <p:cNvSpPr txBox="1"/>
          <p:nvPr/>
        </p:nvSpPr>
        <p:spPr>
          <a:xfrm>
            <a:off x="179512" y="362290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A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CD45DC8-7B76-4461-95AC-2D1D758CA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13" t="24059" r="6864" b="12050"/>
          <a:stretch/>
        </p:blipFill>
        <p:spPr bwMode="auto">
          <a:xfrm>
            <a:off x="4824000" y="4158730"/>
            <a:ext cx="4320000" cy="2699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AE6936C-CE87-4ED8-A834-622D022AA76C}"/>
              </a:ext>
            </a:extLst>
          </p:cNvPr>
          <p:cNvSpPr txBox="1"/>
          <p:nvPr/>
        </p:nvSpPr>
        <p:spPr>
          <a:xfrm>
            <a:off x="4950084" y="370671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D93221A-0A0D-4E43-99F8-7F5846A0A00E}"/>
              </a:ext>
            </a:extLst>
          </p:cNvPr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Pour me rendre au collège, je peux prendre deux chemins. Le premier est long de 564 m, et fait 84 m de plus que le deuxième.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Quelle est la longueur du deuxième chemin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DD83417-A629-429B-B568-5BB6088FC8EF}"/>
              </a:ext>
            </a:extLst>
          </p:cNvPr>
          <p:cNvSpPr txBox="1"/>
          <p:nvPr/>
        </p:nvSpPr>
        <p:spPr>
          <a:xfrm>
            <a:off x="0" y="2408785"/>
            <a:ext cx="377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solidFill>
                  <a:srgbClr val="0070C0"/>
                </a:solidFill>
                <a:latin typeface="Maiandra GD" panose="020E0502030308020204" pitchFamily="34" charset="0"/>
              </a:rPr>
              <a:t>Type du problème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: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6FCC9DA-8222-4CE5-BD53-7E3CFA8FA27C}"/>
              </a:ext>
            </a:extLst>
          </p:cNvPr>
          <p:cNvSpPr txBox="1"/>
          <p:nvPr/>
        </p:nvSpPr>
        <p:spPr>
          <a:xfrm>
            <a:off x="3800625" y="241134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5CE1DE4-D1BF-4866-8C14-63A9C7F89A0A}"/>
              </a:ext>
            </a:extLst>
          </p:cNvPr>
          <p:cNvSpPr txBox="1"/>
          <p:nvPr/>
        </p:nvSpPr>
        <p:spPr>
          <a:xfrm>
            <a:off x="0" y="3057688"/>
            <a:ext cx="377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solidFill>
                  <a:srgbClr val="0070C0"/>
                </a:solidFill>
                <a:latin typeface="Maiandra GD" panose="020E0502030308020204" pitchFamily="34" charset="0"/>
              </a:rPr>
              <a:t>Opération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: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4584FFE-16F4-41E3-8834-A8077589FBBA}"/>
              </a:ext>
            </a:extLst>
          </p:cNvPr>
          <p:cNvSpPr txBox="1"/>
          <p:nvPr/>
        </p:nvSpPr>
        <p:spPr>
          <a:xfrm>
            <a:off x="2267744" y="3060249"/>
            <a:ext cx="192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564 - 84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A4F5D5C-C63C-4DF8-8171-8C5F9588491C}"/>
              </a:ext>
            </a:extLst>
          </p:cNvPr>
          <p:cNvCxnSpPr/>
          <p:nvPr/>
        </p:nvCxnSpPr>
        <p:spPr>
          <a:xfrm flipV="1">
            <a:off x="-180528" y="3632921"/>
            <a:ext cx="957706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19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/>
      <p:bldP spid="19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FDEE647-6591-4872-9A40-186A0A932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50" t="30314" r="20414" b="14985"/>
          <a:stretch/>
        </p:blipFill>
        <p:spPr bwMode="auto">
          <a:xfrm>
            <a:off x="0" y="4178337"/>
            <a:ext cx="4320000" cy="2682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20000F6-B6AA-4489-AFD9-B2A45F0C83A8}"/>
              </a:ext>
            </a:extLst>
          </p:cNvPr>
          <p:cNvSpPr txBox="1"/>
          <p:nvPr/>
        </p:nvSpPr>
        <p:spPr>
          <a:xfrm>
            <a:off x="179512" y="362290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A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CD45DC8-7B76-4461-95AC-2D1D758CA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13" t="24059" r="6864" b="12050"/>
          <a:stretch/>
        </p:blipFill>
        <p:spPr bwMode="auto">
          <a:xfrm>
            <a:off x="4824000" y="4158730"/>
            <a:ext cx="4320000" cy="2699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AE6936C-CE87-4ED8-A834-622D022AA76C}"/>
              </a:ext>
            </a:extLst>
          </p:cNvPr>
          <p:cNvSpPr txBox="1"/>
          <p:nvPr/>
        </p:nvSpPr>
        <p:spPr>
          <a:xfrm>
            <a:off x="4950084" y="370671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D93221A-0A0D-4E43-99F8-7F5846A0A00E}"/>
              </a:ext>
            </a:extLst>
          </p:cNvPr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Dans notre classe, il y a 22 élèves. Chez M. Duchemin, on en compte 26.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Quelle est la différence d’effectif entre les deux classes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DD83417-A629-429B-B568-5BB6088FC8EF}"/>
              </a:ext>
            </a:extLst>
          </p:cNvPr>
          <p:cNvSpPr txBox="1"/>
          <p:nvPr/>
        </p:nvSpPr>
        <p:spPr>
          <a:xfrm>
            <a:off x="0" y="2408785"/>
            <a:ext cx="377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solidFill>
                  <a:srgbClr val="0070C0"/>
                </a:solidFill>
                <a:latin typeface="Maiandra GD" panose="020E0502030308020204" pitchFamily="34" charset="0"/>
              </a:rPr>
              <a:t>Type du problème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: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6FCC9DA-8222-4CE5-BD53-7E3CFA8FA27C}"/>
              </a:ext>
            </a:extLst>
          </p:cNvPr>
          <p:cNvSpPr txBox="1"/>
          <p:nvPr/>
        </p:nvSpPr>
        <p:spPr>
          <a:xfrm>
            <a:off x="3800625" y="241134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5CE1DE4-D1BF-4866-8C14-63A9C7F89A0A}"/>
              </a:ext>
            </a:extLst>
          </p:cNvPr>
          <p:cNvSpPr txBox="1"/>
          <p:nvPr/>
        </p:nvSpPr>
        <p:spPr>
          <a:xfrm>
            <a:off x="0" y="3057688"/>
            <a:ext cx="377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solidFill>
                  <a:srgbClr val="0070C0"/>
                </a:solidFill>
                <a:latin typeface="Maiandra GD" panose="020E0502030308020204" pitchFamily="34" charset="0"/>
              </a:rPr>
              <a:t>Opération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: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4584FFE-16F4-41E3-8834-A8077589FBBA}"/>
              </a:ext>
            </a:extLst>
          </p:cNvPr>
          <p:cNvSpPr txBox="1"/>
          <p:nvPr/>
        </p:nvSpPr>
        <p:spPr>
          <a:xfrm>
            <a:off x="2267744" y="3060249"/>
            <a:ext cx="1926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26 - 22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A4F5D5C-C63C-4DF8-8171-8C5F9588491C}"/>
              </a:ext>
            </a:extLst>
          </p:cNvPr>
          <p:cNvCxnSpPr/>
          <p:nvPr/>
        </p:nvCxnSpPr>
        <p:spPr>
          <a:xfrm flipV="1">
            <a:off x="-180528" y="3632921"/>
            <a:ext cx="957706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21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19" grpId="0"/>
      <p:bldP spid="19" grpId="1"/>
      <p:bldP spid="20" grpId="0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FDEE647-6591-4872-9A40-186A0A932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50" t="30314" r="20414" b="14985"/>
          <a:stretch/>
        </p:blipFill>
        <p:spPr bwMode="auto">
          <a:xfrm>
            <a:off x="0" y="4178337"/>
            <a:ext cx="4320000" cy="2682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20000F6-B6AA-4489-AFD9-B2A45F0C83A8}"/>
              </a:ext>
            </a:extLst>
          </p:cNvPr>
          <p:cNvSpPr txBox="1"/>
          <p:nvPr/>
        </p:nvSpPr>
        <p:spPr>
          <a:xfrm>
            <a:off x="179512" y="362290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A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CD45DC8-7B76-4461-95AC-2D1D758CA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13" t="24059" r="6864" b="12050"/>
          <a:stretch/>
        </p:blipFill>
        <p:spPr bwMode="auto">
          <a:xfrm>
            <a:off x="4824000" y="4158730"/>
            <a:ext cx="4320000" cy="2699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AE6936C-CE87-4ED8-A834-622D022AA76C}"/>
              </a:ext>
            </a:extLst>
          </p:cNvPr>
          <p:cNvSpPr txBox="1"/>
          <p:nvPr/>
        </p:nvSpPr>
        <p:spPr>
          <a:xfrm>
            <a:off x="4950084" y="370671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B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5468367-7AE6-4AFF-ACA6-C5815771F2B9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Maintenant à vous de jouer : pour chaque problème, vous devrez d’abord déterminer s’il est du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type A ou B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puis vous 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résoudrez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CCB51A7-EE52-428A-8F2F-753137A0580F}"/>
              </a:ext>
            </a:extLst>
          </p:cNvPr>
          <p:cNvSpPr txBox="1"/>
          <p:nvPr/>
        </p:nvSpPr>
        <p:spPr>
          <a:xfrm>
            <a:off x="1556" y="15640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</p:spTree>
    <p:extLst>
      <p:ext uri="{BB962C8B-B14F-4D97-AF65-F5344CB8AC3E}">
        <p14:creationId xmlns:p14="http://schemas.microsoft.com/office/powerpoint/2010/main" val="64205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3" grpId="1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-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Aujourd’hui, nous continuons à travailler sur des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problèmes additifs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884F27-65BD-4853-9F1F-7AC493BEF774}"/>
              </a:ext>
            </a:extLst>
          </p:cNvPr>
          <p:cNvSpPr txBox="1"/>
          <p:nvPr/>
        </p:nvSpPr>
        <p:spPr>
          <a:xfrm>
            <a:off x="-6" y="10772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Un problème additif est un problème qui peut être résolu par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3D73A6A-893F-4CCB-B4C8-217934C3BDF9}"/>
              </a:ext>
            </a:extLst>
          </p:cNvPr>
          <p:cNvSpPr txBox="1"/>
          <p:nvPr/>
        </p:nvSpPr>
        <p:spPr>
          <a:xfrm>
            <a:off x="-6" y="15567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	une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addition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ou une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soustraction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6F718B-C6C4-497E-B482-1C0300AA255A}"/>
              </a:ext>
            </a:extLst>
          </p:cNvPr>
          <p:cNvSpPr txBox="1"/>
          <p:nvPr/>
        </p:nvSpPr>
        <p:spPr>
          <a:xfrm>
            <a:off x="-6" y="20825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trouver la bonne opération, il faut bien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comprendre le problème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484D65B-C1DE-4F3F-8FDA-ADFFF0D40610}"/>
              </a:ext>
            </a:extLst>
          </p:cNvPr>
          <p:cNvSpPr txBox="1"/>
          <p:nvPr/>
        </p:nvSpPr>
        <p:spPr>
          <a:xfrm>
            <a:off x="-2964" y="257300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					 et c’est ce que nous allons continuer à travailler avec un nouveau problème !</a:t>
            </a:r>
          </a:p>
        </p:txBody>
      </p:sp>
    </p:spTree>
    <p:extLst>
      <p:ext uri="{BB962C8B-B14F-4D97-AF65-F5344CB8AC3E}">
        <p14:creationId xmlns:p14="http://schemas.microsoft.com/office/powerpoint/2010/main" val="35017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A01AF29-906A-4AC9-819D-BBC22781EA43}"/>
              </a:ext>
            </a:extLst>
          </p:cNvPr>
          <p:cNvSpPr txBox="1"/>
          <p:nvPr/>
        </p:nvSpPr>
        <p:spPr>
          <a:xfrm>
            <a:off x="-6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Comme la dernière fois, nous allons travailler sur des problèmes de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24557D1-DC0B-4294-BD6A-7610EE37F363}"/>
              </a:ext>
            </a:extLst>
          </p:cNvPr>
          <p:cNvSpPr txBox="1"/>
          <p:nvPr/>
        </p:nvSpPr>
        <p:spPr>
          <a:xfrm>
            <a:off x="3275856" y="492443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comparaison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ED17836-A8AC-4E95-B29A-4B5FFDBB0E21}"/>
              </a:ext>
            </a:extLst>
          </p:cNvPr>
          <p:cNvSpPr txBox="1"/>
          <p:nvPr/>
        </p:nvSpPr>
        <p:spPr>
          <a:xfrm>
            <a:off x="0" y="102131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Dans ces problèmes,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deux collections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de la même chose sont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 comparées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565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D884F27-65BD-4853-9F1F-7AC493BEF774}"/>
              </a:ext>
            </a:extLst>
          </p:cNvPr>
          <p:cNvSpPr txBox="1"/>
          <p:nvPr/>
        </p:nvSpPr>
        <p:spPr>
          <a:xfrm>
            <a:off x="-9883" y="47667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des problèmes où il faut chercher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une des collections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;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C1336C8-3310-4666-841C-9128450D2C5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avons vu :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A8C3D0A-FD2F-4A50-A0AA-351CE0FBA50D}"/>
              </a:ext>
            </a:extLst>
          </p:cNvPr>
          <p:cNvSpPr/>
          <p:nvPr/>
        </p:nvSpPr>
        <p:spPr>
          <a:xfrm>
            <a:off x="5350534" y="2318210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FCC1A2B-4432-4848-A2F1-AEDF5AD8A9DB}"/>
              </a:ext>
            </a:extLst>
          </p:cNvPr>
          <p:cNvSpPr/>
          <p:nvPr/>
        </p:nvSpPr>
        <p:spPr>
          <a:xfrm>
            <a:off x="5347582" y="5460826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C8C468E-FF57-4177-B88E-4D435BC62525}"/>
              </a:ext>
            </a:extLst>
          </p:cNvPr>
          <p:cNvCxnSpPr>
            <a:cxnSpLocks/>
          </p:cNvCxnSpPr>
          <p:nvPr/>
        </p:nvCxnSpPr>
        <p:spPr>
          <a:xfrm>
            <a:off x="6026734" y="3601486"/>
            <a:ext cx="0" cy="17738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344D6BF8-008B-407A-99EE-E52722D398E6}"/>
              </a:ext>
            </a:extLst>
          </p:cNvPr>
          <p:cNvSpPr/>
          <p:nvPr/>
        </p:nvSpPr>
        <p:spPr>
          <a:xfrm rot="11324475">
            <a:off x="7082530" y="5930919"/>
            <a:ext cx="1800200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Larme 18">
            <a:extLst>
              <a:ext uri="{FF2B5EF4-FFF2-40B4-BE49-F238E27FC236}">
                <a16:creationId xmlns:a16="http://schemas.microsoft.com/office/drawing/2014/main" id="{F9F3D8C2-3714-42FB-9F86-F243A794AD74}"/>
              </a:ext>
            </a:extLst>
          </p:cNvPr>
          <p:cNvSpPr/>
          <p:nvPr/>
        </p:nvSpPr>
        <p:spPr>
          <a:xfrm rot="13551931">
            <a:off x="7190630" y="3694117"/>
            <a:ext cx="1584000" cy="1584000"/>
          </a:xfrm>
          <a:prstGeom prst="teardrop">
            <a:avLst>
              <a:gd name="adj" fmla="val 1447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33AEDCC-6F46-4303-A871-171D5A556F85}"/>
              </a:ext>
            </a:extLst>
          </p:cNvPr>
          <p:cNvSpPr txBox="1"/>
          <p:nvPr/>
        </p:nvSpPr>
        <p:spPr>
          <a:xfrm>
            <a:off x="0" y="146834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connaissions l’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autre collection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et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comparaison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C042863-EEC4-41FB-82E1-AAF3F836692D}"/>
              </a:ext>
            </a:extLst>
          </p:cNvPr>
          <p:cNvSpPr txBox="1"/>
          <p:nvPr/>
        </p:nvSpPr>
        <p:spPr>
          <a:xfrm>
            <a:off x="0" y="2492896"/>
            <a:ext cx="5148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Si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deuxième collection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était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 grande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: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addition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2F1FE44-58E3-446B-811D-8F97961F528F}"/>
              </a:ext>
            </a:extLst>
          </p:cNvPr>
          <p:cNvSpPr txBox="1"/>
          <p:nvPr/>
        </p:nvSpPr>
        <p:spPr>
          <a:xfrm>
            <a:off x="0" y="3568941"/>
            <a:ext cx="5148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Si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deuxième collection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était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 petite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: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soustraction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243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5" grpId="1" animBg="1"/>
      <p:bldP spid="16" grpId="1" animBg="1"/>
      <p:bldP spid="18" grpId="0" animBg="1"/>
      <p:bldP spid="18" grpId="1" animBg="1"/>
      <p:bldP spid="19" grpId="1" animBg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AD884F27-65BD-4853-9F1F-7AC493BEF774}"/>
              </a:ext>
            </a:extLst>
          </p:cNvPr>
          <p:cNvSpPr txBox="1"/>
          <p:nvPr/>
        </p:nvSpPr>
        <p:spPr>
          <a:xfrm>
            <a:off x="-9883" y="47667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- des problèmes où il faut chercher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la comparaison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C1336C8-3310-4666-841C-9128450D2C5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avons vu :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A8C3D0A-FD2F-4A50-A0AA-351CE0FBA50D}"/>
              </a:ext>
            </a:extLst>
          </p:cNvPr>
          <p:cNvSpPr/>
          <p:nvPr/>
        </p:nvSpPr>
        <p:spPr>
          <a:xfrm>
            <a:off x="5350534" y="2318210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BFCC1A2B-4432-4848-A2F1-AEDF5AD8A9DB}"/>
              </a:ext>
            </a:extLst>
          </p:cNvPr>
          <p:cNvSpPr/>
          <p:nvPr/>
        </p:nvSpPr>
        <p:spPr>
          <a:xfrm>
            <a:off x="5347582" y="5460826"/>
            <a:ext cx="2232248" cy="11656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2C8C468E-FF57-4177-B88E-4D435BC62525}"/>
              </a:ext>
            </a:extLst>
          </p:cNvPr>
          <p:cNvCxnSpPr>
            <a:cxnSpLocks/>
          </p:cNvCxnSpPr>
          <p:nvPr/>
        </p:nvCxnSpPr>
        <p:spPr>
          <a:xfrm>
            <a:off x="6026734" y="3601486"/>
            <a:ext cx="0" cy="1773804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arme 18">
            <a:extLst>
              <a:ext uri="{FF2B5EF4-FFF2-40B4-BE49-F238E27FC236}">
                <a16:creationId xmlns:a16="http://schemas.microsoft.com/office/drawing/2014/main" id="{F9F3D8C2-3714-42FB-9F86-F243A794AD74}"/>
              </a:ext>
            </a:extLst>
          </p:cNvPr>
          <p:cNvSpPr/>
          <p:nvPr/>
        </p:nvSpPr>
        <p:spPr>
          <a:xfrm rot="13551931">
            <a:off x="7190630" y="3694117"/>
            <a:ext cx="1584000" cy="1584000"/>
          </a:xfrm>
          <a:prstGeom prst="teardrop">
            <a:avLst>
              <a:gd name="adj" fmla="val 1447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33AEDCC-6F46-4303-A871-171D5A556F85}"/>
              </a:ext>
            </a:extLst>
          </p:cNvPr>
          <p:cNvSpPr txBox="1"/>
          <p:nvPr/>
        </p:nvSpPr>
        <p:spPr>
          <a:xfrm>
            <a:off x="0" y="146834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connaissions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les deux collections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C042863-EEC4-41FB-82E1-AAF3F836692D}"/>
              </a:ext>
            </a:extLst>
          </p:cNvPr>
          <p:cNvSpPr txBox="1"/>
          <p:nvPr/>
        </p:nvSpPr>
        <p:spPr>
          <a:xfrm>
            <a:off x="0" y="2025023"/>
            <a:ext cx="51480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Il fallait poser une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soustraction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: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 grande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collection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moins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plus petite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344D6BF8-008B-407A-99EE-E52722D398E6}"/>
              </a:ext>
            </a:extLst>
          </p:cNvPr>
          <p:cNvSpPr/>
          <p:nvPr/>
        </p:nvSpPr>
        <p:spPr>
          <a:xfrm rot="14648170">
            <a:off x="7436175" y="5282010"/>
            <a:ext cx="1800200" cy="64807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453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3" grpId="0"/>
      <p:bldP spid="15" grpId="0" animBg="1"/>
      <p:bldP spid="16" grpId="0" animBg="1"/>
      <p:bldP spid="19" grpId="0" animBg="1"/>
      <p:bldP spid="20" grpId="0"/>
      <p:bldP spid="20" grpId="1"/>
      <p:bldP spid="21" grpId="0"/>
      <p:bldP spid="21" grpId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6E4E20C-A928-4455-83E3-AB5F39654A63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avons donc vu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deux sortes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de problèmes de comparaison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E738378-FFA9-4078-8666-46E33DACDDD9}"/>
              </a:ext>
            </a:extLst>
          </p:cNvPr>
          <p:cNvSpPr txBox="1"/>
          <p:nvPr/>
        </p:nvSpPr>
        <p:spPr>
          <a:xfrm>
            <a:off x="0" y="105674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 - On cherche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une des collections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83E846-ADA2-4ECE-83AD-7E7A1F4D9F23}"/>
              </a:ext>
            </a:extLst>
          </p:cNvPr>
          <p:cNvSpPr txBox="1"/>
          <p:nvPr/>
        </p:nvSpPr>
        <p:spPr>
          <a:xfrm>
            <a:off x="0" y="157310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B - On cherche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comparaison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FDEE647-6591-4872-9A40-186A0A932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50" t="30314" r="20414" b="14985"/>
          <a:stretch/>
        </p:blipFill>
        <p:spPr bwMode="auto">
          <a:xfrm>
            <a:off x="0" y="4178337"/>
            <a:ext cx="4320000" cy="2682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20000F6-B6AA-4489-AFD9-B2A45F0C83A8}"/>
              </a:ext>
            </a:extLst>
          </p:cNvPr>
          <p:cNvSpPr txBox="1"/>
          <p:nvPr/>
        </p:nvSpPr>
        <p:spPr>
          <a:xfrm>
            <a:off x="179512" y="362290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A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CD45DC8-7B76-4461-95AC-2D1D758CA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13" t="24059" r="6864" b="12050"/>
          <a:stretch/>
        </p:blipFill>
        <p:spPr bwMode="auto">
          <a:xfrm>
            <a:off x="4824000" y="4158730"/>
            <a:ext cx="4320000" cy="2699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AE6936C-CE87-4ED8-A834-622D022AA76C}"/>
              </a:ext>
            </a:extLst>
          </p:cNvPr>
          <p:cNvSpPr txBox="1"/>
          <p:nvPr/>
        </p:nvSpPr>
        <p:spPr>
          <a:xfrm>
            <a:off x="4950084" y="370671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4709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FDEE647-6591-4872-9A40-186A0A932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50" t="30314" r="20414" b="14985"/>
          <a:stretch/>
        </p:blipFill>
        <p:spPr bwMode="auto">
          <a:xfrm>
            <a:off x="0" y="4178337"/>
            <a:ext cx="4320000" cy="2682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20000F6-B6AA-4489-AFD9-B2A45F0C83A8}"/>
              </a:ext>
            </a:extLst>
          </p:cNvPr>
          <p:cNvSpPr txBox="1"/>
          <p:nvPr/>
        </p:nvSpPr>
        <p:spPr>
          <a:xfrm>
            <a:off x="179512" y="362290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A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CD45DC8-7B76-4461-95AC-2D1D758CA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13" t="24059" r="6864" b="12050"/>
          <a:stretch/>
        </p:blipFill>
        <p:spPr bwMode="auto">
          <a:xfrm>
            <a:off x="4824000" y="4158730"/>
            <a:ext cx="4320000" cy="2699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AE6936C-CE87-4ED8-A834-622D022AA76C}"/>
              </a:ext>
            </a:extLst>
          </p:cNvPr>
          <p:cNvSpPr txBox="1"/>
          <p:nvPr/>
        </p:nvSpPr>
        <p:spPr>
          <a:xfrm>
            <a:off x="4950084" y="370671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B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3FF9EAD-A86B-49BB-9F2D-B2AC7E2B171D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Vérifions si tout est bien compris...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B56D15B-C8ED-42EC-ADA4-2FC1793C0388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chaque problème, vous devez dire s’il s’agit d’un problème du type 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A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ou </a:t>
            </a:r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B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E893594-98F1-46F9-9FCF-41EC26151DC4}"/>
              </a:ext>
            </a:extLst>
          </p:cNvPr>
          <p:cNvSpPr txBox="1"/>
          <p:nvPr/>
        </p:nvSpPr>
        <p:spPr>
          <a:xfrm>
            <a:off x="-8871" y="166199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puis vous devez trouver quelle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opération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permettra de le résoudre.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22CE5F-E9FD-44D7-BCA9-38CF97C88D9E}"/>
              </a:ext>
            </a:extLst>
          </p:cNvPr>
          <p:cNvSpPr txBox="1"/>
          <p:nvPr/>
        </p:nvSpPr>
        <p:spPr>
          <a:xfrm>
            <a:off x="0" y="26955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Allons-y !</a:t>
            </a:r>
          </a:p>
        </p:txBody>
      </p:sp>
    </p:spTree>
    <p:extLst>
      <p:ext uri="{BB962C8B-B14F-4D97-AF65-F5344CB8AC3E}">
        <p14:creationId xmlns:p14="http://schemas.microsoft.com/office/powerpoint/2010/main" val="104844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FDEE647-6591-4872-9A40-186A0A932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50" t="30314" r="20414" b="14985"/>
          <a:stretch/>
        </p:blipFill>
        <p:spPr bwMode="auto">
          <a:xfrm>
            <a:off x="0" y="4178337"/>
            <a:ext cx="4320000" cy="2682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20000F6-B6AA-4489-AFD9-B2A45F0C83A8}"/>
              </a:ext>
            </a:extLst>
          </p:cNvPr>
          <p:cNvSpPr txBox="1"/>
          <p:nvPr/>
        </p:nvSpPr>
        <p:spPr>
          <a:xfrm>
            <a:off x="179512" y="362290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A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CD45DC8-7B76-4461-95AC-2D1D758CA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13" t="24059" r="6864" b="12050"/>
          <a:stretch/>
        </p:blipFill>
        <p:spPr bwMode="auto">
          <a:xfrm>
            <a:off x="4824000" y="4158730"/>
            <a:ext cx="4320000" cy="2699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AE6936C-CE87-4ED8-A834-622D022AA76C}"/>
              </a:ext>
            </a:extLst>
          </p:cNvPr>
          <p:cNvSpPr txBox="1"/>
          <p:nvPr/>
        </p:nvSpPr>
        <p:spPr>
          <a:xfrm>
            <a:off x="4950084" y="370671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D93221A-0A0D-4E43-99F8-7F5846A0A00E}"/>
              </a:ext>
            </a:extLst>
          </p:cNvPr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Dans la boutique « Amuse-toi », un jouet est vendu 12 €. Il est vendu 15 € chez « Fun ! ».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Quelle est la différence de prix entre les deux magasins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DD83417-A629-429B-B568-5BB6088FC8EF}"/>
              </a:ext>
            </a:extLst>
          </p:cNvPr>
          <p:cNvSpPr txBox="1"/>
          <p:nvPr/>
        </p:nvSpPr>
        <p:spPr>
          <a:xfrm>
            <a:off x="0" y="2408785"/>
            <a:ext cx="377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solidFill>
                  <a:srgbClr val="0070C0"/>
                </a:solidFill>
                <a:latin typeface="Maiandra GD" panose="020E0502030308020204" pitchFamily="34" charset="0"/>
              </a:rPr>
              <a:t>Type du problème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: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6FCC9DA-8222-4CE5-BD53-7E3CFA8FA27C}"/>
              </a:ext>
            </a:extLst>
          </p:cNvPr>
          <p:cNvSpPr txBox="1"/>
          <p:nvPr/>
        </p:nvSpPr>
        <p:spPr>
          <a:xfrm>
            <a:off x="3800625" y="241134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B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5CE1DE4-D1BF-4866-8C14-63A9C7F89A0A}"/>
              </a:ext>
            </a:extLst>
          </p:cNvPr>
          <p:cNvSpPr txBox="1"/>
          <p:nvPr/>
        </p:nvSpPr>
        <p:spPr>
          <a:xfrm>
            <a:off x="0" y="3057688"/>
            <a:ext cx="377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solidFill>
                  <a:srgbClr val="0070C0"/>
                </a:solidFill>
                <a:latin typeface="Maiandra GD" panose="020E0502030308020204" pitchFamily="34" charset="0"/>
              </a:rPr>
              <a:t>Opération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: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4584FFE-16F4-41E3-8834-A8077589FBBA}"/>
              </a:ext>
            </a:extLst>
          </p:cNvPr>
          <p:cNvSpPr txBox="1"/>
          <p:nvPr/>
        </p:nvSpPr>
        <p:spPr>
          <a:xfrm>
            <a:off x="2267744" y="3060249"/>
            <a:ext cx="1532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15 - 12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A4F5D5C-C63C-4DF8-8171-8C5F9588491C}"/>
              </a:ext>
            </a:extLst>
          </p:cNvPr>
          <p:cNvCxnSpPr/>
          <p:nvPr/>
        </p:nvCxnSpPr>
        <p:spPr>
          <a:xfrm flipV="1">
            <a:off x="-180528" y="3632921"/>
            <a:ext cx="957706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4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/>
      <p:bldP spid="19" grpId="0"/>
      <p:bldP spid="19" grpId="1"/>
      <p:bldP spid="20" grpId="0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FDEE647-6591-4872-9A40-186A0A9326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50" t="30314" r="20414" b="14985"/>
          <a:stretch/>
        </p:blipFill>
        <p:spPr bwMode="auto">
          <a:xfrm>
            <a:off x="0" y="4178337"/>
            <a:ext cx="4320000" cy="2682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20000F6-B6AA-4489-AFD9-B2A45F0C83A8}"/>
              </a:ext>
            </a:extLst>
          </p:cNvPr>
          <p:cNvSpPr txBox="1"/>
          <p:nvPr/>
        </p:nvSpPr>
        <p:spPr>
          <a:xfrm>
            <a:off x="179512" y="362290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A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CD45DC8-7B76-4461-95AC-2D1D758CA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13" t="24059" r="6864" b="12050"/>
          <a:stretch/>
        </p:blipFill>
        <p:spPr bwMode="auto">
          <a:xfrm>
            <a:off x="4824000" y="4158730"/>
            <a:ext cx="4320000" cy="2699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AE6936C-CE87-4ED8-A834-622D022AA76C}"/>
              </a:ext>
            </a:extLst>
          </p:cNvPr>
          <p:cNvSpPr txBox="1"/>
          <p:nvPr/>
        </p:nvSpPr>
        <p:spPr>
          <a:xfrm>
            <a:off x="4950084" y="370671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D93221A-0A0D-4E43-99F8-7F5846A0A00E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Roméo mesure 1 m 76 cm. Il mesure 8 cm de plus que Juliette.</a:t>
            </a:r>
          </a:p>
          <a:p>
            <a:r>
              <a:rPr lang="fr-FR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Quelle est la taille de Juliette ?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DD83417-A629-429B-B568-5BB6088FC8EF}"/>
              </a:ext>
            </a:extLst>
          </p:cNvPr>
          <p:cNvSpPr txBox="1"/>
          <p:nvPr/>
        </p:nvSpPr>
        <p:spPr>
          <a:xfrm>
            <a:off x="0" y="2408785"/>
            <a:ext cx="377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solidFill>
                  <a:srgbClr val="0070C0"/>
                </a:solidFill>
                <a:latin typeface="Maiandra GD" panose="020E0502030308020204" pitchFamily="34" charset="0"/>
              </a:rPr>
              <a:t>Type du problème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: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6FCC9DA-8222-4CE5-BD53-7E3CFA8FA27C}"/>
              </a:ext>
            </a:extLst>
          </p:cNvPr>
          <p:cNvSpPr txBox="1"/>
          <p:nvPr/>
        </p:nvSpPr>
        <p:spPr>
          <a:xfrm>
            <a:off x="3800625" y="2411346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5CE1DE4-D1BF-4866-8C14-63A9C7F89A0A}"/>
              </a:ext>
            </a:extLst>
          </p:cNvPr>
          <p:cNvSpPr txBox="1"/>
          <p:nvPr/>
        </p:nvSpPr>
        <p:spPr>
          <a:xfrm>
            <a:off x="0" y="3057688"/>
            <a:ext cx="377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>
                <a:solidFill>
                  <a:srgbClr val="0070C0"/>
                </a:solidFill>
                <a:latin typeface="Maiandra GD" panose="020E0502030308020204" pitchFamily="34" charset="0"/>
              </a:rPr>
              <a:t>Opération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: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4584FFE-16F4-41E3-8834-A8077589FBBA}"/>
              </a:ext>
            </a:extLst>
          </p:cNvPr>
          <p:cNvSpPr txBox="1"/>
          <p:nvPr/>
        </p:nvSpPr>
        <p:spPr>
          <a:xfrm>
            <a:off x="2267744" y="3060249"/>
            <a:ext cx="1532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Maiandra GD" panose="020E0502030308020204" pitchFamily="34" charset="0"/>
              </a:rPr>
              <a:t>76 - 8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A4F5D5C-C63C-4DF8-8171-8C5F9588491C}"/>
              </a:ext>
            </a:extLst>
          </p:cNvPr>
          <p:cNvCxnSpPr/>
          <p:nvPr/>
        </p:nvCxnSpPr>
        <p:spPr>
          <a:xfrm flipV="1">
            <a:off x="-180528" y="3632921"/>
            <a:ext cx="9577064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92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/>
      <p:bldP spid="19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389</Words>
  <Application>Microsoft Office PowerPoint</Application>
  <PresentationFormat>Affichage à l'écran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Wingdings</vt:lpstr>
      <vt:lpstr>Calibri</vt:lpstr>
      <vt:lpstr>Cambria Math</vt:lpstr>
      <vt:lpstr>Arial</vt:lpstr>
      <vt:lpstr>Maiandra GD</vt:lpstr>
      <vt:lpstr>Thème Office</vt:lpstr>
      <vt:lpstr>Problèmes additifs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révolution industrielle</dc:title>
  <dc:creator>Maxime Paul</dc:creator>
  <cp:lastModifiedBy>Maxime Paul</cp:lastModifiedBy>
  <cp:revision>164</cp:revision>
  <dcterms:created xsi:type="dcterms:W3CDTF">2013-01-27T09:55:18Z</dcterms:created>
  <dcterms:modified xsi:type="dcterms:W3CDTF">2019-07-31T06:33:26Z</dcterms:modified>
</cp:coreProperties>
</file>