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300" r:id="rId6"/>
    <p:sldId id="267" r:id="rId7"/>
    <p:sldId id="285" r:id="rId8"/>
    <p:sldId id="286" r:id="rId9"/>
    <p:sldId id="287" r:id="rId10"/>
    <p:sldId id="288" r:id="rId11"/>
    <p:sldId id="289" r:id="rId12"/>
    <p:sldId id="301" r:id="rId13"/>
    <p:sldId id="291" r:id="rId14"/>
    <p:sldId id="292" r:id="rId15"/>
    <p:sldId id="293" r:id="rId16"/>
    <p:sldId id="294" r:id="rId17"/>
    <p:sldId id="295" r:id="rId18"/>
    <p:sldId id="296" r:id="rId19"/>
    <p:sldId id="299" r:id="rId20"/>
  </p:sldIdLst>
  <p:sldSz cx="9144000" cy="6858000" type="screen4x3"/>
  <p:notesSz cx="6858000" cy="9144000"/>
  <p:embeddedFontLst>
    <p:embeddedFont>
      <p:font typeface="Abadi" panose="020B0604020104020204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Maiandra GD" panose="020E0502030308020204" pitchFamily="34" charset="0"/>
      <p:regular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Problèmes additifs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Problèmes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4357688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Comparaison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Pierre a 142 timbres de collection. Il en possède 31 de plus que Sophie.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Sophie a-t-elle de timbres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700808"/>
            <a:ext cx="5292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première collection (celle de Pierre) a 31 timbres de plus, donc la collection de Sophie est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36930A-6AAD-4ED7-9B63-D4A7B43B6A1F}"/>
              </a:ext>
            </a:extLst>
          </p:cNvPr>
          <p:cNvSpPr txBox="1"/>
          <p:nvPr/>
        </p:nvSpPr>
        <p:spPr>
          <a:xfrm>
            <a:off x="5436096" y="2090146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142 timbres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C7F7908-BBE2-4D4C-BB0F-6CA2A8F15C56}"/>
              </a:ext>
            </a:extLst>
          </p:cNvPr>
          <p:cNvSpPr/>
          <p:nvPr/>
        </p:nvSpPr>
        <p:spPr>
          <a:xfrm>
            <a:off x="5292080" y="2001708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F073BA0-4008-47C4-9839-BAD5D6E26581}"/>
              </a:ext>
            </a:extLst>
          </p:cNvPr>
          <p:cNvSpPr/>
          <p:nvPr/>
        </p:nvSpPr>
        <p:spPr>
          <a:xfrm>
            <a:off x="5289128" y="5144324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1800E8-A206-4B56-B3BF-17C5A73465D9}"/>
              </a:ext>
            </a:extLst>
          </p:cNvPr>
          <p:cNvSpPr txBox="1"/>
          <p:nvPr/>
        </p:nvSpPr>
        <p:spPr>
          <a:xfrm>
            <a:off x="5433144" y="54347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5EBC8F2-6E74-4523-9E16-E471686C626C}"/>
              </a:ext>
            </a:extLst>
          </p:cNvPr>
          <p:cNvCxnSpPr>
            <a:cxnSpLocks/>
          </p:cNvCxnSpPr>
          <p:nvPr/>
        </p:nvCxnSpPr>
        <p:spPr>
          <a:xfrm>
            <a:off x="5968280" y="3284984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arme 8">
            <a:extLst>
              <a:ext uri="{FF2B5EF4-FFF2-40B4-BE49-F238E27FC236}">
                <a16:creationId xmlns:a16="http://schemas.microsoft.com/office/drawing/2014/main" id="{509D6E90-27A6-452B-8452-AEF261A3419E}"/>
              </a:ext>
            </a:extLst>
          </p:cNvPr>
          <p:cNvSpPr/>
          <p:nvPr/>
        </p:nvSpPr>
        <p:spPr>
          <a:xfrm rot="13551931">
            <a:off x="7132176" y="3377615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DF8FBC-B7F1-49A6-A286-EBC795C8F016}"/>
              </a:ext>
            </a:extLst>
          </p:cNvPr>
          <p:cNvSpPr txBox="1"/>
          <p:nvPr/>
        </p:nvSpPr>
        <p:spPr>
          <a:xfrm>
            <a:off x="6874778" y="3570171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31 timbres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AAE99DC-267D-4A5D-AFA1-7FEF80EF3E5E}"/>
              </a:ext>
            </a:extLst>
          </p:cNvPr>
          <p:cNvSpPr txBox="1"/>
          <p:nvPr/>
        </p:nvSpPr>
        <p:spPr>
          <a:xfrm>
            <a:off x="0" y="3153502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petite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2816749-EF90-4351-83C8-93463B240E5E}"/>
              </a:ext>
            </a:extLst>
          </p:cNvPr>
          <p:cNvSpPr txBox="1"/>
          <p:nvPr/>
        </p:nvSpPr>
        <p:spPr>
          <a:xfrm>
            <a:off x="0" y="3669746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poser une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2072BE5-C826-4840-B6D6-B130F2BB18A2}"/>
              </a:ext>
            </a:extLst>
          </p:cNvPr>
          <p:cNvSpPr txBox="1"/>
          <p:nvPr/>
        </p:nvSpPr>
        <p:spPr>
          <a:xfrm>
            <a:off x="0" y="4169615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soustraction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2DE8014-09CA-4EE0-80C6-F6A189CE01FF}"/>
              </a:ext>
            </a:extLst>
          </p:cNvPr>
          <p:cNvSpPr txBox="1"/>
          <p:nvPr/>
        </p:nvSpPr>
        <p:spPr>
          <a:xfrm>
            <a:off x="0" y="474052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142 - 31 =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A3125F7-A82F-4534-8149-FFD20DDE3B51}"/>
              </a:ext>
            </a:extLst>
          </p:cNvPr>
          <p:cNvSpPr txBox="1"/>
          <p:nvPr/>
        </p:nvSpPr>
        <p:spPr>
          <a:xfrm>
            <a:off x="1903475" y="474052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111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9BB0DB1-E5C2-46E0-9E88-4F18ED291DBB}"/>
              </a:ext>
            </a:extLst>
          </p:cNvPr>
          <p:cNvSpPr txBox="1"/>
          <p:nvPr/>
        </p:nvSpPr>
        <p:spPr>
          <a:xfrm>
            <a:off x="0" y="5325303"/>
            <a:ext cx="528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Sophie a 111 timbres.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Pierre a 142 timbres de collection. Il en possède 31 de plus que Sophie.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Sophie a-t-elle de timbres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700808"/>
            <a:ext cx="5292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les problèmes de cette séance, il faudra toujours chercher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la valeur de l’autre collection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36930A-6AAD-4ED7-9B63-D4A7B43B6A1F}"/>
              </a:ext>
            </a:extLst>
          </p:cNvPr>
          <p:cNvSpPr txBox="1"/>
          <p:nvPr/>
        </p:nvSpPr>
        <p:spPr>
          <a:xfrm>
            <a:off x="5436096" y="2090146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142 timbres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C7F7908-BBE2-4D4C-BB0F-6CA2A8F15C56}"/>
              </a:ext>
            </a:extLst>
          </p:cNvPr>
          <p:cNvSpPr/>
          <p:nvPr/>
        </p:nvSpPr>
        <p:spPr>
          <a:xfrm>
            <a:off x="5292080" y="2001708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F073BA0-4008-47C4-9839-BAD5D6E26581}"/>
              </a:ext>
            </a:extLst>
          </p:cNvPr>
          <p:cNvSpPr/>
          <p:nvPr/>
        </p:nvSpPr>
        <p:spPr>
          <a:xfrm>
            <a:off x="5289128" y="5144324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1800E8-A206-4B56-B3BF-17C5A73465D9}"/>
              </a:ext>
            </a:extLst>
          </p:cNvPr>
          <p:cNvSpPr txBox="1"/>
          <p:nvPr/>
        </p:nvSpPr>
        <p:spPr>
          <a:xfrm>
            <a:off x="5433144" y="54347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5EBC8F2-6E74-4523-9E16-E471686C626C}"/>
              </a:ext>
            </a:extLst>
          </p:cNvPr>
          <p:cNvCxnSpPr>
            <a:cxnSpLocks/>
          </p:cNvCxnSpPr>
          <p:nvPr/>
        </p:nvCxnSpPr>
        <p:spPr>
          <a:xfrm>
            <a:off x="5968280" y="3284984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arme 8">
            <a:extLst>
              <a:ext uri="{FF2B5EF4-FFF2-40B4-BE49-F238E27FC236}">
                <a16:creationId xmlns:a16="http://schemas.microsoft.com/office/drawing/2014/main" id="{509D6E90-27A6-452B-8452-AEF261A3419E}"/>
              </a:ext>
            </a:extLst>
          </p:cNvPr>
          <p:cNvSpPr/>
          <p:nvPr/>
        </p:nvSpPr>
        <p:spPr>
          <a:xfrm rot="13551931">
            <a:off x="7132176" y="3377615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DF8FBC-B7F1-49A6-A286-EBC795C8F016}"/>
              </a:ext>
            </a:extLst>
          </p:cNvPr>
          <p:cNvSpPr txBox="1"/>
          <p:nvPr/>
        </p:nvSpPr>
        <p:spPr>
          <a:xfrm>
            <a:off x="6874778" y="3570171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31 timbres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59CEAA84-30AB-4C3A-834A-F374B2EBA8BF}"/>
              </a:ext>
            </a:extLst>
          </p:cNvPr>
          <p:cNvSpPr/>
          <p:nvPr/>
        </p:nvSpPr>
        <p:spPr>
          <a:xfrm rot="11324475">
            <a:off x="6843036" y="5630625"/>
            <a:ext cx="1800200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8E0C539-BD47-4C2B-9BC7-2B69FA62A57D}"/>
              </a:ext>
            </a:extLst>
          </p:cNvPr>
          <p:cNvSpPr txBox="1"/>
          <p:nvPr/>
        </p:nvSpPr>
        <p:spPr>
          <a:xfrm>
            <a:off x="3471" y="3616337"/>
            <a:ext cx="529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trouver l’opération à poser, il faudra toujours se demander si la deuxième collection est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importante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ou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moins importante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7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8" grpId="0" animBg="1"/>
      <p:bldP spid="18" grpId="1" animBg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46D0237B-75DC-4482-AEB6-971472510F0D}"/>
              </a:ext>
            </a:extLst>
          </p:cNvPr>
          <p:cNvSpPr txBox="1"/>
          <p:nvPr/>
        </p:nvSpPr>
        <p:spPr>
          <a:xfrm>
            <a:off x="-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allons chercher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851B717-6203-45DE-88FF-193A4EC4E7CC}"/>
              </a:ext>
            </a:extLst>
          </p:cNvPr>
          <p:cNvSpPr txBox="1"/>
          <p:nvPr/>
        </p:nvSpPr>
        <p:spPr>
          <a:xfrm>
            <a:off x="0" y="-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			    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une des collections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34BDF84-0E3B-4C6C-B179-9F8288E8762D}"/>
              </a:ext>
            </a:extLst>
          </p:cNvPr>
          <p:cNvSpPr txBox="1"/>
          <p:nvPr/>
        </p:nvSpPr>
        <p:spPr>
          <a:xfrm>
            <a:off x="-6" y="944596"/>
            <a:ext cx="9143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Je connais l’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autre collection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et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comparaison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je cherche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la valeur de la deuxième collection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  <a:endParaRPr lang="fr-FR" sz="3200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C018653-219D-4360-9572-BBBAD1D8FF16}"/>
              </a:ext>
            </a:extLst>
          </p:cNvPr>
          <p:cNvSpPr txBox="1"/>
          <p:nvPr/>
        </p:nvSpPr>
        <p:spPr>
          <a:xfrm>
            <a:off x="-18" y="1912987"/>
            <a:ext cx="5148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Si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deuxième collection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est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grande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je pose une</a:t>
            </a:r>
            <a:endParaRPr lang="fr-FR" sz="3200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7F076CF-D954-46A9-AA0B-C2E7F2C7466C}"/>
              </a:ext>
            </a:extLst>
          </p:cNvPr>
          <p:cNvSpPr txBox="1"/>
          <p:nvPr/>
        </p:nvSpPr>
        <p:spPr>
          <a:xfrm>
            <a:off x="0" y="2948967"/>
            <a:ext cx="182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addition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  <a:endParaRPr lang="fr-FR" sz="3200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4059AE6-265C-402B-AEE1-29DFF1D7FBA2}"/>
              </a:ext>
            </a:extLst>
          </p:cNvPr>
          <p:cNvSpPr txBox="1"/>
          <p:nvPr/>
        </p:nvSpPr>
        <p:spPr>
          <a:xfrm>
            <a:off x="0" y="5170966"/>
            <a:ext cx="507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d’autres exemples.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1AACE1-9960-456A-B93D-14116963CAF8}"/>
              </a:ext>
            </a:extLst>
          </p:cNvPr>
          <p:cNvSpPr txBox="1"/>
          <p:nvPr/>
        </p:nvSpPr>
        <p:spPr>
          <a:xfrm>
            <a:off x="5436096" y="2090146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142 timbres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3F2F025-E4B0-404C-8165-83CB31BC21BE}"/>
              </a:ext>
            </a:extLst>
          </p:cNvPr>
          <p:cNvSpPr/>
          <p:nvPr/>
        </p:nvSpPr>
        <p:spPr>
          <a:xfrm>
            <a:off x="5292080" y="2001708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98C1132-BB37-473F-93DD-68626E52FC4B}"/>
              </a:ext>
            </a:extLst>
          </p:cNvPr>
          <p:cNvSpPr/>
          <p:nvPr/>
        </p:nvSpPr>
        <p:spPr>
          <a:xfrm>
            <a:off x="5289128" y="5144324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6C78CA2-DF1C-4701-B0D7-18EACB358094}"/>
              </a:ext>
            </a:extLst>
          </p:cNvPr>
          <p:cNvSpPr txBox="1"/>
          <p:nvPr/>
        </p:nvSpPr>
        <p:spPr>
          <a:xfrm>
            <a:off x="5433144" y="54347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0D01F81-FA6E-437D-BBE7-87B9EEBFF833}"/>
              </a:ext>
            </a:extLst>
          </p:cNvPr>
          <p:cNvCxnSpPr>
            <a:cxnSpLocks/>
          </p:cNvCxnSpPr>
          <p:nvPr/>
        </p:nvCxnSpPr>
        <p:spPr>
          <a:xfrm>
            <a:off x="5968280" y="3284984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arme 24">
            <a:extLst>
              <a:ext uri="{FF2B5EF4-FFF2-40B4-BE49-F238E27FC236}">
                <a16:creationId xmlns:a16="http://schemas.microsoft.com/office/drawing/2014/main" id="{5358AAB2-D517-4BFA-8087-94442C3A37F5}"/>
              </a:ext>
            </a:extLst>
          </p:cNvPr>
          <p:cNvSpPr/>
          <p:nvPr/>
        </p:nvSpPr>
        <p:spPr>
          <a:xfrm rot="13551931">
            <a:off x="7132176" y="3377615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3597ECB-0499-4FDC-9FFD-6390AB4B98F4}"/>
              </a:ext>
            </a:extLst>
          </p:cNvPr>
          <p:cNvSpPr txBox="1"/>
          <p:nvPr/>
        </p:nvSpPr>
        <p:spPr>
          <a:xfrm>
            <a:off x="6874778" y="3570171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31 timbres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F0868FC-DCC0-445D-AC50-FBEAC111D85C}"/>
              </a:ext>
            </a:extLst>
          </p:cNvPr>
          <p:cNvSpPr txBox="1"/>
          <p:nvPr/>
        </p:nvSpPr>
        <p:spPr>
          <a:xfrm>
            <a:off x="-18" y="3529730"/>
            <a:ext cx="5148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Si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deuxième collection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est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petite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je pose une</a:t>
            </a:r>
            <a:endParaRPr lang="fr-FR" sz="3200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A096382-CC06-497F-AB53-1BA4A2191878}"/>
              </a:ext>
            </a:extLst>
          </p:cNvPr>
          <p:cNvSpPr txBox="1"/>
          <p:nvPr/>
        </p:nvSpPr>
        <p:spPr>
          <a:xfrm>
            <a:off x="-1" y="4565710"/>
            <a:ext cx="255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soustraction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  <a:endParaRPr lang="fr-FR" sz="3200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350DAED0-B646-448B-981B-EAD98F639275}"/>
              </a:ext>
            </a:extLst>
          </p:cNvPr>
          <p:cNvSpPr/>
          <p:nvPr/>
        </p:nvSpPr>
        <p:spPr>
          <a:xfrm rot="9741110">
            <a:off x="6834348" y="5213978"/>
            <a:ext cx="1800200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935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7" grpId="0"/>
      <p:bldP spid="27" grpId="1"/>
      <p:bldP spid="12" grpId="0"/>
      <p:bldP spid="26" grpId="0"/>
      <p:bldP spid="29" grpId="0"/>
      <p:bldP spid="29" grpId="1"/>
      <p:bldP spid="30" grpId="0"/>
      <p:bldP spid="30" grpId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Bernard possède 5 petites voitures. Il en a 7 de moins que Charly.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Charly en a-t-il ?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C7F7908-BBE2-4D4C-BB0F-6CA2A8F15C56}"/>
              </a:ext>
            </a:extLst>
          </p:cNvPr>
          <p:cNvSpPr/>
          <p:nvPr/>
        </p:nvSpPr>
        <p:spPr>
          <a:xfrm>
            <a:off x="5292080" y="2001708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F073BA0-4008-47C4-9839-BAD5D6E26581}"/>
              </a:ext>
            </a:extLst>
          </p:cNvPr>
          <p:cNvSpPr/>
          <p:nvPr/>
        </p:nvSpPr>
        <p:spPr>
          <a:xfrm>
            <a:off x="5289128" y="5144324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1800E8-A206-4B56-B3BF-17C5A73465D9}"/>
              </a:ext>
            </a:extLst>
          </p:cNvPr>
          <p:cNvSpPr txBox="1"/>
          <p:nvPr/>
        </p:nvSpPr>
        <p:spPr>
          <a:xfrm>
            <a:off x="5433144" y="54347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5EBC8F2-6E74-4523-9E16-E471686C626C}"/>
              </a:ext>
            </a:extLst>
          </p:cNvPr>
          <p:cNvCxnSpPr>
            <a:cxnSpLocks/>
          </p:cNvCxnSpPr>
          <p:nvPr/>
        </p:nvCxnSpPr>
        <p:spPr>
          <a:xfrm>
            <a:off x="5968280" y="3284984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arme 8">
            <a:extLst>
              <a:ext uri="{FF2B5EF4-FFF2-40B4-BE49-F238E27FC236}">
                <a16:creationId xmlns:a16="http://schemas.microsoft.com/office/drawing/2014/main" id="{509D6E90-27A6-452B-8452-AEF261A3419E}"/>
              </a:ext>
            </a:extLst>
          </p:cNvPr>
          <p:cNvSpPr/>
          <p:nvPr/>
        </p:nvSpPr>
        <p:spPr>
          <a:xfrm rot="13551931">
            <a:off x="7132176" y="3377615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CBECB2-6938-4038-AC0B-3B7F4E65D0B6}"/>
              </a:ext>
            </a:extLst>
          </p:cNvPr>
          <p:cNvSpPr txBox="1"/>
          <p:nvPr/>
        </p:nvSpPr>
        <p:spPr>
          <a:xfrm>
            <a:off x="0" y="1631638"/>
            <a:ext cx="528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on parle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534870-AD2D-40FF-BC7A-70F0CC9E8950}"/>
              </a:ext>
            </a:extLst>
          </p:cNvPr>
          <p:cNvSpPr txBox="1"/>
          <p:nvPr/>
        </p:nvSpPr>
        <p:spPr>
          <a:xfrm>
            <a:off x="5866454" y="2308573"/>
            <a:ext cx="109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0FA994-7AF8-4ABE-B102-70DA78BD6DBF}"/>
              </a:ext>
            </a:extLst>
          </p:cNvPr>
          <p:cNvSpPr/>
          <p:nvPr/>
        </p:nvSpPr>
        <p:spPr>
          <a:xfrm>
            <a:off x="3419872" y="115972"/>
            <a:ext cx="2664296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53AF20E-0228-4BBB-AC1E-9F0DEDC945DE}"/>
              </a:ext>
            </a:extLst>
          </p:cNvPr>
          <p:cNvSpPr txBox="1"/>
          <p:nvPr/>
        </p:nvSpPr>
        <p:spPr>
          <a:xfrm>
            <a:off x="-8856" y="3519814"/>
            <a:ext cx="5381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différence avec l’autre collection est de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CEEC011-7C8F-4050-909F-16CB8E18E09A}"/>
              </a:ext>
            </a:extLst>
          </p:cNvPr>
          <p:cNvSpPr txBox="1"/>
          <p:nvPr/>
        </p:nvSpPr>
        <p:spPr>
          <a:xfrm>
            <a:off x="-2952" y="1621661"/>
            <a:ext cx="5289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    d’un nombre de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petites voitures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7E2C7B7-1CB5-4435-9A1E-EF781AF282E3}"/>
              </a:ext>
            </a:extLst>
          </p:cNvPr>
          <p:cNvSpPr txBox="1"/>
          <p:nvPr/>
        </p:nvSpPr>
        <p:spPr>
          <a:xfrm>
            <a:off x="-8856" y="2582589"/>
            <a:ext cx="528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première collection est de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DA6DA2-B8FE-4068-8C2D-3F3867ED34E0}"/>
              </a:ext>
            </a:extLst>
          </p:cNvPr>
          <p:cNvSpPr/>
          <p:nvPr/>
        </p:nvSpPr>
        <p:spPr>
          <a:xfrm>
            <a:off x="3059832" y="106903"/>
            <a:ext cx="288032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053420F-00F4-49CE-8150-4B6B7E06E3DD}"/>
              </a:ext>
            </a:extLst>
          </p:cNvPr>
          <p:cNvSpPr txBox="1"/>
          <p:nvPr/>
        </p:nvSpPr>
        <p:spPr>
          <a:xfrm>
            <a:off x="0" y="3106108"/>
            <a:ext cx="528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 voitures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F2137BD-E54B-420C-A904-D4A8C53FC447}"/>
              </a:ext>
            </a:extLst>
          </p:cNvPr>
          <p:cNvSpPr txBox="1"/>
          <p:nvPr/>
        </p:nvSpPr>
        <p:spPr>
          <a:xfrm>
            <a:off x="3083503" y="4019841"/>
            <a:ext cx="738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7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6A933-FD1E-41A5-86AF-433648548404}"/>
              </a:ext>
            </a:extLst>
          </p:cNvPr>
          <p:cNvSpPr/>
          <p:nvPr/>
        </p:nvSpPr>
        <p:spPr>
          <a:xfrm>
            <a:off x="7345413" y="106903"/>
            <a:ext cx="378888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D3EC227-23A0-448B-AC73-F996349A43ED}"/>
              </a:ext>
            </a:extLst>
          </p:cNvPr>
          <p:cNvSpPr txBox="1"/>
          <p:nvPr/>
        </p:nvSpPr>
        <p:spPr>
          <a:xfrm>
            <a:off x="7328657" y="3877227"/>
            <a:ext cx="109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7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6475F3A-C8F3-47C2-84B6-9CBC569CD8B8}"/>
              </a:ext>
            </a:extLst>
          </p:cNvPr>
          <p:cNvSpPr txBox="1"/>
          <p:nvPr/>
        </p:nvSpPr>
        <p:spPr>
          <a:xfrm>
            <a:off x="0" y="4520179"/>
            <a:ext cx="538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deuxième collection est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2DDE010-F668-4606-B5EC-DCEC529D1D86}"/>
              </a:ext>
            </a:extLst>
          </p:cNvPr>
          <p:cNvSpPr txBox="1"/>
          <p:nvPr/>
        </p:nvSpPr>
        <p:spPr>
          <a:xfrm>
            <a:off x="0" y="5043698"/>
            <a:ext cx="5381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importante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que la première.</a:t>
            </a:r>
          </a:p>
        </p:txBody>
      </p:sp>
    </p:spTree>
    <p:extLst>
      <p:ext uri="{BB962C8B-B14F-4D97-AF65-F5344CB8AC3E}">
        <p14:creationId xmlns:p14="http://schemas.microsoft.com/office/powerpoint/2010/main" val="30988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1" grpId="1"/>
      <p:bldP spid="15" grpId="0"/>
      <p:bldP spid="21" grpId="0" animBg="1"/>
      <p:bldP spid="21" grpId="1" animBg="1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8" grpId="1" animBg="1"/>
      <p:bldP spid="29" grpId="0"/>
      <p:bldP spid="29" grpId="1"/>
      <p:bldP spid="30" grpId="0"/>
      <p:bldP spid="30" grpId="1"/>
      <p:bldP spid="31" grpId="0" animBg="1"/>
      <p:bldP spid="31" grpId="1" animBg="1"/>
      <p:bldP spid="32" grpId="0"/>
      <p:bldP spid="33" grpId="0"/>
      <p:bldP spid="33" grpId="1"/>
      <p:bldP spid="34" grpId="0"/>
      <p:bldP spid="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Bernard possède 5 petites voitures. Il en a 7 de moins que Charly.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Charly en a-t-il ?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C7F7908-BBE2-4D4C-BB0F-6CA2A8F15C56}"/>
              </a:ext>
            </a:extLst>
          </p:cNvPr>
          <p:cNvSpPr/>
          <p:nvPr/>
        </p:nvSpPr>
        <p:spPr>
          <a:xfrm>
            <a:off x="5292080" y="2001708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F073BA0-4008-47C4-9839-BAD5D6E26581}"/>
              </a:ext>
            </a:extLst>
          </p:cNvPr>
          <p:cNvSpPr/>
          <p:nvPr/>
        </p:nvSpPr>
        <p:spPr>
          <a:xfrm>
            <a:off x="5289128" y="5144324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1800E8-A206-4B56-B3BF-17C5A73465D9}"/>
              </a:ext>
            </a:extLst>
          </p:cNvPr>
          <p:cNvSpPr txBox="1"/>
          <p:nvPr/>
        </p:nvSpPr>
        <p:spPr>
          <a:xfrm>
            <a:off x="5433144" y="54347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5EBC8F2-6E74-4523-9E16-E471686C626C}"/>
              </a:ext>
            </a:extLst>
          </p:cNvPr>
          <p:cNvCxnSpPr>
            <a:cxnSpLocks/>
          </p:cNvCxnSpPr>
          <p:nvPr/>
        </p:nvCxnSpPr>
        <p:spPr>
          <a:xfrm>
            <a:off x="5968280" y="3284984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arme 8">
            <a:extLst>
              <a:ext uri="{FF2B5EF4-FFF2-40B4-BE49-F238E27FC236}">
                <a16:creationId xmlns:a16="http://schemas.microsoft.com/office/drawing/2014/main" id="{509D6E90-27A6-452B-8452-AEF261A3419E}"/>
              </a:ext>
            </a:extLst>
          </p:cNvPr>
          <p:cNvSpPr/>
          <p:nvPr/>
        </p:nvSpPr>
        <p:spPr>
          <a:xfrm rot="13551931">
            <a:off x="7132176" y="3377615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534870-AD2D-40FF-BC7A-70F0CC9E8950}"/>
              </a:ext>
            </a:extLst>
          </p:cNvPr>
          <p:cNvSpPr txBox="1"/>
          <p:nvPr/>
        </p:nvSpPr>
        <p:spPr>
          <a:xfrm>
            <a:off x="5866454" y="2308573"/>
            <a:ext cx="109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D3EC227-23A0-448B-AC73-F996349A43ED}"/>
              </a:ext>
            </a:extLst>
          </p:cNvPr>
          <p:cNvSpPr txBox="1"/>
          <p:nvPr/>
        </p:nvSpPr>
        <p:spPr>
          <a:xfrm>
            <a:off x="7328657" y="3877227"/>
            <a:ext cx="109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7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3968B27-F80E-46F8-9091-A227ABDC0E25}"/>
              </a:ext>
            </a:extLst>
          </p:cNvPr>
          <p:cNvSpPr txBox="1"/>
          <p:nvPr/>
        </p:nvSpPr>
        <p:spPr>
          <a:xfrm>
            <a:off x="-2952" y="1655196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donc poser une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BB4D226-C2DB-45D0-AA74-AC5F7EFACE22}"/>
              </a:ext>
            </a:extLst>
          </p:cNvPr>
          <p:cNvSpPr txBox="1"/>
          <p:nvPr/>
        </p:nvSpPr>
        <p:spPr>
          <a:xfrm>
            <a:off x="-2952" y="2155065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addition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0BA50C8-1555-4A85-96E5-2BEE60740C5E}"/>
              </a:ext>
            </a:extLst>
          </p:cNvPr>
          <p:cNvSpPr txBox="1"/>
          <p:nvPr/>
        </p:nvSpPr>
        <p:spPr>
          <a:xfrm>
            <a:off x="-2952" y="272597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5 + 7 =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568CE5E-26ED-4297-B449-F2B233B43C01}"/>
              </a:ext>
            </a:extLst>
          </p:cNvPr>
          <p:cNvSpPr txBox="1"/>
          <p:nvPr/>
        </p:nvSpPr>
        <p:spPr>
          <a:xfrm>
            <a:off x="1900523" y="272597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12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CF60B96-143E-4FE3-86B2-2606C68B361C}"/>
              </a:ext>
            </a:extLst>
          </p:cNvPr>
          <p:cNvSpPr txBox="1"/>
          <p:nvPr/>
        </p:nvSpPr>
        <p:spPr>
          <a:xfrm>
            <a:off x="-2952" y="3310753"/>
            <a:ext cx="528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Charly a 12 voitures.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32" grpId="0"/>
      <p:bldP spid="22" grpId="0"/>
      <p:bldP spid="22" grpId="1"/>
      <p:bldP spid="23" grpId="0"/>
      <p:bldP spid="23" grpId="1"/>
      <p:bldP spid="24" grpId="0"/>
      <p:bldP spid="24" grpId="1"/>
      <p:bldP spid="35" grpId="0"/>
      <p:bldP spid="35" grpId="1"/>
      <p:bldP spid="36" grpId="0"/>
      <p:bldP spid="3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La jument de mon grand-père pèse 789 kg. Le poulain pèse 650 kg de moins que sa mère.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Quel est le poids du poulain ?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C7F7908-BBE2-4D4C-BB0F-6CA2A8F15C56}"/>
              </a:ext>
            </a:extLst>
          </p:cNvPr>
          <p:cNvSpPr/>
          <p:nvPr/>
        </p:nvSpPr>
        <p:spPr>
          <a:xfrm>
            <a:off x="5292080" y="2001708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F073BA0-4008-47C4-9839-BAD5D6E26581}"/>
              </a:ext>
            </a:extLst>
          </p:cNvPr>
          <p:cNvSpPr/>
          <p:nvPr/>
        </p:nvSpPr>
        <p:spPr>
          <a:xfrm>
            <a:off x="5289128" y="5144324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1800E8-A206-4B56-B3BF-17C5A73465D9}"/>
              </a:ext>
            </a:extLst>
          </p:cNvPr>
          <p:cNvSpPr txBox="1"/>
          <p:nvPr/>
        </p:nvSpPr>
        <p:spPr>
          <a:xfrm>
            <a:off x="5433144" y="54347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5EBC8F2-6E74-4523-9E16-E471686C626C}"/>
              </a:ext>
            </a:extLst>
          </p:cNvPr>
          <p:cNvCxnSpPr>
            <a:cxnSpLocks/>
          </p:cNvCxnSpPr>
          <p:nvPr/>
        </p:nvCxnSpPr>
        <p:spPr>
          <a:xfrm>
            <a:off x="5968280" y="3284984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arme 8">
            <a:extLst>
              <a:ext uri="{FF2B5EF4-FFF2-40B4-BE49-F238E27FC236}">
                <a16:creationId xmlns:a16="http://schemas.microsoft.com/office/drawing/2014/main" id="{509D6E90-27A6-452B-8452-AEF261A3419E}"/>
              </a:ext>
            </a:extLst>
          </p:cNvPr>
          <p:cNvSpPr/>
          <p:nvPr/>
        </p:nvSpPr>
        <p:spPr>
          <a:xfrm rot="13551931">
            <a:off x="7132176" y="3377615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CBECB2-6938-4038-AC0B-3B7F4E65D0B6}"/>
              </a:ext>
            </a:extLst>
          </p:cNvPr>
          <p:cNvSpPr txBox="1"/>
          <p:nvPr/>
        </p:nvSpPr>
        <p:spPr>
          <a:xfrm>
            <a:off x="0" y="1631638"/>
            <a:ext cx="528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on parle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534870-AD2D-40FF-BC7A-70F0CC9E8950}"/>
              </a:ext>
            </a:extLst>
          </p:cNvPr>
          <p:cNvSpPr txBox="1"/>
          <p:nvPr/>
        </p:nvSpPr>
        <p:spPr>
          <a:xfrm>
            <a:off x="5866454" y="2308573"/>
            <a:ext cx="109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789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0FA994-7AF8-4ABE-B102-70DA78BD6DBF}"/>
              </a:ext>
            </a:extLst>
          </p:cNvPr>
          <p:cNvSpPr/>
          <p:nvPr/>
        </p:nvSpPr>
        <p:spPr>
          <a:xfrm>
            <a:off x="5280272" y="125374"/>
            <a:ext cx="886368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53AF20E-0228-4BBB-AC1E-9F0DEDC945DE}"/>
              </a:ext>
            </a:extLst>
          </p:cNvPr>
          <p:cNvSpPr txBox="1"/>
          <p:nvPr/>
        </p:nvSpPr>
        <p:spPr>
          <a:xfrm>
            <a:off x="-8856" y="3519814"/>
            <a:ext cx="5381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différence avec l’autre masse est de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CEEC011-7C8F-4050-909F-16CB8E18E09A}"/>
              </a:ext>
            </a:extLst>
          </p:cNvPr>
          <p:cNvSpPr txBox="1"/>
          <p:nvPr/>
        </p:nvSpPr>
        <p:spPr>
          <a:xfrm>
            <a:off x="-2952" y="1621661"/>
            <a:ext cx="5289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    de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masse de chevaux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7E2C7B7-1CB5-4435-9A1E-EF781AF282E3}"/>
              </a:ext>
            </a:extLst>
          </p:cNvPr>
          <p:cNvSpPr txBox="1"/>
          <p:nvPr/>
        </p:nvSpPr>
        <p:spPr>
          <a:xfrm>
            <a:off x="-8856" y="2582589"/>
            <a:ext cx="528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première masse est de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DA6DA2-B8FE-4068-8C2D-3F3867ED34E0}"/>
              </a:ext>
            </a:extLst>
          </p:cNvPr>
          <p:cNvSpPr/>
          <p:nvPr/>
        </p:nvSpPr>
        <p:spPr>
          <a:xfrm>
            <a:off x="6183405" y="130019"/>
            <a:ext cx="776430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053420F-00F4-49CE-8150-4B6B7E06E3DD}"/>
              </a:ext>
            </a:extLst>
          </p:cNvPr>
          <p:cNvSpPr txBox="1"/>
          <p:nvPr/>
        </p:nvSpPr>
        <p:spPr>
          <a:xfrm>
            <a:off x="0" y="3106108"/>
            <a:ext cx="528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789 kg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F2137BD-E54B-420C-A904-D4A8C53FC447}"/>
              </a:ext>
            </a:extLst>
          </p:cNvPr>
          <p:cNvSpPr txBox="1"/>
          <p:nvPr/>
        </p:nvSpPr>
        <p:spPr>
          <a:xfrm>
            <a:off x="2339752" y="4019841"/>
            <a:ext cx="148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650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6A933-FD1E-41A5-86AF-433648548404}"/>
              </a:ext>
            </a:extLst>
          </p:cNvPr>
          <p:cNvSpPr/>
          <p:nvPr/>
        </p:nvSpPr>
        <p:spPr>
          <a:xfrm>
            <a:off x="2312030" y="576341"/>
            <a:ext cx="819810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D3EC227-23A0-448B-AC73-F996349A43ED}"/>
              </a:ext>
            </a:extLst>
          </p:cNvPr>
          <p:cNvSpPr txBox="1"/>
          <p:nvPr/>
        </p:nvSpPr>
        <p:spPr>
          <a:xfrm>
            <a:off x="7328657" y="3877227"/>
            <a:ext cx="109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650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6475F3A-C8F3-47C2-84B6-9CBC569CD8B8}"/>
              </a:ext>
            </a:extLst>
          </p:cNvPr>
          <p:cNvSpPr txBox="1"/>
          <p:nvPr/>
        </p:nvSpPr>
        <p:spPr>
          <a:xfrm>
            <a:off x="0" y="4520179"/>
            <a:ext cx="538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deuxième masse est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2DDE010-F668-4606-B5EC-DCEC529D1D86}"/>
              </a:ext>
            </a:extLst>
          </p:cNvPr>
          <p:cNvSpPr txBox="1"/>
          <p:nvPr/>
        </p:nvSpPr>
        <p:spPr>
          <a:xfrm>
            <a:off x="0" y="5043698"/>
            <a:ext cx="5381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moins importante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que la première.</a:t>
            </a:r>
          </a:p>
        </p:txBody>
      </p:sp>
    </p:spTree>
    <p:extLst>
      <p:ext uri="{BB962C8B-B14F-4D97-AF65-F5344CB8AC3E}">
        <p14:creationId xmlns:p14="http://schemas.microsoft.com/office/powerpoint/2010/main" val="14437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1" grpId="1"/>
      <p:bldP spid="15" grpId="0"/>
      <p:bldP spid="21" grpId="0" animBg="1"/>
      <p:bldP spid="21" grpId="1" animBg="1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8" grpId="1" animBg="1"/>
      <p:bldP spid="29" grpId="0"/>
      <p:bldP spid="29" grpId="1"/>
      <p:bldP spid="30" grpId="0"/>
      <p:bldP spid="30" grpId="1"/>
      <p:bldP spid="31" grpId="0" animBg="1"/>
      <p:bldP spid="31" grpId="1" animBg="1"/>
      <p:bldP spid="32" grpId="0"/>
      <p:bldP spid="33" grpId="0"/>
      <p:bldP spid="33" grpId="1"/>
      <p:bldP spid="34" grpId="0"/>
      <p:bldP spid="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La jument de mon grand-père pèse 789 kg. Le poulain pèse 650 kg de moins que sa mère.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Quel est le poids du poulain ?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C7F7908-BBE2-4D4C-BB0F-6CA2A8F15C56}"/>
              </a:ext>
            </a:extLst>
          </p:cNvPr>
          <p:cNvSpPr/>
          <p:nvPr/>
        </p:nvSpPr>
        <p:spPr>
          <a:xfrm>
            <a:off x="5292080" y="2001708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F073BA0-4008-47C4-9839-BAD5D6E26581}"/>
              </a:ext>
            </a:extLst>
          </p:cNvPr>
          <p:cNvSpPr/>
          <p:nvPr/>
        </p:nvSpPr>
        <p:spPr>
          <a:xfrm>
            <a:off x="5289128" y="5144324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1800E8-A206-4B56-B3BF-17C5A73465D9}"/>
              </a:ext>
            </a:extLst>
          </p:cNvPr>
          <p:cNvSpPr txBox="1"/>
          <p:nvPr/>
        </p:nvSpPr>
        <p:spPr>
          <a:xfrm>
            <a:off x="5433144" y="54347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5EBC8F2-6E74-4523-9E16-E471686C626C}"/>
              </a:ext>
            </a:extLst>
          </p:cNvPr>
          <p:cNvCxnSpPr>
            <a:cxnSpLocks/>
          </p:cNvCxnSpPr>
          <p:nvPr/>
        </p:nvCxnSpPr>
        <p:spPr>
          <a:xfrm>
            <a:off x="5968280" y="3284984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arme 8">
            <a:extLst>
              <a:ext uri="{FF2B5EF4-FFF2-40B4-BE49-F238E27FC236}">
                <a16:creationId xmlns:a16="http://schemas.microsoft.com/office/drawing/2014/main" id="{509D6E90-27A6-452B-8452-AEF261A3419E}"/>
              </a:ext>
            </a:extLst>
          </p:cNvPr>
          <p:cNvSpPr/>
          <p:nvPr/>
        </p:nvSpPr>
        <p:spPr>
          <a:xfrm rot="13551931">
            <a:off x="7132176" y="3377615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534870-AD2D-40FF-BC7A-70F0CC9E8950}"/>
              </a:ext>
            </a:extLst>
          </p:cNvPr>
          <p:cNvSpPr txBox="1"/>
          <p:nvPr/>
        </p:nvSpPr>
        <p:spPr>
          <a:xfrm>
            <a:off x="5866454" y="2308573"/>
            <a:ext cx="109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789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D3EC227-23A0-448B-AC73-F996349A43ED}"/>
              </a:ext>
            </a:extLst>
          </p:cNvPr>
          <p:cNvSpPr txBox="1"/>
          <p:nvPr/>
        </p:nvSpPr>
        <p:spPr>
          <a:xfrm>
            <a:off x="7328657" y="3877227"/>
            <a:ext cx="109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650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CCC9FB2-93DA-4F94-B04B-252F438CCF66}"/>
              </a:ext>
            </a:extLst>
          </p:cNvPr>
          <p:cNvSpPr txBox="1"/>
          <p:nvPr/>
        </p:nvSpPr>
        <p:spPr>
          <a:xfrm>
            <a:off x="-2952" y="1655196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donc poser une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991DBD4-4116-4F6E-90F1-81BC09DF9548}"/>
              </a:ext>
            </a:extLst>
          </p:cNvPr>
          <p:cNvSpPr txBox="1"/>
          <p:nvPr/>
        </p:nvSpPr>
        <p:spPr>
          <a:xfrm>
            <a:off x="-2952" y="2155065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soustraction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E3CAA40-FBE3-4B04-8978-129D58F15F58}"/>
              </a:ext>
            </a:extLst>
          </p:cNvPr>
          <p:cNvSpPr txBox="1"/>
          <p:nvPr/>
        </p:nvSpPr>
        <p:spPr>
          <a:xfrm>
            <a:off x="-2952" y="2725978"/>
            <a:ext cx="248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789 - 650 =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F68BDD8-D812-487A-87CC-ABA083EED906}"/>
              </a:ext>
            </a:extLst>
          </p:cNvPr>
          <p:cNvSpPr txBox="1"/>
          <p:nvPr/>
        </p:nvSpPr>
        <p:spPr>
          <a:xfrm>
            <a:off x="2339755" y="2725978"/>
            <a:ext cx="164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139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C9F00A0-333A-4F91-BCF9-F763DD4EDCF7}"/>
              </a:ext>
            </a:extLst>
          </p:cNvPr>
          <p:cNvSpPr txBox="1"/>
          <p:nvPr/>
        </p:nvSpPr>
        <p:spPr>
          <a:xfrm>
            <a:off x="-2952" y="3310753"/>
            <a:ext cx="528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 poulain pèse 139 kg.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32" grpId="0"/>
      <p:bldP spid="22" grpId="0"/>
      <p:bldP spid="22" grpId="1"/>
      <p:bldP spid="23" grpId="0"/>
      <p:bldP spid="23" grpId="1"/>
      <p:bldP spid="24" grpId="0"/>
      <p:bldP spid="24" grpId="1"/>
      <p:bldP spid="35" grpId="0"/>
      <p:bldP spid="35" grpId="1"/>
      <p:bldP spid="36" grpId="0"/>
      <p:bldP spid="3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Ma cousine a 28 ans. Elle a 6 ans de plus que son frère.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Quel âge a son frère ?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C7F7908-BBE2-4D4C-BB0F-6CA2A8F15C56}"/>
              </a:ext>
            </a:extLst>
          </p:cNvPr>
          <p:cNvSpPr/>
          <p:nvPr/>
        </p:nvSpPr>
        <p:spPr>
          <a:xfrm>
            <a:off x="5292080" y="2001708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F073BA0-4008-47C4-9839-BAD5D6E26581}"/>
              </a:ext>
            </a:extLst>
          </p:cNvPr>
          <p:cNvSpPr/>
          <p:nvPr/>
        </p:nvSpPr>
        <p:spPr>
          <a:xfrm>
            <a:off x="5289128" y="5144324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1800E8-A206-4B56-B3BF-17C5A73465D9}"/>
              </a:ext>
            </a:extLst>
          </p:cNvPr>
          <p:cNvSpPr txBox="1"/>
          <p:nvPr/>
        </p:nvSpPr>
        <p:spPr>
          <a:xfrm>
            <a:off x="5433144" y="54347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5EBC8F2-6E74-4523-9E16-E471686C626C}"/>
              </a:ext>
            </a:extLst>
          </p:cNvPr>
          <p:cNvCxnSpPr>
            <a:cxnSpLocks/>
          </p:cNvCxnSpPr>
          <p:nvPr/>
        </p:nvCxnSpPr>
        <p:spPr>
          <a:xfrm>
            <a:off x="5968280" y="3284984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arme 8">
            <a:extLst>
              <a:ext uri="{FF2B5EF4-FFF2-40B4-BE49-F238E27FC236}">
                <a16:creationId xmlns:a16="http://schemas.microsoft.com/office/drawing/2014/main" id="{509D6E90-27A6-452B-8452-AEF261A3419E}"/>
              </a:ext>
            </a:extLst>
          </p:cNvPr>
          <p:cNvSpPr/>
          <p:nvPr/>
        </p:nvSpPr>
        <p:spPr>
          <a:xfrm rot="13551931">
            <a:off x="7132176" y="3377615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CBECB2-6938-4038-AC0B-3B7F4E65D0B6}"/>
              </a:ext>
            </a:extLst>
          </p:cNvPr>
          <p:cNvSpPr txBox="1"/>
          <p:nvPr/>
        </p:nvSpPr>
        <p:spPr>
          <a:xfrm>
            <a:off x="0" y="1631638"/>
            <a:ext cx="528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on parle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534870-AD2D-40FF-BC7A-70F0CC9E8950}"/>
              </a:ext>
            </a:extLst>
          </p:cNvPr>
          <p:cNvSpPr txBox="1"/>
          <p:nvPr/>
        </p:nvSpPr>
        <p:spPr>
          <a:xfrm>
            <a:off x="5866454" y="2308573"/>
            <a:ext cx="109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28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0FA994-7AF8-4ABE-B102-70DA78BD6DBF}"/>
              </a:ext>
            </a:extLst>
          </p:cNvPr>
          <p:cNvSpPr/>
          <p:nvPr/>
        </p:nvSpPr>
        <p:spPr>
          <a:xfrm>
            <a:off x="2935913" y="117089"/>
            <a:ext cx="627975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53AF20E-0228-4BBB-AC1E-9F0DEDC945DE}"/>
              </a:ext>
            </a:extLst>
          </p:cNvPr>
          <p:cNvSpPr txBox="1"/>
          <p:nvPr/>
        </p:nvSpPr>
        <p:spPr>
          <a:xfrm>
            <a:off x="-8856" y="3519814"/>
            <a:ext cx="5381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différence avec l’autre âge est de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CEEC011-7C8F-4050-909F-16CB8E18E09A}"/>
              </a:ext>
            </a:extLst>
          </p:cNvPr>
          <p:cNvSpPr txBox="1"/>
          <p:nvPr/>
        </p:nvSpPr>
        <p:spPr>
          <a:xfrm>
            <a:off x="-2952" y="1621661"/>
            <a:ext cx="5289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    de l’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âge de personnes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7E2C7B7-1CB5-4435-9A1E-EF781AF282E3}"/>
              </a:ext>
            </a:extLst>
          </p:cNvPr>
          <p:cNvSpPr txBox="1"/>
          <p:nvPr/>
        </p:nvSpPr>
        <p:spPr>
          <a:xfrm>
            <a:off x="-8856" y="2582589"/>
            <a:ext cx="528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premier âge est de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DA6DA2-B8FE-4068-8C2D-3F3867ED34E0}"/>
              </a:ext>
            </a:extLst>
          </p:cNvPr>
          <p:cNvSpPr/>
          <p:nvPr/>
        </p:nvSpPr>
        <p:spPr>
          <a:xfrm>
            <a:off x="2339752" y="113304"/>
            <a:ext cx="560406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053420F-00F4-49CE-8150-4B6B7E06E3DD}"/>
              </a:ext>
            </a:extLst>
          </p:cNvPr>
          <p:cNvSpPr txBox="1"/>
          <p:nvPr/>
        </p:nvSpPr>
        <p:spPr>
          <a:xfrm>
            <a:off x="0" y="3106108"/>
            <a:ext cx="528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28 ans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F2137BD-E54B-420C-A904-D4A8C53FC447}"/>
              </a:ext>
            </a:extLst>
          </p:cNvPr>
          <p:cNvSpPr txBox="1"/>
          <p:nvPr/>
        </p:nvSpPr>
        <p:spPr>
          <a:xfrm>
            <a:off x="1187624" y="4019841"/>
            <a:ext cx="263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6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6A933-FD1E-41A5-86AF-433648548404}"/>
              </a:ext>
            </a:extLst>
          </p:cNvPr>
          <p:cNvSpPr/>
          <p:nvPr/>
        </p:nvSpPr>
        <p:spPr>
          <a:xfrm>
            <a:off x="4760304" y="113304"/>
            <a:ext cx="243744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D3EC227-23A0-448B-AC73-F996349A43ED}"/>
              </a:ext>
            </a:extLst>
          </p:cNvPr>
          <p:cNvSpPr txBox="1"/>
          <p:nvPr/>
        </p:nvSpPr>
        <p:spPr>
          <a:xfrm>
            <a:off x="7328657" y="3877227"/>
            <a:ext cx="109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6475F3A-C8F3-47C2-84B6-9CBC569CD8B8}"/>
              </a:ext>
            </a:extLst>
          </p:cNvPr>
          <p:cNvSpPr txBox="1"/>
          <p:nvPr/>
        </p:nvSpPr>
        <p:spPr>
          <a:xfrm>
            <a:off x="0" y="4520179"/>
            <a:ext cx="538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deuxième âge est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2DDE010-F668-4606-B5EC-DCEC529D1D86}"/>
              </a:ext>
            </a:extLst>
          </p:cNvPr>
          <p:cNvSpPr txBox="1"/>
          <p:nvPr/>
        </p:nvSpPr>
        <p:spPr>
          <a:xfrm>
            <a:off x="0" y="5043698"/>
            <a:ext cx="5381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moins important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que le premier.</a:t>
            </a:r>
          </a:p>
        </p:txBody>
      </p:sp>
    </p:spTree>
    <p:extLst>
      <p:ext uri="{BB962C8B-B14F-4D97-AF65-F5344CB8AC3E}">
        <p14:creationId xmlns:p14="http://schemas.microsoft.com/office/powerpoint/2010/main" val="38743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1" grpId="1"/>
      <p:bldP spid="15" grpId="0"/>
      <p:bldP spid="21" grpId="0" animBg="1"/>
      <p:bldP spid="21" grpId="1" animBg="1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8" grpId="1" animBg="1"/>
      <p:bldP spid="29" grpId="0"/>
      <p:bldP spid="29" grpId="1"/>
      <p:bldP spid="30" grpId="0"/>
      <p:bldP spid="30" grpId="1"/>
      <p:bldP spid="31" grpId="0" animBg="1"/>
      <p:bldP spid="31" grpId="1" animBg="1"/>
      <p:bldP spid="32" grpId="0"/>
      <p:bldP spid="33" grpId="0"/>
      <p:bldP spid="33" grpId="1"/>
      <p:bldP spid="34" grpId="0"/>
      <p:bldP spid="3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Ma cousine a 28 ans. Elle a 6 ans de plus que son frère.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Quel âge a son frère ?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C7F7908-BBE2-4D4C-BB0F-6CA2A8F15C56}"/>
              </a:ext>
            </a:extLst>
          </p:cNvPr>
          <p:cNvSpPr/>
          <p:nvPr/>
        </p:nvSpPr>
        <p:spPr>
          <a:xfrm>
            <a:off x="5292080" y="2001708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F073BA0-4008-47C4-9839-BAD5D6E26581}"/>
              </a:ext>
            </a:extLst>
          </p:cNvPr>
          <p:cNvSpPr/>
          <p:nvPr/>
        </p:nvSpPr>
        <p:spPr>
          <a:xfrm>
            <a:off x="5289128" y="5144324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1800E8-A206-4B56-B3BF-17C5A73465D9}"/>
              </a:ext>
            </a:extLst>
          </p:cNvPr>
          <p:cNvSpPr txBox="1"/>
          <p:nvPr/>
        </p:nvSpPr>
        <p:spPr>
          <a:xfrm>
            <a:off x="5433144" y="54347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5EBC8F2-6E74-4523-9E16-E471686C626C}"/>
              </a:ext>
            </a:extLst>
          </p:cNvPr>
          <p:cNvCxnSpPr>
            <a:cxnSpLocks/>
          </p:cNvCxnSpPr>
          <p:nvPr/>
        </p:nvCxnSpPr>
        <p:spPr>
          <a:xfrm>
            <a:off x="5968280" y="3284984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arme 8">
            <a:extLst>
              <a:ext uri="{FF2B5EF4-FFF2-40B4-BE49-F238E27FC236}">
                <a16:creationId xmlns:a16="http://schemas.microsoft.com/office/drawing/2014/main" id="{509D6E90-27A6-452B-8452-AEF261A3419E}"/>
              </a:ext>
            </a:extLst>
          </p:cNvPr>
          <p:cNvSpPr/>
          <p:nvPr/>
        </p:nvSpPr>
        <p:spPr>
          <a:xfrm rot="13551931">
            <a:off x="7132176" y="3377615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534870-AD2D-40FF-BC7A-70F0CC9E8950}"/>
              </a:ext>
            </a:extLst>
          </p:cNvPr>
          <p:cNvSpPr txBox="1"/>
          <p:nvPr/>
        </p:nvSpPr>
        <p:spPr>
          <a:xfrm>
            <a:off x="5866454" y="2308573"/>
            <a:ext cx="109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28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D3EC227-23A0-448B-AC73-F996349A43ED}"/>
              </a:ext>
            </a:extLst>
          </p:cNvPr>
          <p:cNvSpPr txBox="1"/>
          <p:nvPr/>
        </p:nvSpPr>
        <p:spPr>
          <a:xfrm>
            <a:off x="7328657" y="3877227"/>
            <a:ext cx="109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E3B48C7-1391-4E6C-9963-8C2B3720D431}"/>
              </a:ext>
            </a:extLst>
          </p:cNvPr>
          <p:cNvSpPr txBox="1"/>
          <p:nvPr/>
        </p:nvSpPr>
        <p:spPr>
          <a:xfrm>
            <a:off x="-2952" y="1655196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donc poser une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1B63DB2-7FCF-46D1-BF42-C0E7F624A209}"/>
              </a:ext>
            </a:extLst>
          </p:cNvPr>
          <p:cNvSpPr txBox="1"/>
          <p:nvPr/>
        </p:nvSpPr>
        <p:spPr>
          <a:xfrm>
            <a:off x="-2952" y="2155065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soustraction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2117538-971E-4FD6-B3B6-6474AAA1A479}"/>
              </a:ext>
            </a:extLst>
          </p:cNvPr>
          <p:cNvSpPr txBox="1"/>
          <p:nvPr/>
        </p:nvSpPr>
        <p:spPr>
          <a:xfrm>
            <a:off x="-2952" y="2725978"/>
            <a:ext cx="176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28 - 6 =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D1F6ED6-C43A-46F7-8617-8367860B61F5}"/>
              </a:ext>
            </a:extLst>
          </p:cNvPr>
          <p:cNvSpPr txBox="1"/>
          <p:nvPr/>
        </p:nvSpPr>
        <p:spPr>
          <a:xfrm>
            <a:off x="1748895" y="2725978"/>
            <a:ext cx="223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22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7F46387-6B08-4AE2-93B8-A9AF00A04B5E}"/>
              </a:ext>
            </a:extLst>
          </p:cNvPr>
          <p:cNvSpPr txBox="1"/>
          <p:nvPr/>
        </p:nvSpPr>
        <p:spPr>
          <a:xfrm>
            <a:off x="-2952" y="3310753"/>
            <a:ext cx="5289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 frère de ma cousine a 22 ans.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/>
      <p:bldP spid="9" grpId="0" animBg="1"/>
      <p:bldP spid="15" grpId="0"/>
      <p:bldP spid="32" grpId="0"/>
      <p:bldP spid="22" grpId="0"/>
      <p:bldP spid="22" grpId="1"/>
      <p:bldP spid="23" grpId="0"/>
      <p:bldP spid="23" grpId="1"/>
      <p:bldP spid="24" grpId="0"/>
      <p:bldP spid="24" grpId="1"/>
      <p:bldP spid="35" grpId="0"/>
      <p:bldP spid="35" grpId="1"/>
      <p:bldP spid="36" grpId="0"/>
      <p:bldP spid="3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695C18B8-C4FA-4BAE-BE9F-E1CDCD0A881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Gardons un exemple, et à vous de jouer !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BF52412-29B9-42BC-891A-FEE352C90FF7}"/>
              </a:ext>
            </a:extLst>
          </p:cNvPr>
          <p:cNvSpPr txBox="1"/>
          <p:nvPr/>
        </p:nvSpPr>
        <p:spPr>
          <a:xfrm>
            <a:off x="0" y="836111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Pierre a 142 timbres de collection. Il en possède 31 de plus que Sophie.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Sophie a-t-elle de timbres ?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98157D8-9EDC-40DF-9B12-5D36C8A06124}"/>
              </a:ext>
            </a:extLst>
          </p:cNvPr>
          <p:cNvSpPr txBox="1"/>
          <p:nvPr/>
        </p:nvSpPr>
        <p:spPr>
          <a:xfrm>
            <a:off x="5436096" y="2566818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142 timbres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28F093B-E118-4066-8298-FBBA3CC1EEAA}"/>
              </a:ext>
            </a:extLst>
          </p:cNvPr>
          <p:cNvSpPr/>
          <p:nvPr/>
        </p:nvSpPr>
        <p:spPr>
          <a:xfrm>
            <a:off x="5292080" y="2478380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5F070C24-9679-4B16-B606-5866C9856888}"/>
              </a:ext>
            </a:extLst>
          </p:cNvPr>
          <p:cNvSpPr/>
          <p:nvPr/>
        </p:nvSpPr>
        <p:spPr>
          <a:xfrm>
            <a:off x="5289128" y="5620996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90E9071-C2E9-444F-8B93-A442AD6DA46F}"/>
              </a:ext>
            </a:extLst>
          </p:cNvPr>
          <p:cNvSpPr txBox="1"/>
          <p:nvPr/>
        </p:nvSpPr>
        <p:spPr>
          <a:xfrm>
            <a:off x="5433144" y="591143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E1FC0AB-22E3-457C-9B36-A15D19E3F1E7}"/>
              </a:ext>
            </a:extLst>
          </p:cNvPr>
          <p:cNvCxnSpPr>
            <a:cxnSpLocks/>
          </p:cNvCxnSpPr>
          <p:nvPr/>
        </p:nvCxnSpPr>
        <p:spPr>
          <a:xfrm>
            <a:off x="5968280" y="3761656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arme 32">
            <a:extLst>
              <a:ext uri="{FF2B5EF4-FFF2-40B4-BE49-F238E27FC236}">
                <a16:creationId xmlns:a16="http://schemas.microsoft.com/office/drawing/2014/main" id="{FA76C259-9225-457C-8107-8E0B47CD8C2B}"/>
              </a:ext>
            </a:extLst>
          </p:cNvPr>
          <p:cNvSpPr/>
          <p:nvPr/>
        </p:nvSpPr>
        <p:spPr>
          <a:xfrm rot="13551931">
            <a:off x="7132176" y="3854287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06ADFA7-F2CF-422B-BB47-D0E02CEF2455}"/>
              </a:ext>
            </a:extLst>
          </p:cNvPr>
          <p:cNvSpPr txBox="1"/>
          <p:nvPr/>
        </p:nvSpPr>
        <p:spPr>
          <a:xfrm>
            <a:off x="6874778" y="4046843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31 timbres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FC9788-F1D8-414F-97F3-7BC049E72E2B}"/>
              </a:ext>
            </a:extLst>
          </p:cNvPr>
          <p:cNvSpPr txBox="1"/>
          <p:nvPr/>
        </p:nvSpPr>
        <p:spPr>
          <a:xfrm>
            <a:off x="252" y="279197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142 - 31 =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D3B471B-DC07-428D-9B27-4D522BF390E5}"/>
              </a:ext>
            </a:extLst>
          </p:cNvPr>
          <p:cNvSpPr txBox="1"/>
          <p:nvPr/>
        </p:nvSpPr>
        <p:spPr>
          <a:xfrm>
            <a:off x="1903727" y="279197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111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591245C-C47D-4EC1-87C9-78917AF72D78}"/>
              </a:ext>
            </a:extLst>
          </p:cNvPr>
          <p:cNvSpPr txBox="1"/>
          <p:nvPr/>
        </p:nvSpPr>
        <p:spPr>
          <a:xfrm>
            <a:off x="252" y="3376748"/>
            <a:ext cx="528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Sophie a 111 timbres.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6" grpId="0" animBg="1"/>
      <p:bldP spid="26" grpId="1" animBg="1"/>
      <p:bldP spid="28" grpId="0"/>
      <p:bldP spid="28" grpId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3" grpId="0" animBg="1"/>
      <p:bldP spid="33" grpId="1" animBg="1"/>
      <p:bldP spid="34" grpId="0"/>
      <p:bldP spid="34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Cette leçon porte sur des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problèmes additifs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884F27-65BD-4853-9F1F-7AC493BEF774}"/>
              </a:ext>
            </a:extLst>
          </p:cNvPr>
          <p:cNvSpPr txBox="1"/>
          <p:nvPr/>
        </p:nvSpPr>
        <p:spPr>
          <a:xfrm>
            <a:off x="-2964" y="5500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Un problème additif est un problème qui peut être résolu par une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addition 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ou une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soustraction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6F718B-C6C4-497E-B482-1C0300AA255A}"/>
              </a:ext>
            </a:extLst>
          </p:cNvPr>
          <p:cNvSpPr txBox="1"/>
          <p:nvPr/>
        </p:nvSpPr>
        <p:spPr>
          <a:xfrm>
            <a:off x="2964" y="22207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Pour trouver la bonne opération, il faut bien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comprendre le problème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8B9077-CE93-4BE1-BAAA-D320750FFD09}"/>
              </a:ext>
            </a:extLst>
          </p:cNvPr>
          <p:cNvSpPr txBox="1"/>
          <p:nvPr/>
        </p:nvSpPr>
        <p:spPr>
          <a:xfrm>
            <a:off x="-2964" y="343696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Pour vous aider à bien comprendre un problème, nous allons étudier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différentes sortes de problèmes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/>
      <p:bldP spid="11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Dans cette leçon, nous allons aborder les problèmes de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comparaison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3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Voyons une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situation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pour bien comprendre.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67874E-8334-4C9E-8FF0-2CC4DF4144CE}"/>
              </a:ext>
            </a:extLst>
          </p:cNvPr>
          <p:cNvSpPr/>
          <p:nvPr/>
        </p:nvSpPr>
        <p:spPr>
          <a:xfrm>
            <a:off x="611554" y="764704"/>
            <a:ext cx="7920880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i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classe de Camille, il y a 23 élèves. Il y en a 4 de plus que dans la classe d’Hugo.</a:t>
            </a:r>
          </a:p>
          <a:p>
            <a:pPr>
              <a:spcAft>
                <a:spcPts val="0"/>
              </a:spcAft>
            </a:pPr>
            <a:r>
              <a:rPr lang="fr-FR" sz="3600" i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classe d’Hugo, il y a 19 élèves.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70E2C5-BA68-4D3C-BAF4-146AC98F82FF}"/>
              </a:ext>
            </a:extLst>
          </p:cNvPr>
          <p:cNvSpPr txBox="1"/>
          <p:nvPr/>
        </p:nvSpPr>
        <p:spPr>
          <a:xfrm>
            <a:off x="0" y="30004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0070C0"/>
                </a:solidFill>
                <a:latin typeface="Maiandra GD" panose="020E0502030308020204" pitchFamily="34" charset="0"/>
              </a:rPr>
              <a:t>Définition du problème de comparaison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6C5E6D-6057-42B9-9F78-CA71D0DF0077}"/>
              </a:ext>
            </a:extLst>
          </p:cNvPr>
          <p:cNvSpPr txBox="1"/>
          <p:nvPr/>
        </p:nvSpPr>
        <p:spPr>
          <a:xfrm>
            <a:off x="-6" y="364676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deux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collections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de la même chose sont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comparées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42A5E3-CDB3-4989-BC14-C65702B8F6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424" y="4585871"/>
            <a:ext cx="5184576" cy="227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 animBg="1"/>
      <p:bldP spid="2" grpId="1" animBg="1"/>
      <p:bldP spid="4" grpId="0"/>
      <p:bldP spid="4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Voyons un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premier problème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28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Pierre a 142 timbres de collection. Il en possède 31 de plus que Sophie.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Sophie a-t-elle de timbres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700808"/>
            <a:ext cx="5292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ce type de problèmes, on compare la valeur de choses similaires.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8EB65B-2F3D-4550-B5C1-914CA5A8686F}"/>
              </a:ext>
            </a:extLst>
          </p:cNvPr>
          <p:cNvSpPr txBox="1"/>
          <p:nvPr/>
        </p:nvSpPr>
        <p:spPr>
          <a:xfrm>
            <a:off x="0" y="3154496"/>
            <a:ext cx="226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il s’agit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9FE4D0C-2364-4D5A-A246-7BE7E067AF8F}"/>
              </a:ext>
            </a:extLst>
          </p:cNvPr>
          <p:cNvSpPr txBox="1"/>
          <p:nvPr/>
        </p:nvSpPr>
        <p:spPr>
          <a:xfrm>
            <a:off x="0" y="3154496"/>
            <a:ext cx="5292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 d’une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collection de timbres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7FFBCC-2BB9-4602-AF1C-112D09C7C073}"/>
              </a:ext>
            </a:extLst>
          </p:cNvPr>
          <p:cNvSpPr/>
          <p:nvPr/>
        </p:nvSpPr>
        <p:spPr>
          <a:xfrm>
            <a:off x="2267744" y="116632"/>
            <a:ext cx="3700536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BBD0C-9D1C-4D00-929D-04ED63216DE6}"/>
              </a:ext>
            </a:extLst>
          </p:cNvPr>
          <p:cNvSpPr/>
          <p:nvPr/>
        </p:nvSpPr>
        <p:spPr>
          <a:xfrm>
            <a:off x="1507468" y="116632"/>
            <a:ext cx="688268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36930A-6AAD-4ED7-9B63-D4A7B43B6A1F}"/>
              </a:ext>
            </a:extLst>
          </p:cNvPr>
          <p:cNvSpPr txBox="1"/>
          <p:nvPr/>
        </p:nvSpPr>
        <p:spPr>
          <a:xfrm>
            <a:off x="5436096" y="2090146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142 timbres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BA64A30-A837-4F23-B017-5595E591C392}"/>
              </a:ext>
            </a:extLst>
          </p:cNvPr>
          <p:cNvSpPr txBox="1"/>
          <p:nvPr/>
        </p:nvSpPr>
        <p:spPr>
          <a:xfrm>
            <a:off x="0" y="4079974"/>
            <a:ext cx="5292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L’une des deux collections s’élève à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1271C1-5BAC-44D3-80F2-065E4C7CD08E}"/>
              </a:ext>
            </a:extLst>
          </p:cNvPr>
          <p:cNvSpPr txBox="1"/>
          <p:nvPr/>
        </p:nvSpPr>
        <p:spPr>
          <a:xfrm>
            <a:off x="1691680" y="457241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142 timbres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C7F7908-BBE2-4D4C-BB0F-6CA2A8F15C56}"/>
              </a:ext>
            </a:extLst>
          </p:cNvPr>
          <p:cNvSpPr/>
          <p:nvPr/>
        </p:nvSpPr>
        <p:spPr>
          <a:xfrm>
            <a:off x="5292080" y="2001708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3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5" grpId="0"/>
      <p:bldP spid="15" grpId="1"/>
      <p:bldP spid="16" grpId="0"/>
      <p:bldP spid="16" grpId="1"/>
      <p:bldP spid="8" grpId="0" animBg="1"/>
      <p:bldP spid="18" grpId="0" animBg="1"/>
      <p:bldP spid="20" grpId="0"/>
      <p:bldP spid="21" grpId="0"/>
      <p:bldP spid="21" grpId="1"/>
      <p:bldP spid="22" grpId="0"/>
      <p:bldP spid="22" grpId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Pierre a 142 timbres de collection. Il en possède 31 de plus que Sophie.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Sophie a-t-elle de timbres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700808"/>
            <a:ext cx="5292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ne connaissons pas la valeur de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l’autre collection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8EB65B-2F3D-4550-B5C1-914CA5A8686F}"/>
              </a:ext>
            </a:extLst>
          </p:cNvPr>
          <p:cNvSpPr txBox="1"/>
          <p:nvPr/>
        </p:nvSpPr>
        <p:spPr>
          <a:xfrm>
            <a:off x="0" y="2665347"/>
            <a:ext cx="5289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Par contre, nous connaissons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différence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entre les deux collections.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7FFBCC-2BB9-4602-AF1C-112D09C7C073}"/>
              </a:ext>
            </a:extLst>
          </p:cNvPr>
          <p:cNvSpPr/>
          <p:nvPr/>
        </p:nvSpPr>
        <p:spPr>
          <a:xfrm>
            <a:off x="2267744" y="116632"/>
            <a:ext cx="3700536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BBD0C-9D1C-4D00-929D-04ED63216DE6}"/>
              </a:ext>
            </a:extLst>
          </p:cNvPr>
          <p:cNvSpPr/>
          <p:nvPr/>
        </p:nvSpPr>
        <p:spPr>
          <a:xfrm>
            <a:off x="1507468" y="116632"/>
            <a:ext cx="688268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36930A-6AAD-4ED7-9B63-D4A7B43B6A1F}"/>
              </a:ext>
            </a:extLst>
          </p:cNvPr>
          <p:cNvSpPr txBox="1"/>
          <p:nvPr/>
        </p:nvSpPr>
        <p:spPr>
          <a:xfrm>
            <a:off x="5436096" y="2090146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142 timbres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BA64A30-A837-4F23-B017-5595E591C392}"/>
              </a:ext>
            </a:extLst>
          </p:cNvPr>
          <p:cNvSpPr txBox="1"/>
          <p:nvPr/>
        </p:nvSpPr>
        <p:spPr>
          <a:xfrm>
            <a:off x="0" y="4079974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différence est de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C1271C1-5BAC-44D3-80F2-065E4C7CD08E}"/>
              </a:ext>
            </a:extLst>
          </p:cNvPr>
          <p:cNvSpPr txBox="1"/>
          <p:nvPr/>
        </p:nvSpPr>
        <p:spPr>
          <a:xfrm>
            <a:off x="0" y="4101516"/>
            <a:ext cx="5362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			       31 timbres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C7F7908-BBE2-4D4C-BB0F-6CA2A8F15C56}"/>
              </a:ext>
            </a:extLst>
          </p:cNvPr>
          <p:cNvSpPr/>
          <p:nvPr/>
        </p:nvSpPr>
        <p:spPr>
          <a:xfrm>
            <a:off x="5292080" y="2001708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F073BA0-4008-47C4-9839-BAD5D6E26581}"/>
              </a:ext>
            </a:extLst>
          </p:cNvPr>
          <p:cNvSpPr/>
          <p:nvPr/>
        </p:nvSpPr>
        <p:spPr>
          <a:xfrm>
            <a:off x="5289128" y="5144324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1800E8-A206-4B56-B3BF-17C5A73465D9}"/>
              </a:ext>
            </a:extLst>
          </p:cNvPr>
          <p:cNvSpPr txBox="1"/>
          <p:nvPr/>
        </p:nvSpPr>
        <p:spPr>
          <a:xfrm>
            <a:off x="5433144" y="54347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5EBC8F2-6E74-4523-9E16-E471686C626C}"/>
              </a:ext>
            </a:extLst>
          </p:cNvPr>
          <p:cNvCxnSpPr>
            <a:cxnSpLocks/>
          </p:cNvCxnSpPr>
          <p:nvPr/>
        </p:nvCxnSpPr>
        <p:spPr>
          <a:xfrm>
            <a:off x="5968280" y="3284984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arme 8">
            <a:extLst>
              <a:ext uri="{FF2B5EF4-FFF2-40B4-BE49-F238E27FC236}">
                <a16:creationId xmlns:a16="http://schemas.microsoft.com/office/drawing/2014/main" id="{509D6E90-27A6-452B-8452-AEF261A3419E}"/>
              </a:ext>
            </a:extLst>
          </p:cNvPr>
          <p:cNvSpPr/>
          <p:nvPr/>
        </p:nvSpPr>
        <p:spPr>
          <a:xfrm rot="13551931">
            <a:off x="7132176" y="3377615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DF8FBC-B7F1-49A6-A286-EBC795C8F016}"/>
              </a:ext>
            </a:extLst>
          </p:cNvPr>
          <p:cNvSpPr txBox="1"/>
          <p:nvPr/>
        </p:nvSpPr>
        <p:spPr>
          <a:xfrm>
            <a:off x="6874778" y="3570171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31 timbres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1BCA08-D6F7-482A-9265-337CDEC6C6AC}"/>
              </a:ext>
            </a:extLst>
          </p:cNvPr>
          <p:cNvSpPr/>
          <p:nvPr/>
        </p:nvSpPr>
        <p:spPr>
          <a:xfrm>
            <a:off x="8460432" y="102012"/>
            <a:ext cx="583674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9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8" grpId="0" animBg="1"/>
      <p:bldP spid="18" grpId="0" animBg="1"/>
      <p:bldP spid="21" grpId="0"/>
      <p:bldP spid="21" grpId="1"/>
      <p:bldP spid="22" grpId="0"/>
      <p:bldP spid="22" grpId="1"/>
      <p:bldP spid="12" grpId="0" animBg="1"/>
      <p:bldP spid="13" grpId="0"/>
      <p:bldP spid="9" grpId="0" animBg="1"/>
      <p:bldP spid="19" grpId="0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Pierre a 142 timbres de collection. Il en possède 31 de plus que Sophie.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Sophie a-t-elle de timbres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700808"/>
            <a:ext cx="5292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cherchons donc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la valeur de l’autre collection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36930A-6AAD-4ED7-9B63-D4A7B43B6A1F}"/>
              </a:ext>
            </a:extLst>
          </p:cNvPr>
          <p:cNvSpPr txBox="1"/>
          <p:nvPr/>
        </p:nvSpPr>
        <p:spPr>
          <a:xfrm>
            <a:off x="5436096" y="2090146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142 timbres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C7F7908-BBE2-4D4C-BB0F-6CA2A8F15C56}"/>
              </a:ext>
            </a:extLst>
          </p:cNvPr>
          <p:cNvSpPr/>
          <p:nvPr/>
        </p:nvSpPr>
        <p:spPr>
          <a:xfrm>
            <a:off x="5292080" y="2001708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F073BA0-4008-47C4-9839-BAD5D6E26581}"/>
              </a:ext>
            </a:extLst>
          </p:cNvPr>
          <p:cNvSpPr/>
          <p:nvPr/>
        </p:nvSpPr>
        <p:spPr>
          <a:xfrm>
            <a:off x="5289128" y="5144324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1800E8-A206-4B56-B3BF-17C5A73465D9}"/>
              </a:ext>
            </a:extLst>
          </p:cNvPr>
          <p:cNvSpPr txBox="1"/>
          <p:nvPr/>
        </p:nvSpPr>
        <p:spPr>
          <a:xfrm>
            <a:off x="5433144" y="54347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5EBC8F2-6E74-4523-9E16-E471686C626C}"/>
              </a:ext>
            </a:extLst>
          </p:cNvPr>
          <p:cNvCxnSpPr>
            <a:cxnSpLocks/>
          </p:cNvCxnSpPr>
          <p:nvPr/>
        </p:nvCxnSpPr>
        <p:spPr>
          <a:xfrm>
            <a:off x="5968280" y="3284984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arme 8">
            <a:extLst>
              <a:ext uri="{FF2B5EF4-FFF2-40B4-BE49-F238E27FC236}">
                <a16:creationId xmlns:a16="http://schemas.microsoft.com/office/drawing/2014/main" id="{509D6E90-27A6-452B-8452-AEF261A3419E}"/>
              </a:ext>
            </a:extLst>
          </p:cNvPr>
          <p:cNvSpPr/>
          <p:nvPr/>
        </p:nvSpPr>
        <p:spPr>
          <a:xfrm rot="13551931">
            <a:off x="7132176" y="3377615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DF8FBC-B7F1-49A6-A286-EBC795C8F016}"/>
              </a:ext>
            </a:extLst>
          </p:cNvPr>
          <p:cNvSpPr txBox="1"/>
          <p:nvPr/>
        </p:nvSpPr>
        <p:spPr>
          <a:xfrm>
            <a:off x="6874778" y="3570171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31 timbres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3B7718D0-C6F5-4044-9DF5-59CB4C58E469}"/>
              </a:ext>
            </a:extLst>
          </p:cNvPr>
          <p:cNvSpPr/>
          <p:nvPr/>
        </p:nvSpPr>
        <p:spPr>
          <a:xfrm rot="11324475">
            <a:off x="6843036" y="5630625"/>
            <a:ext cx="1800200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13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Pierre a 142 timbres de collection. Il en possède 31 de plus que Sophie.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Sophie a-t-elle de timbres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700808"/>
            <a:ext cx="5292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trouver l’opération à poser, il faut se poser la question suivante :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36930A-6AAD-4ED7-9B63-D4A7B43B6A1F}"/>
              </a:ext>
            </a:extLst>
          </p:cNvPr>
          <p:cNvSpPr txBox="1"/>
          <p:nvPr/>
        </p:nvSpPr>
        <p:spPr>
          <a:xfrm>
            <a:off x="5436096" y="2090146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142 timbres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C7F7908-BBE2-4D4C-BB0F-6CA2A8F15C56}"/>
              </a:ext>
            </a:extLst>
          </p:cNvPr>
          <p:cNvSpPr/>
          <p:nvPr/>
        </p:nvSpPr>
        <p:spPr>
          <a:xfrm>
            <a:off x="5292080" y="2001708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F073BA0-4008-47C4-9839-BAD5D6E26581}"/>
              </a:ext>
            </a:extLst>
          </p:cNvPr>
          <p:cNvSpPr/>
          <p:nvPr/>
        </p:nvSpPr>
        <p:spPr>
          <a:xfrm>
            <a:off x="5289128" y="5144324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1800E8-A206-4B56-B3BF-17C5A73465D9}"/>
              </a:ext>
            </a:extLst>
          </p:cNvPr>
          <p:cNvSpPr txBox="1"/>
          <p:nvPr/>
        </p:nvSpPr>
        <p:spPr>
          <a:xfrm>
            <a:off x="5433144" y="54347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5EBC8F2-6E74-4523-9E16-E471686C626C}"/>
              </a:ext>
            </a:extLst>
          </p:cNvPr>
          <p:cNvCxnSpPr>
            <a:cxnSpLocks/>
          </p:cNvCxnSpPr>
          <p:nvPr/>
        </p:nvCxnSpPr>
        <p:spPr>
          <a:xfrm>
            <a:off x="5968280" y="3284984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arme 8">
            <a:extLst>
              <a:ext uri="{FF2B5EF4-FFF2-40B4-BE49-F238E27FC236}">
                <a16:creationId xmlns:a16="http://schemas.microsoft.com/office/drawing/2014/main" id="{509D6E90-27A6-452B-8452-AEF261A3419E}"/>
              </a:ext>
            </a:extLst>
          </p:cNvPr>
          <p:cNvSpPr/>
          <p:nvPr/>
        </p:nvSpPr>
        <p:spPr>
          <a:xfrm rot="13551931">
            <a:off x="7132176" y="3377615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DF8FBC-B7F1-49A6-A286-EBC795C8F016}"/>
              </a:ext>
            </a:extLst>
          </p:cNvPr>
          <p:cNvSpPr txBox="1"/>
          <p:nvPr/>
        </p:nvSpPr>
        <p:spPr>
          <a:xfrm>
            <a:off x="6874778" y="3570171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31 timbres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AAE99DC-267D-4A5D-AFA1-7FEF80EF3E5E}"/>
              </a:ext>
            </a:extLst>
          </p:cNvPr>
          <p:cNvSpPr txBox="1"/>
          <p:nvPr/>
        </p:nvSpPr>
        <p:spPr>
          <a:xfrm>
            <a:off x="0" y="3167364"/>
            <a:ext cx="5292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deuxième collection est-elle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grande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ou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petite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079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867</Words>
  <Application>Microsoft Office PowerPoint</Application>
  <PresentationFormat>Affichage à l'écran (4:3)</PresentationFormat>
  <Paragraphs>152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Calibri</vt:lpstr>
      <vt:lpstr>Cambria Math</vt:lpstr>
      <vt:lpstr>Arial</vt:lpstr>
      <vt:lpstr>Abadi</vt:lpstr>
      <vt:lpstr>Maiandra GD</vt:lpstr>
      <vt:lpstr>Thème Office</vt:lpstr>
      <vt:lpstr>Problèmes additifs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151</cp:revision>
  <dcterms:created xsi:type="dcterms:W3CDTF">2013-01-27T09:55:18Z</dcterms:created>
  <dcterms:modified xsi:type="dcterms:W3CDTF">2019-07-31T06:17:50Z</dcterms:modified>
</cp:coreProperties>
</file>