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48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46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49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23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70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31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0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38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64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F052-BADB-47ED-8269-91A065276444}" type="datetimeFigureOut">
              <a:rPr lang="fr-FR" smtClean="0"/>
              <a:t>15/03/2015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EB74-01F8-49BD-BD8C-D865E5FE1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02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5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dirty="0" smtClean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é </a:t>
            </a:r>
            <a:r>
              <a:rPr lang="fr-FR" sz="8800" dirty="0" smtClean="0">
                <a:latin typeface="Maiandra GD" pitchFamily="34" charset="0"/>
              </a:rPr>
              <a:t>ou</a:t>
            </a:r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b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8800" dirty="0" smtClean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er </a:t>
            </a:r>
            <a:r>
              <a:rPr lang="fr-FR" sz="8800" dirty="0" smtClean="0">
                <a:latin typeface="Maiandra GD" pitchFamily="34" charset="0"/>
              </a:rPr>
              <a:t>?</a:t>
            </a:r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Etude de la langue – </a:t>
            </a:r>
            <a:r>
              <a:rPr lang="fr-FR" i="1" dirty="0" smtClean="0"/>
              <a:t>Orthographe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79512" y="4357688"/>
            <a:ext cx="87129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Plongeons dans le monde merveilleux de la grammaire…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980728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Bruno : </a:t>
            </a:r>
            <a:r>
              <a:rPr lang="fr-FR" sz="2400" dirty="0" smtClean="0">
                <a:latin typeface="Maiandra GD" pitchFamily="34" charset="0"/>
              </a:rPr>
              <a:t>Maman ! Agnès a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mon cahier !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884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rgbClr val="0070C0"/>
                </a:solidFill>
                <a:latin typeface="Maiandra GD" pitchFamily="34" charset="0"/>
              </a:rPr>
              <a:t>Trouvons et expliquons l’orthographe des mots.</a:t>
            </a:r>
            <a:endParaRPr lang="fr-FR" sz="32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856443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Agnès : </a:t>
            </a:r>
            <a:r>
              <a:rPr lang="fr-FR" sz="2400" dirty="0" smtClean="0">
                <a:latin typeface="Maiandra GD" pitchFamily="34" charset="0"/>
              </a:rPr>
              <a:t>C’est pas vrai ! Il était déjà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quand je l’ai pris…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184" y="2720539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Bruno : </a:t>
            </a:r>
            <a:r>
              <a:rPr lang="fr-FR" sz="2400" dirty="0" smtClean="0">
                <a:latin typeface="Maiandra GD" pitchFamily="34" charset="0"/>
              </a:rPr>
              <a:t>Menteuse ! En plus, tu as fait exprès de l’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.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1184" y="3584635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Agnès : </a:t>
            </a:r>
            <a:r>
              <a:rPr lang="fr-FR" sz="2400" dirty="0" smtClean="0">
                <a:latin typeface="Maiandra GD" pitchFamily="34" charset="0"/>
              </a:rPr>
              <a:t>N’importe quoi ! Comme si j’allais me dire « Je dois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le cahier de mon frère… ».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4799479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Maman : </a:t>
            </a:r>
            <a:r>
              <a:rPr lang="fr-FR" sz="2400" dirty="0" smtClean="0">
                <a:latin typeface="Maiandra GD" pitchFamily="34" charset="0"/>
              </a:rPr>
              <a:t>Peu importe qui l’a fait :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un cahier est stupide. Vos chamailleries m’agacent : vous êtes tous les deux punis !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14127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aiandra GD" pitchFamily="34" charset="0"/>
                <a:sym typeface="Wingdings"/>
              </a:rPr>
              <a:t></a:t>
            </a:r>
            <a:r>
              <a:rPr lang="fr-FR" sz="24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2400" b="1" dirty="0" smtClean="0">
                <a:solidFill>
                  <a:srgbClr val="FF0000"/>
                </a:solidFill>
                <a:latin typeface="Maiandra GD" pitchFamily="34" charset="0"/>
              </a:rPr>
              <a:t>é</a:t>
            </a:r>
            <a:r>
              <a:rPr lang="fr-FR" sz="2400" dirty="0" smtClean="0">
                <a:latin typeface="Maiandra GD" pitchFamily="34" charset="0"/>
              </a:rPr>
              <a:t>, car…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39752" y="144471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Maiandra GD" pitchFamily="34" charset="0"/>
                <a:sym typeface="Wingdings"/>
              </a:rPr>
              <a:t>c’est le </a:t>
            </a:r>
            <a:r>
              <a:rPr lang="fr-FR" sz="2000" b="1" i="1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participe passé</a:t>
            </a:r>
            <a:r>
              <a:rPr lang="fr-FR" sz="2000" i="1" dirty="0" smtClean="0">
                <a:latin typeface="Maiandra GD" pitchFamily="34" charset="0"/>
                <a:sym typeface="Wingdings"/>
              </a:rPr>
              <a:t> du verbe (auxiliaire avant).</a:t>
            </a:r>
            <a:endParaRPr lang="fr-FR" sz="2000" i="1" dirty="0" smtClean="0">
              <a:latin typeface="Maiandra GD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504" y="224725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aiandra GD" pitchFamily="34" charset="0"/>
                <a:sym typeface="Wingdings"/>
              </a:rPr>
              <a:t></a:t>
            </a:r>
            <a:r>
              <a:rPr lang="fr-FR" sz="24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2400" b="1" dirty="0" smtClean="0">
                <a:solidFill>
                  <a:srgbClr val="FF0000"/>
                </a:solidFill>
                <a:latin typeface="Maiandra GD" pitchFamily="34" charset="0"/>
              </a:rPr>
              <a:t>é</a:t>
            </a:r>
            <a:r>
              <a:rPr lang="fr-FR" sz="2400" dirty="0" smtClean="0">
                <a:latin typeface="Maiandra GD" pitchFamily="34" charset="0"/>
              </a:rPr>
              <a:t>, car…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39752" y="2279193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Maiandra GD" pitchFamily="34" charset="0"/>
                <a:sym typeface="Wingdings"/>
              </a:rPr>
              <a:t>c’est un </a:t>
            </a:r>
            <a:r>
              <a:rPr lang="fr-FR" sz="2000" b="1" i="1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adjectif qualificatif</a:t>
            </a:r>
            <a:r>
              <a:rPr lang="fr-FR" sz="2000" i="1" dirty="0" smtClean="0">
                <a:latin typeface="Maiandra GD" pitchFamily="34" charset="0"/>
                <a:sym typeface="Wingdings"/>
              </a:rPr>
              <a:t>.</a:t>
            </a:r>
            <a:endParaRPr lang="fr-FR" sz="2000" i="1" dirty="0" smtClean="0">
              <a:latin typeface="Maiandra G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318335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aiandra GD" pitchFamily="34" charset="0"/>
                <a:sym typeface="Wingdings"/>
              </a:rPr>
              <a:t></a:t>
            </a:r>
            <a:r>
              <a:rPr lang="fr-FR" sz="24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2400" b="1" dirty="0" smtClean="0">
                <a:solidFill>
                  <a:srgbClr val="FF0000"/>
                </a:solidFill>
                <a:latin typeface="Maiandra GD" pitchFamily="34" charset="0"/>
              </a:rPr>
              <a:t>er</a:t>
            </a:r>
            <a:r>
              <a:rPr lang="fr-FR" sz="2400" dirty="0" smtClean="0">
                <a:latin typeface="Maiandra GD" pitchFamily="34" charset="0"/>
              </a:rPr>
              <a:t>, car…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339752" y="3215297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Maiandra GD" pitchFamily="34" charset="0"/>
                <a:sym typeface="Wingdings"/>
              </a:rPr>
              <a:t>c’est un </a:t>
            </a:r>
            <a:r>
              <a:rPr lang="fr-FR" sz="2000" b="1" i="1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infinitif</a:t>
            </a:r>
            <a:r>
              <a:rPr lang="fr-FR" sz="2000" i="1" dirty="0" smtClean="0">
                <a:latin typeface="Maiandra GD" pitchFamily="34" charset="0"/>
                <a:sym typeface="Wingdings"/>
              </a:rPr>
              <a:t>  (préposition « de »).</a:t>
            </a:r>
            <a:endParaRPr lang="fr-FR" sz="2000" i="1" dirty="0" smtClean="0">
              <a:latin typeface="Maiandra G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440749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aiandra GD" pitchFamily="34" charset="0"/>
                <a:sym typeface="Wingdings"/>
              </a:rPr>
              <a:t></a:t>
            </a:r>
            <a:r>
              <a:rPr lang="fr-FR" sz="24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2400" b="1" dirty="0" smtClean="0">
                <a:solidFill>
                  <a:srgbClr val="FF0000"/>
                </a:solidFill>
                <a:latin typeface="Maiandra GD" pitchFamily="34" charset="0"/>
              </a:rPr>
              <a:t>er</a:t>
            </a:r>
            <a:r>
              <a:rPr lang="fr-FR" sz="2400" dirty="0" smtClean="0">
                <a:latin typeface="Maiandra GD" pitchFamily="34" charset="0"/>
              </a:rPr>
              <a:t>, car…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339752" y="4439433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Maiandra GD" pitchFamily="34" charset="0"/>
                <a:sym typeface="Wingdings"/>
              </a:rPr>
              <a:t>c’est un </a:t>
            </a:r>
            <a:r>
              <a:rPr lang="fr-FR" sz="2000" b="1" i="1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infinitif</a:t>
            </a:r>
            <a:r>
              <a:rPr lang="fr-FR" sz="2000" i="1" dirty="0" smtClean="0">
                <a:latin typeface="Maiandra GD" pitchFamily="34" charset="0"/>
                <a:sym typeface="Wingdings"/>
              </a:rPr>
              <a:t>  (il complète un premier verbe).</a:t>
            </a:r>
            <a:endParaRPr lang="fr-FR" sz="2000" i="1" dirty="0" smtClean="0">
              <a:latin typeface="Maiandra GD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7504" y="570363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aiandra GD" pitchFamily="34" charset="0"/>
                <a:sym typeface="Wingdings"/>
              </a:rPr>
              <a:t></a:t>
            </a:r>
            <a:r>
              <a:rPr lang="fr-FR" sz="24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Maiandra GD" pitchFamily="34" charset="0"/>
              </a:rPr>
              <a:t>abîm</a:t>
            </a:r>
            <a:r>
              <a:rPr lang="fr-FR" sz="2400" b="1" dirty="0" smtClean="0">
                <a:solidFill>
                  <a:srgbClr val="FF0000"/>
                </a:solidFill>
                <a:latin typeface="Maiandra GD" pitchFamily="34" charset="0"/>
              </a:rPr>
              <a:t>er</a:t>
            </a:r>
            <a:r>
              <a:rPr lang="fr-FR" sz="2400" dirty="0" smtClean="0">
                <a:latin typeface="Maiandra GD" pitchFamily="34" charset="0"/>
              </a:rPr>
              <a:t>, car…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39752" y="5735577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Maiandra GD" pitchFamily="34" charset="0"/>
                <a:sym typeface="Wingdings"/>
              </a:rPr>
              <a:t>c’est un </a:t>
            </a:r>
            <a:r>
              <a:rPr lang="fr-FR" sz="2000" b="1" i="1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infinitif</a:t>
            </a:r>
            <a:r>
              <a:rPr lang="fr-FR" sz="2000" i="1" dirty="0" smtClean="0">
                <a:latin typeface="Maiandra GD" pitchFamily="34" charset="0"/>
                <a:sym typeface="Wingdings"/>
              </a:rPr>
              <a:t>  (dans cette phrase, sa fonction est sujet).</a:t>
            </a:r>
            <a:endParaRPr lang="fr-FR" sz="2000" i="1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515556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Bruno : </a:t>
            </a:r>
            <a:r>
              <a:rPr lang="fr-FR" sz="2400" dirty="0" smtClean="0">
                <a:latin typeface="Maiandra GD" pitchFamily="34" charset="0"/>
              </a:rPr>
              <a:t>Maman ! Agnès a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mon cahier !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884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Ecoutons attentivement cette petite conversation.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959223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Agnès : </a:t>
            </a:r>
            <a:r>
              <a:rPr lang="fr-FR" sz="2400" dirty="0" smtClean="0">
                <a:latin typeface="Maiandra GD" pitchFamily="34" charset="0"/>
              </a:rPr>
              <a:t>C’est pas vrai ! Il était déjà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quand je l’ai pris…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184" y="2391271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Bruno : </a:t>
            </a:r>
            <a:r>
              <a:rPr lang="fr-FR" sz="2400" dirty="0" smtClean="0">
                <a:latin typeface="Maiandra GD" pitchFamily="34" charset="0"/>
              </a:rPr>
              <a:t>Menteuse ! En plus, tu as fait exprès de l’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.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1184" y="2823319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Agnès : </a:t>
            </a:r>
            <a:r>
              <a:rPr lang="fr-FR" sz="2400" dirty="0" smtClean="0">
                <a:latin typeface="Maiandra GD" pitchFamily="34" charset="0"/>
              </a:rPr>
              <a:t>N’importe quoi ! Comme si j’allais me dire « Je dois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le cahier de mon frère… ».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3606115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Maman : </a:t>
            </a:r>
            <a:r>
              <a:rPr lang="fr-FR" sz="2400" dirty="0" smtClean="0">
                <a:latin typeface="Maiandra GD" pitchFamily="34" charset="0"/>
              </a:rPr>
              <a:t>Peu importe qui l’a fait :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un cahier est stupide. Vos chamailleries m’agacent : vous êtes tous les deux punis !</a:t>
            </a:r>
            <a:endParaRPr lang="fr-FR" sz="2400" b="1" dirty="0" smtClean="0">
              <a:latin typeface="Maiandra GD" pitchFamily="34" charset="0"/>
            </a:endParaRPr>
          </a:p>
        </p:txBody>
      </p:sp>
      <p:pic>
        <p:nvPicPr>
          <p:cNvPr id="10" name="Picture 2" descr="C:\Users\Max\Documents\Cliparts\Emotions, Etats\Autres\Enfant colère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350" y="106531"/>
            <a:ext cx="1890241" cy="18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1560" y="5949280"/>
            <a:ext cx="609600" cy="609600"/>
          </a:xfrm>
          <a:prstGeom prst="rect">
            <a:avLst/>
          </a:prstGeom>
        </p:spPr>
      </p:pic>
      <p:pic>
        <p:nvPicPr>
          <p:cNvPr id="12" name="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47664" y="5986151"/>
            <a:ext cx="609600" cy="609600"/>
          </a:xfrm>
          <a:prstGeom prst="rect">
            <a:avLst/>
          </a:prstGeom>
        </p:spPr>
      </p:pic>
      <p:pic>
        <p:nvPicPr>
          <p:cNvPr id="13" name="3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83768" y="5986151"/>
            <a:ext cx="609600" cy="609600"/>
          </a:xfrm>
          <a:prstGeom prst="rect">
            <a:avLst/>
          </a:prstGeom>
        </p:spPr>
      </p:pic>
      <p:pic>
        <p:nvPicPr>
          <p:cNvPr id="14" name="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19872" y="5986151"/>
            <a:ext cx="609600" cy="609600"/>
          </a:xfrm>
          <a:prstGeom prst="rect">
            <a:avLst/>
          </a:prstGeom>
        </p:spPr>
      </p:pic>
      <p:pic>
        <p:nvPicPr>
          <p:cNvPr id="15" name="5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27984" y="5986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3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3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3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515556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Bruno : </a:t>
            </a:r>
            <a:r>
              <a:rPr lang="fr-FR" sz="2400" dirty="0" smtClean="0">
                <a:latin typeface="Maiandra GD" pitchFamily="34" charset="0"/>
              </a:rPr>
              <a:t>Maman ! Agnès a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mon cahier !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88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Alors, abîm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é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ou abîm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er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?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959223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Agnès : </a:t>
            </a:r>
            <a:r>
              <a:rPr lang="fr-FR" sz="2400" dirty="0" smtClean="0">
                <a:latin typeface="Maiandra GD" pitchFamily="34" charset="0"/>
              </a:rPr>
              <a:t>C’est pas vrai ! Il était déjà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quand je l’ai pris…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184" y="2391271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Bruno : </a:t>
            </a:r>
            <a:r>
              <a:rPr lang="fr-FR" sz="2400" dirty="0" smtClean="0">
                <a:latin typeface="Maiandra GD" pitchFamily="34" charset="0"/>
              </a:rPr>
              <a:t>Menteuse ! En plus, tu as fait exprès de l’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.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1184" y="2823319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Agnès : </a:t>
            </a:r>
            <a:r>
              <a:rPr lang="fr-FR" sz="2400" dirty="0" smtClean="0">
                <a:latin typeface="Maiandra GD" pitchFamily="34" charset="0"/>
              </a:rPr>
              <a:t>N’importe quoi ! Comme si j’allais me dire « Je dois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le cahier de mon frère… ».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3606115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Maman : </a:t>
            </a:r>
            <a:r>
              <a:rPr lang="fr-FR" sz="2400" dirty="0" smtClean="0">
                <a:latin typeface="Maiandra GD" pitchFamily="34" charset="0"/>
              </a:rPr>
              <a:t>Peu importe qui l’a fait :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un cahier est stupide. Vos chamailleries m’agacent : vous êtes tous les deux punis !</a:t>
            </a:r>
            <a:endParaRPr lang="fr-FR" sz="2400" b="1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6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515556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Bruno : </a:t>
            </a:r>
            <a:r>
              <a:rPr lang="fr-FR" sz="2400" dirty="0" smtClean="0">
                <a:latin typeface="Maiandra GD" pitchFamily="34" charset="0"/>
              </a:rPr>
              <a:t>Maman ! Agnès a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mon cahier !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884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Essayons d’abord de comprendre la différence entre les deux formes…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959223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Agnès : </a:t>
            </a:r>
            <a:r>
              <a:rPr lang="fr-FR" sz="2400" dirty="0" smtClean="0">
                <a:latin typeface="Maiandra GD" pitchFamily="34" charset="0"/>
              </a:rPr>
              <a:t>C’est pas vrai ! Il était déjà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quand je l’ai pris…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184" y="2391271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Bruno : </a:t>
            </a:r>
            <a:r>
              <a:rPr lang="fr-FR" sz="2400" dirty="0" smtClean="0">
                <a:latin typeface="Maiandra GD" pitchFamily="34" charset="0"/>
              </a:rPr>
              <a:t>Menteuse ! En plus, tu as fait exprès de l’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.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1184" y="2823319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Agnès : </a:t>
            </a:r>
            <a:r>
              <a:rPr lang="fr-FR" sz="2400" dirty="0" smtClean="0">
                <a:latin typeface="Maiandra GD" pitchFamily="34" charset="0"/>
              </a:rPr>
              <a:t>N’importe quoi ! Comme si j’allais me dire « Je dois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le cahier de mon frère… ».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3606115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Maman : </a:t>
            </a:r>
            <a:r>
              <a:rPr lang="fr-FR" sz="2400" dirty="0" smtClean="0">
                <a:latin typeface="Maiandra GD" pitchFamily="34" charset="0"/>
              </a:rPr>
              <a:t>Peu importe qui l’a fait :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un cahier est stupide. Vos chamailleries m’agacent : vous êtes tous les deux punis !</a:t>
            </a:r>
            <a:endParaRPr lang="fr-FR" sz="2400" b="1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188640"/>
            <a:ext cx="884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Ce qui nous intéresse, ce sont des verbes qui peuvent s’écrire, à la fin, …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49776" y="766445"/>
            <a:ext cx="243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-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é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ou -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er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88640"/>
            <a:ext cx="88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Voici quelques phrases d’exemples.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90872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1) Le jardinier a planté des carottes.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3648" y="141277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2) Ma mère m’a dit que je dois ranger ma chambre. 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1916832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3) Mon ami Fabrice vient juste de rentrer de voyage.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3648" y="2416359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4) L’an dernier, mon grand-père m’a appris à pêcher.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6" y="2924944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5) J’ai vu un chien énervé dans la rue.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03648" y="3419708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6) Nous avons discuté toute la nuit.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528" y="393305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7) Parfois, je voudrais regarder la télé, mais je n’ai pas le temps.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03648" y="442782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8) Hier soir, tu as marqué un joli but à l’entraînement.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3528" y="493187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9) Est-ce que je peux emprunter ce livre, s’il vous plait ?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03648" y="537321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10) À qui appartient ce journal froissé ?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3528" y="586798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11) Il y a là un joli bâtiment décoré.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403648" y="637203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12) Tu dois réfléchir pour arriver au bon endroit.</a:t>
            </a:r>
            <a:endParaRPr lang="fr-FR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88640"/>
            <a:ext cx="88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Maintenant, rangeons-les ! 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90872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1) Le jardinier a planté des carottes.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3648" y="141277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2) Ma mère m’a dit que je dois ranger ma chambre. 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1916832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3) Mon ami Fabrice vient juste de rentrer de voyage.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3648" y="2416359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4) L’an dernier, mon grand-père m’a appris à pêcher.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2924944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5) J’ai vu un chien énervé dans la rue.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03648" y="3419708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6) Nous avons discuté toute la nuit.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393305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7) Parfois, je voudrais regarder la télé, mais je n’ai pas le temps.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3648" y="442782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8) Hier soir, tu as marqué un joli but à l’entraînement.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3528" y="493187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9) Est-ce que je peux emprunter ce livre, s’il vous plait ?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3648" y="537321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10) À qui appartient ce journal froissé ?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5867980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11) Il y a là un joli bâtiment décoré.</a:t>
            </a:r>
            <a:endParaRPr lang="fr-FR" b="1" dirty="0">
              <a:latin typeface="Maiandra G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03648" y="6372036"/>
            <a:ext cx="74168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iandra GD" pitchFamily="34" charset="0"/>
              </a:rPr>
              <a:t>12) Tu dois réfléchir pour arriver au bon endroit.</a:t>
            </a:r>
            <a:endParaRPr lang="fr-FR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44624"/>
            <a:ext cx="884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rgbClr val="0070C0"/>
                </a:solidFill>
                <a:latin typeface="Maiandra GD" pitchFamily="34" charset="0"/>
              </a:rPr>
              <a:t>Voyons ce que vous avez trouvé…</a:t>
            </a:r>
            <a:endParaRPr lang="fr-FR" sz="32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620688"/>
            <a:ext cx="9223493" cy="61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980728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Bruno : </a:t>
            </a:r>
            <a:r>
              <a:rPr lang="fr-FR" sz="2400" dirty="0" smtClean="0">
                <a:latin typeface="Maiandra GD" pitchFamily="34" charset="0"/>
              </a:rPr>
              <a:t>Maman ! Agnès a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mon cahier !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88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Revenons à notre dispute…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856443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Agnès : </a:t>
            </a:r>
            <a:r>
              <a:rPr lang="fr-FR" sz="2400" dirty="0" smtClean="0">
                <a:latin typeface="Maiandra GD" pitchFamily="34" charset="0"/>
              </a:rPr>
              <a:t>C’est pas vrai ! Il était déjà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quand je l’ai pris…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184" y="2720539"/>
            <a:ext cx="884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Bruno : </a:t>
            </a:r>
            <a:r>
              <a:rPr lang="fr-FR" sz="2400" dirty="0" smtClean="0">
                <a:latin typeface="Maiandra GD" pitchFamily="34" charset="0"/>
              </a:rPr>
              <a:t>Menteuse ! En plus, tu as fait exprès de l’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.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1184" y="3584635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Agnès : </a:t>
            </a:r>
            <a:r>
              <a:rPr lang="fr-FR" sz="2400" dirty="0" smtClean="0">
                <a:latin typeface="Maiandra GD" pitchFamily="34" charset="0"/>
              </a:rPr>
              <a:t>N’importe quoi ! Comme si j’allais me dire « Je dois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le cahier de mon frère… ».</a:t>
            </a:r>
            <a:endParaRPr lang="fr-FR" sz="2400" b="1" dirty="0" smtClean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4799479"/>
            <a:ext cx="8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Maiandra GD" pitchFamily="34" charset="0"/>
              </a:rPr>
              <a:t>Maman : </a:t>
            </a:r>
            <a:r>
              <a:rPr lang="fr-FR" sz="2400" dirty="0" smtClean="0">
                <a:latin typeface="Maiandra GD" pitchFamily="34" charset="0"/>
              </a:rPr>
              <a:t>Peu importe qui l’a fait : </a:t>
            </a:r>
            <a:r>
              <a:rPr lang="fr-FR" sz="2400" dirty="0" err="1" smtClean="0">
                <a:latin typeface="Maiandra GD" pitchFamily="34" charset="0"/>
              </a:rPr>
              <a:t>abîm</a:t>
            </a:r>
            <a:r>
              <a:rPr lang="fr-FR" sz="2400" dirty="0" smtClean="0">
                <a:solidFill>
                  <a:srgbClr val="FF0000"/>
                </a:solidFill>
                <a:latin typeface="Maiandra GD" pitchFamily="34" charset="0"/>
                <a:sym typeface="Wingdings 2"/>
              </a:rPr>
              <a:t></a:t>
            </a:r>
            <a:r>
              <a:rPr lang="fr-FR" sz="2400" dirty="0" smtClean="0">
                <a:latin typeface="Maiandra GD" pitchFamily="34" charset="0"/>
              </a:rPr>
              <a:t> un cahier est stupide. Vos chamailleries m’agacent : vous êtes tous les deux punis !</a:t>
            </a:r>
            <a:endParaRPr lang="fr-FR" sz="2400" b="1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841</Words>
  <Application>Microsoft Office PowerPoint</Application>
  <PresentationFormat>Affichage à l'écran (4:3)</PresentationFormat>
  <Paragraphs>72</Paragraphs>
  <Slides>10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Maiandra GD</vt:lpstr>
      <vt:lpstr>Wingdings</vt:lpstr>
      <vt:lpstr>Wingdings 2</vt:lpstr>
      <vt:lpstr>Thème Office</vt:lpstr>
      <vt:lpstr>abîmé ou  abîmer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Abîmé ou abîmer</dc:title>
  <dc:creator>Maxime Paul</dc:creator>
  <cp:lastModifiedBy>Maxime Paul</cp:lastModifiedBy>
  <cp:revision>16</cp:revision>
  <dcterms:created xsi:type="dcterms:W3CDTF">2013-02-02T09:17:47Z</dcterms:created>
  <dcterms:modified xsi:type="dcterms:W3CDTF">2015-03-15T13:20:28Z</dcterms:modified>
  <cp:category>Orthographe</cp:category>
</cp:coreProperties>
</file>