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134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27/12/2014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L’ ??? du ???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Etude de la langue – </a:t>
            </a:r>
            <a:r>
              <a:rPr lang="fr-FR" i="1" dirty="0" smtClean="0"/>
              <a:t>Grammaire</a:t>
            </a:r>
            <a:endParaRPr 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0724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 smtClean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Trions les compléments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B050"/>
                </a:solidFill>
                <a:latin typeface="Maiandra GD" pitchFamily="34" charset="0"/>
              </a:rPr>
              <a:t>Voyons ce que vous avez trouvé…</a:t>
            </a:r>
            <a:endParaRPr lang="fr-FR" sz="3600" i="1" dirty="0">
              <a:solidFill>
                <a:srgbClr val="00B050"/>
              </a:solidFill>
              <a:latin typeface="Maiandra GD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11151" t="29840" r="12726" b="19760"/>
          <a:stretch/>
        </p:blipFill>
        <p:spPr>
          <a:xfrm>
            <a:off x="91664" y="834971"/>
            <a:ext cx="887498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latin typeface="Maiandra GD" pitchFamily="34" charset="0"/>
              </a:rPr>
              <a:t>Pour résumer…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504" y="834971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L’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attribut du sujet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est un complément qui donne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renseignement sur le sujet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203530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 smtClean="0">
                <a:latin typeface="Maiandra GD" pitchFamily="34" charset="0"/>
              </a:rPr>
              <a:t>Ex</a:t>
            </a:r>
            <a:r>
              <a:rPr lang="fr-FR" sz="3600" i="1" dirty="0" smtClean="0">
                <a:latin typeface="Maiandra GD" pitchFamily="34" charset="0"/>
              </a:rPr>
              <a:t> : Mon petit frère est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un menteur</a:t>
            </a:r>
            <a:r>
              <a:rPr lang="fr-FR" sz="3600" i="1" dirty="0" smtClean="0">
                <a:latin typeface="Maiandra GD" pitchFamily="34" charset="0"/>
              </a:rPr>
              <a:t>.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7504" y="2852936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Il est relié au sujet par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verbe d’état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04" y="3670572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u="sng" dirty="0" smtClean="0">
                <a:latin typeface="Maiandra GD" pitchFamily="34" charset="0"/>
              </a:rPr>
              <a:t>Ex</a:t>
            </a:r>
            <a:r>
              <a:rPr lang="fr-FR" sz="3600" i="1" dirty="0" smtClean="0">
                <a:latin typeface="Maiandra GD" pitchFamily="34" charset="0"/>
              </a:rPr>
              <a:t> : Le vent </a:t>
            </a:r>
            <a:r>
              <a:rPr lang="fr-FR" sz="3600" i="1" u="sng" dirty="0" smtClean="0">
                <a:latin typeface="Maiandra GD" pitchFamily="34" charset="0"/>
              </a:rPr>
              <a:t>semble</a:t>
            </a:r>
            <a:r>
              <a:rPr lang="fr-FR" sz="3600" i="1" dirty="0" smtClean="0"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fort</a:t>
            </a:r>
            <a:r>
              <a:rPr lang="fr-FR" sz="3600" i="1" dirty="0" smtClean="0">
                <a:latin typeface="Maiandra GD" pitchFamily="34" charset="0"/>
              </a:rPr>
              <a:t>.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7504" y="4467315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3600" i="1" dirty="0" smtClean="0">
                <a:latin typeface="Maiandra GD" pitchFamily="34" charset="0"/>
              </a:rPr>
              <a:t>	Tu </a:t>
            </a:r>
            <a:r>
              <a:rPr lang="fr-FR" sz="3600" i="1" u="sng" dirty="0" smtClean="0">
                <a:latin typeface="Maiandra GD" pitchFamily="34" charset="0"/>
              </a:rPr>
              <a:t>as l’air</a:t>
            </a:r>
            <a:r>
              <a:rPr lang="fr-FR" sz="3600" i="1" dirty="0" smtClean="0"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en forme</a:t>
            </a:r>
            <a:endParaRPr lang="fr-FR" sz="36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4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Partons à la recherche des 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compléments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!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3779" y="765574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Intéressons-nous aujourd’hui aux compléments qu’on trouve </a:t>
            </a:r>
            <a:r>
              <a:rPr lang="fr-FR" sz="3600" i="1" u="sng" dirty="0" smtClean="0">
                <a:solidFill>
                  <a:srgbClr val="0070C0"/>
                </a:solidFill>
                <a:latin typeface="Maiandra GD" pitchFamily="34" charset="0"/>
              </a:rPr>
              <a:t>après le verbe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0054" y="2563687"/>
            <a:ext cx="9023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						 et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complément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0054" y="1965903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Par exemple…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9027" y="3812563"/>
            <a:ext cx="763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latin typeface="Maiandra GD" pitchFamily="34" charset="0"/>
              </a:rPr>
              <a:t>Le Père Noël distribue les cadeaux.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1806" y="2566067"/>
            <a:ext cx="4130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Cherchons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verbe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, 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97728" y="2566066"/>
            <a:ext cx="167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sujet</a:t>
            </a:r>
            <a:endParaRPr lang="fr-FR" sz="36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07904" y="3812563"/>
            <a:ext cx="172819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343994" y="450744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V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1043043" y="4437112"/>
            <a:ext cx="25934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195736" y="45354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S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5506974" y="4458894"/>
            <a:ext cx="23773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407639" y="45074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C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5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3" grpId="1"/>
      <p:bldP spid="9" grpId="0"/>
      <p:bldP spid="9" grpId="1"/>
      <p:bldP spid="10" grpId="0"/>
      <p:bldP spid="11" grpId="0"/>
      <p:bldP spid="11" grpId="1"/>
      <p:bldP spid="12" grpId="0"/>
      <p:bldP spid="12" grpId="1"/>
      <p:bldP spid="2" grpId="0" animBg="1"/>
      <p:bldP spid="14" grpId="0"/>
      <p:bldP spid="17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899592" y="3812563"/>
            <a:ext cx="763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latin typeface="Maiandra GD" pitchFamily="34" charset="0"/>
              </a:rPr>
              <a:t>Le Père Noël distribue les cadeaux.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Partons à la recherche des 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compléments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!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3779" y="765574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Intéressons-nous aujourd’hui aux compléments qu’on trouve </a:t>
            </a:r>
            <a:r>
              <a:rPr lang="fr-FR" sz="3600" i="1" u="sng" dirty="0" smtClean="0">
                <a:solidFill>
                  <a:srgbClr val="0070C0"/>
                </a:solidFill>
                <a:latin typeface="Maiandra GD" pitchFamily="34" charset="0"/>
              </a:rPr>
              <a:t>après le verbe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0054" y="2563687"/>
            <a:ext cx="9023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						 et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complément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0054" y="1965903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Un autre exemple…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1806" y="2566067"/>
            <a:ext cx="4130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Cherchons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verbe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, 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97728" y="2566066"/>
            <a:ext cx="167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sujet</a:t>
            </a:r>
            <a:endParaRPr lang="fr-FR" sz="3600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07904" y="3812563"/>
            <a:ext cx="172819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343994" y="450744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V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1043043" y="4437112"/>
            <a:ext cx="25934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195736" y="45354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S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5506974" y="4458894"/>
            <a:ext cx="237739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407639" y="45074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C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56158" y="5085184"/>
            <a:ext cx="776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latin typeface="Maiandra GD" pitchFamily="34" charset="0"/>
              </a:rPr>
              <a:t>Les lutins ont aidé le vieux monsieur.</a:t>
            </a:r>
            <a:endParaRPr lang="fr-FR" sz="3600" i="1" dirty="0">
              <a:latin typeface="Maiandra G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7824" y="5080536"/>
            <a:ext cx="172819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635896" y="578006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V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1079808" y="5709733"/>
            <a:ext cx="176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763688" y="580804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S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4786894" y="5731515"/>
            <a:ext cx="345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975591" y="578006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  <a:latin typeface="Maiandra GD" pitchFamily="34" charset="0"/>
              </a:rPr>
              <a:t>C</a:t>
            </a:r>
            <a:endParaRPr lang="fr-FR" sz="20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 animBg="1"/>
      <p:bldP spid="12" grpId="0"/>
      <p:bldP spid="14" grpId="0"/>
      <p:bldP spid="16" grpId="0"/>
      <p:bldP spid="18" grpId="0"/>
      <p:bldP spid="18" grpId="1"/>
      <p:bldP spid="19" grpId="0" animBg="1"/>
      <p:bldP spid="19" grpId="1" animBg="1"/>
      <p:bldP spid="20" grpId="0"/>
      <p:bldP spid="20" grpId="1"/>
      <p:bldP spid="22" grpId="0"/>
      <p:bldP spid="22" grpId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Nous allons travailler aujourd’hui à partir de ces 12 phrases.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145045"/>
            <a:ext cx="8627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iandra GD" pitchFamily="34" charset="0"/>
              </a:rPr>
              <a:t>1 - Le gardien éclaira la cellule.</a:t>
            </a:r>
          </a:p>
          <a:p>
            <a:r>
              <a:rPr lang="fr-FR" sz="2400" dirty="0" smtClean="0">
                <a:latin typeface="Maiandra GD" pitchFamily="34" charset="0"/>
              </a:rPr>
              <a:t>2 - Ses yeux étaient tout humides.</a:t>
            </a:r>
          </a:p>
          <a:p>
            <a:r>
              <a:rPr lang="fr-FR" sz="2400" dirty="0" smtClean="0">
                <a:latin typeface="Maiandra GD" pitchFamily="34" charset="0"/>
              </a:rPr>
              <a:t>3 - Un sourire sortit de sa barbe.</a:t>
            </a:r>
          </a:p>
          <a:p>
            <a:r>
              <a:rPr lang="fr-FR" sz="2400" dirty="0" smtClean="0">
                <a:latin typeface="Maiandra GD" pitchFamily="34" charset="0"/>
              </a:rPr>
              <a:t>4 - Avant de faire ce métier, il était jongleur.</a:t>
            </a:r>
          </a:p>
          <a:p>
            <a:r>
              <a:rPr lang="fr-FR" sz="2400" dirty="0" smtClean="0">
                <a:latin typeface="Maiandra GD" pitchFamily="34" charset="0"/>
              </a:rPr>
              <a:t>5 - Il connaissait aussi des chansons.</a:t>
            </a:r>
          </a:p>
          <a:p>
            <a:r>
              <a:rPr lang="fr-FR" sz="2400" dirty="0" smtClean="0">
                <a:latin typeface="Maiandra GD" pitchFamily="34" charset="0"/>
              </a:rPr>
              <a:t>6 - Parfois, il jouait du luth.</a:t>
            </a:r>
          </a:p>
          <a:p>
            <a:r>
              <a:rPr lang="fr-FR" sz="2400" dirty="0" smtClean="0">
                <a:latin typeface="Maiandra GD" pitchFamily="34" charset="0"/>
              </a:rPr>
              <a:t>7 - L’homme était trop pauvre pour avoir un ours.</a:t>
            </a:r>
          </a:p>
          <a:p>
            <a:r>
              <a:rPr lang="fr-FR" sz="2400" dirty="0" smtClean="0">
                <a:latin typeface="Maiandra GD" pitchFamily="34" charset="0"/>
              </a:rPr>
              <a:t>8 - Il semblait ému de raconter ses souvenirs.</a:t>
            </a:r>
          </a:p>
          <a:p>
            <a:r>
              <a:rPr lang="fr-FR" sz="2400" dirty="0" smtClean="0">
                <a:latin typeface="Maiandra GD" pitchFamily="34" charset="0"/>
              </a:rPr>
              <a:t>9 - Il sortit de la pièce.</a:t>
            </a:r>
          </a:p>
          <a:p>
            <a:r>
              <a:rPr lang="fr-FR" sz="2400" dirty="0" smtClean="0">
                <a:latin typeface="Maiandra GD" pitchFamily="34" charset="0"/>
              </a:rPr>
              <a:t>10 - Il redevint plus sérieux.</a:t>
            </a:r>
          </a:p>
          <a:p>
            <a:r>
              <a:rPr lang="fr-FR" sz="2400" dirty="0" smtClean="0">
                <a:latin typeface="Maiandra GD" pitchFamily="34" charset="0"/>
              </a:rPr>
              <a:t>11 - Il accrocha la clé à sa ceinture.</a:t>
            </a:r>
          </a:p>
          <a:p>
            <a:r>
              <a:rPr lang="fr-FR" sz="2400" dirty="0" smtClean="0">
                <a:latin typeface="Maiandra GD" pitchFamily="34" charset="0"/>
              </a:rPr>
              <a:t>12 - Le ciel paraissait complétement vide.</a:t>
            </a:r>
          </a:p>
        </p:txBody>
      </p:sp>
    </p:spTree>
    <p:extLst>
      <p:ext uri="{BB962C8B-B14F-4D97-AF65-F5344CB8AC3E}">
        <p14:creationId xmlns:p14="http://schemas.microsoft.com/office/powerpoint/2010/main" val="113103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2145045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iandra GD" pitchFamily="34" charset="0"/>
              </a:rPr>
              <a:t>1 - Le gardien éclaira la cellule.</a:t>
            </a:r>
          </a:p>
          <a:p>
            <a:r>
              <a:rPr lang="fr-FR" sz="2400" dirty="0" smtClean="0">
                <a:latin typeface="Maiandra GD" pitchFamily="34" charset="0"/>
              </a:rPr>
              <a:t>2 - Ses yeux étaient tout humides.</a:t>
            </a:r>
          </a:p>
          <a:p>
            <a:r>
              <a:rPr lang="fr-FR" sz="2400" dirty="0" smtClean="0">
                <a:latin typeface="Maiandra GD" pitchFamily="34" charset="0"/>
              </a:rPr>
              <a:t>3 - Un sourire sortit de sa barbe.</a:t>
            </a:r>
          </a:p>
          <a:p>
            <a:r>
              <a:rPr lang="fr-FR" sz="2400" dirty="0" smtClean="0">
                <a:latin typeface="Maiandra GD" pitchFamily="34" charset="0"/>
              </a:rPr>
              <a:t>4 - Avant de faire ce métier, il était jongleur.</a:t>
            </a:r>
          </a:p>
          <a:p>
            <a:r>
              <a:rPr lang="fr-FR" sz="2400" dirty="0" smtClean="0">
                <a:latin typeface="Maiandra GD" pitchFamily="34" charset="0"/>
              </a:rPr>
              <a:t>5 - Il connaissait aussi des chansons.</a:t>
            </a:r>
          </a:p>
          <a:p>
            <a:r>
              <a:rPr lang="fr-FR" sz="2400" dirty="0" smtClean="0">
                <a:latin typeface="Maiandra GD" pitchFamily="34" charset="0"/>
              </a:rPr>
              <a:t>6 - Parfois, il jouait du luth.</a:t>
            </a:r>
          </a:p>
          <a:p>
            <a:r>
              <a:rPr lang="fr-FR" sz="2400" dirty="0" smtClean="0">
                <a:latin typeface="Maiandra GD" pitchFamily="34" charset="0"/>
              </a:rPr>
              <a:t>7 - L’homme était trop pauvre pour avoir un ours.</a:t>
            </a:r>
          </a:p>
          <a:p>
            <a:r>
              <a:rPr lang="fr-FR" sz="2400" dirty="0" smtClean="0">
                <a:latin typeface="Maiandra GD" pitchFamily="34" charset="0"/>
              </a:rPr>
              <a:t>8 - Il semblait ému de raconter ses souvenirs.</a:t>
            </a:r>
          </a:p>
          <a:p>
            <a:r>
              <a:rPr lang="fr-FR" sz="2400" dirty="0" smtClean="0">
                <a:latin typeface="Maiandra GD" pitchFamily="34" charset="0"/>
              </a:rPr>
              <a:t>9 - Il sortit de la pièce.</a:t>
            </a:r>
          </a:p>
          <a:p>
            <a:r>
              <a:rPr lang="fr-FR" sz="2400" dirty="0" smtClean="0">
                <a:latin typeface="Maiandra GD" pitchFamily="34" charset="0"/>
              </a:rPr>
              <a:t>10 - Il redevint plus sérieux.</a:t>
            </a:r>
          </a:p>
          <a:p>
            <a:r>
              <a:rPr lang="fr-FR" sz="2400" dirty="0" smtClean="0">
                <a:latin typeface="Maiandra GD" pitchFamily="34" charset="0"/>
              </a:rPr>
              <a:t>11 - Il accrocha la clé à sa ceinture.</a:t>
            </a:r>
          </a:p>
          <a:p>
            <a:r>
              <a:rPr lang="fr-FR" sz="2400" dirty="0" smtClean="0">
                <a:latin typeface="Maiandra GD" pitchFamily="34" charset="0"/>
              </a:rPr>
              <a:t>12 - Le ciel paraissait complétement vide.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188640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À partir de ces phrases, nous allons faire une activité de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tri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, en petit groupe.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Mais avant ça, individuellement, vous allez devoir chercher et souligner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complément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de chaque phrase.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145045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iandra GD" pitchFamily="34" charset="0"/>
              </a:rPr>
              <a:t>1 - Le gardien éclaira la cellule.</a:t>
            </a:r>
          </a:p>
          <a:p>
            <a:r>
              <a:rPr lang="fr-FR" sz="2400" dirty="0" smtClean="0">
                <a:latin typeface="Maiandra GD" pitchFamily="34" charset="0"/>
              </a:rPr>
              <a:t>2 - Ses yeux étaient tout humides.</a:t>
            </a:r>
          </a:p>
          <a:p>
            <a:r>
              <a:rPr lang="fr-FR" sz="2400" dirty="0" smtClean="0">
                <a:latin typeface="Maiandra GD" pitchFamily="34" charset="0"/>
              </a:rPr>
              <a:t>3 - Un sourire sortit de sa barbe.</a:t>
            </a:r>
          </a:p>
          <a:p>
            <a:r>
              <a:rPr lang="fr-FR" sz="2400" dirty="0" smtClean="0">
                <a:latin typeface="Maiandra GD" pitchFamily="34" charset="0"/>
              </a:rPr>
              <a:t>4 - Avant de faire ce métier, il était jongleur.</a:t>
            </a:r>
          </a:p>
          <a:p>
            <a:r>
              <a:rPr lang="fr-FR" sz="2400" dirty="0" smtClean="0">
                <a:latin typeface="Maiandra GD" pitchFamily="34" charset="0"/>
              </a:rPr>
              <a:t>5 - Il connaissait aussi des chansons.</a:t>
            </a:r>
          </a:p>
          <a:p>
            <a:r>
              <a:rPr lang="fr-FR" sz="2400" dirty="0" smtClean="0">
                <a:latin typeface="Maiandra GD" pitchFamily="34" charset="0"/>
              </a:rPr>
              <a:t>6 - Parfois, il jouait du luth.</a:t>
            </a:r>
          </a:p>
          <a:p>
            <a:r>
              <a:rPr lang="fr-FR" sz="2400" dirty="0" smtClean="0">
                <a:latin typeface="Maiandra GD" pitchFamily="34" charset="0"/>
              </a:rPr>
              <a:t>7 - L’homme était trop pauvre pour avoir un ours.</a:t>
            </a:r>
          </a:p>
          <a:p>
            <a:r>
              <a:rPr lang="fr-FR" sz="2400" dirty="0" smtClean="0">
                <a:latin typeface="Maiandra GD" pitchFamily="34" charset="0"/>
              </a:rPr>
              <a:t>8 - Il semblait ému de raconter ses souvenirs.</a:t>
            </a:r>
          </a:p>
          <a:p>
            <a:r>
              <a:rPr lang="fr-FR" sz="2400" dirty="0" smtClean="0">
                <a:latin typeface="Maiandra GD" pitchFamily="34" charset="0"/>
              </a:rPr>
              <a:t>9 - Il sortit de la pièce.</a:t>
            </a:r>
          </a:p>
          <a:p>
            <a:r>
              <a:rPr lang="fr-FR" sz="2400" dirty="0" smtClean="0">
                <a:latin typeface="Maiandra GD" pitchFamily="34" charset="0"/>
              </a:rPr>
              <a:t>10 - Il redevint plus sérieux.</a:t>
            </a:r>
          </a:p>
          <a:p>
            <a:r>
              <a:rPr lang="fr-FR" sz="2400" dirty="0" smtClean="0">
                <a:latin typeface="Maiandra GD" pitchFamily="34" charset="0"/>
              </a:rPr>
              <a:t>11 - Il accrocha la clé à sa ceinture.</a:t>
            </a:r>
          </a:p>
          <a:p>
            <a:r>
              <a:rPr lang="fr-FR" sz="2400" dirty="0" smtClean="0">
                <a:latin typeface="Maiandra GD" pitchFamily="34" charset="0"/>
              </a:rPr>
              <a:t>12 - Le ciel paraissait complétement vide.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79912" y="1290625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rgbClr val="FF0000"/>
                </a:solidFill>
                <a:latin typeface="Maiandra GD" pitchFamily="34" charset="0"/>
              </a:rPr>
              <a:t>C’est parti !</a:t>
            </a:r>
            <a:endParaRPr lang="fr-FR" sz="3600" b="1" i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Vous allez maintenant devoir ranger ces phrases en deux catégories :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7504" y="1369222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- le complément apporte une information sur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comment est le sujet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;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04" y="2537558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- le complément apporte une information sur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ce que fait le sujet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11151" t="29840" r="12726" b="19760"/>
          <a:stretch/>
        </p:blipFill>
        <p:spPr>
          <a:xfrm>
            <a:off x="683568" y="3718140"/>
            <a:ext cx="7560840" cy="312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Il vous faudra ensuite ajouter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deux phrases de votre invention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pour chaque catégorie.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11151" t="29840" r="12726" b="19760"/>
          <a:stretch/>
        </p:blipFill>
        <p:spPr>
          <a:xfrm>
            <a:off x="683568" y="3718140"/>
            <a:ext cx="7560840" cy="312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4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40"/>
            <a:ext cx="88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À vous de jouer !</a:t>
            </a:r>
            <a:endParaRPr lang="fr-FR" sz="36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11151" t="29840" r="12726" b="19760"/>
          <a:stretch/>
        </p:blipFill>
        <p:spPr>
          <a:xfrm>
            <a:off x="683568" y="3718140"/>
            <a:ext cx="7560840" cy="312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580</Words>
  <Application>Microsoft Office PowerPoint</Application>
  <PresentationFormat>Affichage à l'écran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Maiandra GD</vt:lpstr>
      <vt:lpstr>Wingdings</vt:lpstr>
      <vt:lpstr>Thème Office</vt:lpstr>
      <vt:lpstr>L’ ??? du ???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23</cp:revision>
  <dcterms:created xsi:type="dcterms:W3CDTF">2013-01-30T16:02:59Z</dcterms:created>
  <dcterms:modified xsi:type="dcterms:W3CDTF">2014-12-27T21:06:28Z</dcterms:modified>
</cp:coreProperties>
</file>