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06/04/2015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Les expansions du nom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Etude de la langue – </a:t>
            </a:r>
            <a:r>
              <a:rPr lang="fr-FR" i="1" dirty="0" smtClean="0"/>
              <a:t>Grammaire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L’épithète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Vérifions si vous avez compris !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916832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C’est la maison dont je t’ai parlée.</a:t>
            </a:r>
            <a:endParaRPr lang="fr-FR" sz="4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339856" y="2564904"/>
            <a:ext cx="176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771800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1960" y="2564904"/>
            <a:ext cx="442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proposition subordonnée relative</a:t>
            </a:r>
            <a:endParaRPr lang="fr-FR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597743" y="309391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263691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Mon grand frère dort.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87807" y="3132617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11663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Nous allons nous intéresser plus particulièrement à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l’épithète</a:t>
            </a:r>
            <a:r>
              <a:rPr lang="fr-FR" sz="3200" i="1" dirty="0" smtClean="0">
                <a:latin typeface="Maiandra GD" panose="020E0502030308020204" pitchFamily="34" charset="0"/>
              </a:rPr>
              <a:t>.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112764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L’épithète est un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adjectif qualificatif 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qui est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collé au nom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572000" y="3165927"/>
            <a:ext cx="90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491880" y="3165927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70137" y="545197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Mes grand</a:t>
            </a:r>
            <a:r>
              <a:rPr lang="fr-FR" sz="3200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s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frère</a:t>
            </a:r>
            <a:r>
              <a:rPr lang="fr-FR" sz="3200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s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dorment.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11960" y="5908977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3636313"/>
            <a:ext cx="882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L’épithète fait donc partie du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groupe nominal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Accolade fermante 12"/>
          <p:cNvSpPr/>
          <p:nvPr/>
        </p:nvSpPr>
        <p:spPr>
          <a:xfrm rot="16200000">
            <a:off x="3741340" y="1105438"/>
            <a:ext cx="415211" cy="304611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771800" y="5947675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529768" y="19468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Maiandra GD" panose="020E0502030308020204" pitchFamily="34" charset="0"/>
              </a:rPr>
              <a:t>GN</a:t>
            </a:r>
            <a:endParaRPr lang="fr-FR" sz="2400" i="1" dirty="0">
              <a:latin typeface="Maiandra GD" panose="020E0502030308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0137" y="4221088"/>
            <a:ext cx="8820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L’épithète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s’accorde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(en genre et en nombre) avec le </a:t>
            </a:r>
            <a:r>
              <a:rPr lang="fr-FR" sz="3200" i="1" smtClean="0">
                <a:solidFill>
                  <a:srgbClr val="0070C0"/>
                </a:solidFill>
                <a:latin typeface="Maiandra GD" panose="020E0502030308020204" pitchFamily="34" charset="0"/>
              </a:rPr>
              <a:t>nom </a:t>
            </a:r>
            <a:r>
              <a:rPr lang="fr-FR" sz="3200" i="1" smtClean="0">
                <a:solidFill>
                  <a:srgbClr val="0070C0"/>
                </a:solidFill>
                <a:latin typeface="Maiandra GD" panose="020E0502030308020204" pitchFamily="34" charset="0"/>
              </a:rPr>
              <a:t>qu’elle complète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4176056" y="5980985"/>
            <a:ext cx="90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879912" y="5980985"/>
            <a:ext cx="115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3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" grpId="0"/>
      <p:bldP spid="6" grpId="1"/>
      <p:bldP spid="11" grpId="0"/>
      <p:bldP spid="11" grpId="1"/>
      <p:bldP spid="4" grpId="0"/>
      <p:bldP spid="4" grpId="1"/>
      <p:bldP spid="5" grpId="0"/>
      <p:bldP spid="5" grpId="1"/>
      <p:bldP spid="16" grpId="0"/>
      <p:bldP spid="16" grpId="1"/>
      <p:bldP spid="18" grpId="0"/>
      <p:bldP spid="18" grpId="1"/>
      <p:bldP spid="12" grpId="0"/>
      <p:bldP spid="12" grpId="1"/>
      <p:bldP spid="13" grpId="0" animBg="1"/>
      <p:bldP spid="13" grpId="1" animBg="1"/>
      <p:bldP spid="20" grpId="0"/>
      <p:bldP spid="20" grpId="1"/>
      <p:bldP spid="14" grpId="0"/>
      <p:bldP spid="14" grpId="1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16847" y="1711560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27747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acheté une voiture verte.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84023" y="1711559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926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Cherchons le nom et l’épithète.</a:t>
            </a:r>
            <a:endParaRPr lang="fr-FR" sz="32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788024" y="1772816"/>
            <a:ext cx="1296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6156176" y="1777854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Prenons quelques exemples.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16791" y="2580011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528" y="214592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Ton blouson neuf est tâché.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503316" y="2580010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2987968" y="2641267"/>
            <a:ext cx="1476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4575469" y="2646305"/>
            <a:ext cx="7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084168" y="3475764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3528" y="304167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Elles ont rencontré leur vieille amie bizarre !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863356" y="3475763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120336" y="3537020"/>
            <a:ext cx="90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004176" y="3537020"/>
            <a:ext cx="100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948264" y="3471391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7089084" y="3532648"/>
            <a:ext cx="12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076099" y="4466455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82836" y="403236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Le gros éléphant marchait lentement.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331640" y="4466454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2591944" y="4505928"/>
            <a:ext cx="15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763688" y="4532749"/>
            <a:ext cx="7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389831" y="5552740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79512" y="511865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Hier, j’ai cueilli quelques roses blanches.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588224" y="5552739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5436240" y="5613996"/>
            <a:ext cx="82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6372200" y="5619034"/>
            <a:ext cx="158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8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9" grpId="0"/>
      <p:bldP spid="19" grpId="1"/>
      <p:bldP spid="20" grpId="0"/>
      <p:bldP spid="20" grpId="1"/>
      <p:bldP spid="21" grpId="0"/>
      <p:bldP spid="21" grpId="1"/>
      <p:bldP spid="24" grpId="0"/>
      <p:bldP spid="24" grpId="1"/>
      <p:bldP spid="26" grpId="0"/>
      <p:bldP spid="26" grpId="1"/>
      <p:bldP spid="27" grpId="0"/>
      <p:bldP spid="27" grpId="1"/>
      <p:bldP spid="28" grpId="0"/>
      <p:bldP spid="28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77663" y="1711560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27747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Mon mari est sorti.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926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Complétons les noms avec des épithètes.</a:t>
            </a:r>
            <a:endParaRPr lang="fr-FR" sz="3200" i="1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924072" y="1772816"/>
            <a:ext cx="86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Prenons quelques exemples.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92080" y="2580011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528" y="214592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Prête-moi ta voiture !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5076056" y="2641267"/>
            <a:ext cx="126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724128" y="3475764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304167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Ils ont trouvé un objet.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5652120" y="3537020"/>
            <a:ext cx="100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148064" y="4466455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2836" y="403236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As-tu vu ma trousse ?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4860032" y="4505928"/>
            <a:ext cx="1260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389831" y="5552740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9512" y="511865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cassé une assiette.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4968136" y="5613996"/>
            <a:ext cx="140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10" grpId="0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23" grpId="0"/>
      <p:bldP spid="23" grpId="1"/>
      <p:bldP spid="24" grpId="0"/>
      <p:bldP spid="24" grpId="1"/>
      <p:bldP spid="28" grpId="0"/>
      <p:bldP spid="28" grpId="1"/>
      <p:bldP spid="29" grpId="0"/>
      <p:bldP spid="2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11960" y="309391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63691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Il regarde des tableaux magnifiques.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71468" y="3132617"/>
            <a:ext cx="129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24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Pour résumer…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76470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L’épithète est un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adjectif qualificatif 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qui est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collé au nom 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(il fait partie du groupe nominal).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3816016" y="3165927"/>
            <a:ext cx="151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436096" y="3165927"/>
            <a:ext cx="216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0137" y="4005064"/>
            <a:ext cx="8820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L’épithète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s’accorde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(en genre et en nombre) avec le nom 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qu’elle 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complète.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Rappel…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78803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Pour donner des informations à propos d’un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nom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, pour le compléter, il existe trois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expansions</a:t>
            </a:r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différentes.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Rappel…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 :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3968" y="6788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ours.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Rappel…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78803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Cherchons le nom…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3968" y="6788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ours.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6228272" y="1196752"/>
            <a:ext cx="79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9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Rappel…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… et ajoutons des expansions.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83968" y="6788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ours.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6228272" y="1196752"/>
            <a:ext cx="79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76655" y="2025804"/>
            <a:ext cx="391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1 –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Une </a:t>
            </a:r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32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09103" y="2025803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</a:t>
            </a:r>
            <a:r>
              <a:rPr lang="fr-FR" sz="3200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ours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endormi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6655" y="2981605"/>
            <a:ext cx="3912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2 – Un complément du nom</a:t>
            </a:r>
            <a:endParaRPr lang="fr-FR" sz="32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09103" y="2981604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</a:t>
            </a:r>
            <a:r>
              <a:rPr lang="fr-FR" sz="3200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ours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en peluche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6655" y="4429848"/>
            <a:ext cx="391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3 – Une proposition subordonnée relative.</a:t>
            </a:r>
            <a:endParaRPr lang="fr-FR" sz="3200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209103" y="4429847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vu un </a:t>
            </a:r>
            <a:r>
              <a:rPr lang="fr-FR" sz="3200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ours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qui mangeait du miel</a:t>
            </a:r>
            <a:r>
              <a:rPr lang="fr-FR" sz="32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Vérifions si vous avez compris !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Le petit chien mange.</a:t>
            </a:r>
            <a:endParaRPr lang="fr-FR" sz="4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792619" y="2564904"/>
            <a:ext cx="135544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044811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555776" y="2564904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épithète</a:t>
            </a:r>
            <a:endParaRPr lang="fr-FR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5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6" grpId="1"/>
      <p:bldP spid="10" grpId="0"/>
      <p:bldP spid="10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Vérifions si vous avez compris !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enfilé une chemise à fleurs.</a:t>
            </a:r>
            <a:endParaRPr lang="fr-FR" sz="4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283967" y="2564904"/>
            <a:ext cx="190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813767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6300192" y="2564904"/>
            <a:ext cx="176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complément du nom</a:t>
            </a:r>
            <a:endParaRPr lang="fr-FR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Vérifions si vous avez compris !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91683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Ma gourmette en or a disparu !</a:t>
            </a:r>
            <a:endParaRPr lang="fr-FR" sz="44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583880" y="2564904"/>
            <a:ext cx="259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411760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320168" y="2564904"/>
            <a:ext cx="126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complément du nom</a:t>
            </a:r>
            <a:endParaRPr lang="fr-FR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1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atin typeface="Maiandra GD" panose="020E0502030308020204" pitchFamily="34" charset="0"/>
              </a:rPr>
              <a:t>Vérifions si vous avez compris !</a:t>
            </a:r>
            <a:endParaRPr lang="fr-FR" sz="3200" i="1" dirty="0"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7880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Dans les phrases suivantes, retrouvez le nom et l’expansion qui a été utilisée…</a:t>
            </a:r>
            <a:endParaRPr lang="fr-FR" sz="32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91683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J’ai un chat qui miaule tout le temps.</a:t>
            </a:r>
            <a:endParaRPr lang="fr-FR" sz="40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051720" y="2564904"/>
            <a:ext cx="936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051720" y="2526709"/>
            <a:ext cx="8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nom</a:t>
            </a:r>
            <a:endParaRPr lang="fr-FR" sz="24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3131840" y="2564904"/>
            <a:ext cx="540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9511" y="3501008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44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proposition subordonnée relative</a:t>
            </a:r>
            <a:endParaRPr lang="fr-FR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472</Words>
  <Application>Microsoft Office PowerPoint</Application>
  <PresentationFormat>Affichage à l'écran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Maiandra GD</vt:lpstr>
      <vt:lpstr>Wingdings</vt:lpstr>
      <vt:lpstr>Thème Office</vt:lpstr>
      <vt:lpstr>Les expansions du nom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49</cp:revision>
  <dcterms:created xsi:type="dcterms:W3CDTF">2013-01-30T16:02:59Z</dcterms:created>
  <dcterms:modified xsi:type="dcterms:W3CDTF">2015-04-06T08:22:03Z</dcterms:modified>
</cp:coreProperties>
</file>