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58" r:id="rId5"/>
    <p:sldId id="261" r:id="rId6"/>
    <p:sldId id="262" r:id="rId7"/>
    <p:sldId id="268" r:id="rId8"/>
    <p:sldId id="269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134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28/12/2014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L’attribut </a:t>
            </a:r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du </a:t>
            </a:r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sujet</a:t>
            </a:r>
            <a:endParaRPr lang="fr-FR" sz="8800" b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Etude de la langue – </a:t>
            </a:r>
            <a:r>
              <a:rPr lang="fr-FR" i="1" dirty="0" smtClean="0"/>
              <a:t>Grammaire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0724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La nature de l’attribut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Pour résumer…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504" y="834971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 smtClean="0">
                <a:solidFill>
                  <a:srgbClr val="0070C0"/>
                </a:solidFill>
                <a:latin typeface="Maiandra GD" pitchFamily="34" charset="0"/>
              </a:rPr>
              <a:t>L’attribut du sujet </a:t>
            </a:r>
            <a:r>
              <a:rPr lang="fr-FR" sz="3600" i="1" u="sng" dirty="0" smtClean="0">
                <a:solidFill>
                  <a:srgbClr val="0070C0"/>
                </a:solidFill>
                <a:latin typeface="Maiandra GD" pitchFamily="34" charset="0"/>
              </a:rPr>
              <a:t>peut être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: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237" y="1474924"/>
            <a:ext cx="884330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- un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adjectif qualificatif 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;</a:t>
            </a:r>
          </a:p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→ Le ciel reste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gris</a:t>
            </a:r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  <a:p>
            <a:endParaRPr lang="fr-FR" sz="1100" i="1" dirty="0">
              <a:solidFill>
                <a:srgbClr val="0070C0"/>
              </a:solidFill>
              <a:latin typeface="Maiandra GD" pitchFamily="34" charset="0"/>
            </a:endParaRPr>
          </a:p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- un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groupe nominal 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;</a:t>
            </a:r>
          </a:p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→ Les fines gouttes devenaient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des grêlons</a:t>
            </a:r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  <a:p>
            <a:endParaRPr lang="fr-FR" sz="1100" i="1" dirty="0">
              <a:solidFill>
                <a:srgbClr val="0070C0"/>
              </a:solidFill>
              <a:latin typeface="Maiandra GD" pitchFamily="34" charset="0"/>
            </a:endParaRPr>
          </a:p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- un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pronom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 ;</a:t>
            </a:r>
          </a:p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→ Cette trousse est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la mienne</a:t>
            </a:r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  <a:p>
            <a:pPr lvl="0"/>
            <a:endParaRPr lang="fr-FR" sz="1400" i="1" dirty="0" smtClean="0">
              <a:solidFill>
                <a:srgbClr val="0070C0"/>
              </a:solidFill>
              <a:latin typeface="Maiandra GD" pitchFamily="34" charset="0"/>
            </a:endParaRPr>
          </a:p>
          <a:p>
            <a:pPr lvl="0"/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- 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un </a:t>
            </a:r>
            <a:r>
              <a:rPr lang="fr-FR" sz="2800" i="1" dirty="0" smtClean="0">
                <a:solidFill>
                  <a:srgbClr val="FF0000"/>
                </a:solidFill>
                <a:latin typeface="Maiandra GD" pitchFamily="34" charset="0"/>
              </a:rPr>
              <a:t>verbe à l’infinitif</a:t>
            </a:r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 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;</a:t>
            </a:r>
          </a:p>
          <a:p>
            <a:pPr lvl="0"/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→ </a:t>
            </a:r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Crier n’est pas </a:t>
            </a:r>
            <a:r>
              <a:rPr lang="fr-FR" sz="2800" i="1" dirty="0" smtClean="0">
                <a:solidFill>
                  <a:srgbClr val="FF0000"/>
                </a:solidFill>
                <a:latin typeface="Maiandra GD" pitchFamily="34" charset="0"/>
              </a:rPr>
              <a:t>chanter</a:t>
            </a:r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2800" i="1" dirty="0">
              <a:solidFill>
                <a:srgbClr val="0070C0"/>
              </a:solidFill>
              <a:latin typeface="Maiandra GD" pitchFamily="34" charset="0"/>
            </a:endParaRPr>
          </a:p>
          <a:p>
            <a:endParaRPr lang="fr-FR" sz="1100" i="1" dirty="0" smtClean="0">
              <a:solidFill>
                <a:srgbClr val="0070C0"/>
              </a:solidFill>
              <a:latin typeface="Maiandra GD" pitchFamily="34" charset="0"/>
            </a:endParaRPr>
          </a:p>
          <a:p>
            <a:r>
              <a:rPr lang="fr-FR" sz="2800" i="1" dirty="0" smtClean="0">
                <a:solidFill>
                  <a:srgbClr val="0070C0"/>
                </a:solidFill>
                <a:latin typeface="Maiandra GD" pitchFamily="34" charset="0"/>
              </a:rPr>
              <a:t>- 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un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nom propre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  <a:p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→ Le responsable est </a:t>
            </a:r>
            <a:r>
              <a:rPr lang="fr-FR" sz="2800" i="1" dirty="0">
                <a:solidFill>
                  <a:srgbClr val="FF0000"/>
                </a:solidFill>
                <a:latin typeface="Maiandra GD" pitchFamily="34" charset="0"/>
              </a:rPr>
              <a:t>Florian</a:t>
            </a:r>
            <a:r>
              <a:rPr lang="fr-FR" sz="28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8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Rappelons-nous de ce que nous avons vu…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504" y="834971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L’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attribut du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est un complément qui donne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renseignement sur le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203530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 smtClean="0">
                <a:latin typeface="Maiandra GD" pitchFamily="34" charset="0"/>
              </a:rPr>
              <a:t>Ex</a:t>
            </a:r>
            <a:r>
              <a:rPr lang="fr-FR" sz="3600" i="1" dirty="0" smtClean="0">
                <a:latin typeface="Maiandra GD" pitchFamily="34" charset="0"/>
              </a:rPr>
              <a:t> : Mon petit frère est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un menteur</a:t>
            </a:r>
            <a:r>
              <a:rPr lang="fr-FR" sz="3600" i="1" dirty="0" smtClean="0">
                <a:latin typeface="Maiandra GD" pitchFamily="34" charset="0"/>
              </a:rPr>
              <a:t>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04" y="2852936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Il est relié au sujet par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verbe d’état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3670572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 smtClean="0">
                <a:latin typeface="Maiandra GD" pitchFamily="34" charset="0"/>
              </a:rPr>
              <a:t>Ex</a:t>
            </a:r>
            <a:r>
              <a:rPr lang="fr-FR" sz="3600" i="1" dirty="0" smtClean="0">
                <a:latin typeface="Maiandra GD" pitchFamily="34" charset="0"/>
              </a:rPr>
              <a:t> : Le vent </a:t>
            </a:r>
            <a:r>
              <a:rPr lang="fr-FR" sz="3600" i="1" u="sng" dirty="0" smtClean="0">
                <a:latin typeface="Maiandra GD" pitchFamily="34" charset="0"/>
              </a:rPr>
              <a:t>semble</a:t>
            </a:r>
            <a:r>
              <a:rPr lang="fr-FR" sz="3600" i="1" dirty="0" smtClean="0"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fort</a:t>
            </a:r>
            <a:r>
              <a:rPr lang="fr-FR" sz="3600" i="1" dirty="0" smtClean="0">
                <a:latin typeface="Maiandra GD" pitchFamily="34" charset="0"/>
              </a:rPr>
              <a:t>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504" y="4467315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3600" i="1" dirty="0" smtClean="0">
                <a:latin typeface="Maiandra GD" pitchFamily="34" charset="0"/>
              </a:rPr>
              <a:t>	Tu </a:t>
            </a:r>
            <a:r>
              <a:rPr lang="fr-FR" sz="3600" i="1" u="sng" dirty="0" smtClean="0">
                <a:latin typeface="Maiandra GD" pitchFamily="34" charset="0"/>
              </a:rPr>
              <a:t>as l’air</a:t>
            </a:r>
            <a:r>
              <a:rPr lang="fr-FR" sz="3600" i="1" dirty="0" smtClean="0"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en forme</a:t>
            </a:r>
            <a:endParaRPr lang="fr-FR" sz="36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2370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Nous allons travailler aujourd’hui à partir de ces 12 phrases.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145045"/>
            <a:ext cx="8627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iandra GD" pitchFamily="34" charset="0"/>
              </a:rPr>
              <a:t>1 </a:t>
            </a:r>
            <a:r>
              <a:rPr lang="fr-FR" sz="2400" dirty="0" smtClean="0">
                <a:latin typeface="Maiandra GD" pitchFamily="34" charset="0"/>
              </a:rPr>
              <a:t>– La lettre est urgente.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2 </a:t>
            </a:r>
            <a:r>
              <a:rPr lang="fr-FR" sz="2400" dirty="0" smtClean="0">
                <a:latin typeface="Maiandra GD" pitchFamily="34" charset="0"/>
              </a:rPr>
              <a:t>– Le coupable semble Florian.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3 </a:t>
            </a:r>
            <a:r>
              <a:rPr lang="fr-FR" sz="2400" dirty="0" smtClean="0">
                <a:latin typeface="Maiandra GD" pitchFamily="34" charset="0"/>
              </a:rPr>
              <a:t>– Ce gros animal est un élépha</a:t>
            </a:r>
            <a:r>
              <a:rPr lang="fr-FR" sz="2400" dirty="0" smtClean="0">
                <a:latin typeface="Maiandra GD" pitchFamily="34" charset="0"/>
              </a:rPr>
              <a:t>nt</a:t>
            </a:r>
            <a:r>
              <a:rPr lang="fr-FR" sz="2400" dirty="0" smtClean="0">
                <a:latin typeface="Maiandra GD" pitchFamily="34" charset="0"/>
              </a:rPr>
              <a:t>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4 </a:t>
            </a:r>
            <a:r>
              <a:rPr lang="fr-FR" sz="2400" dirty="0" smtClean="0">
                <a:latin typeface="Maiandra GD" pitchFamily="34" charset="0"/>
              </a:rPr>
              <a:t>– Ton cousin avait l’air d’un clown.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5 </a:t>
            </a:r>
            <a:r>
              <a:rPr lang="fr-FR" sz="2400" dirty="0" smtClean="0">
                <a:latin typeface="Maiandra GD" pitchFamily="34" charset="0"/>
              </a:rPr>
              <a:t>– Lire la réponse, c’est tricher !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6 </a:t>
            </a:r>
            <a:r>
              <a:rPr lang="fr-FR" sz="2400" dirty="0" smtClean="0">
                <a:latin typeface="Maiandra GD" pitchFamily="34" charset="0"/>
              </a:rPr>
              <a:t>– Avec cette chaleur, nous sommes assoiffés.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7 </a:t>
            </a:r>
            <a:r>
              <a:rPr lang="fr-FR" sz="2400" dirty="0" smtClean="0">
                <a:latin typeface="Maiandra GD" pitchFamily="34" charset="0"/>
              </a:rPr>
              <a:t>– Cette fourmi est devenue enragée.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8 </a:t>
            </a:r>
            <a:r>
              <a:rPr lang="fr-FR" sz="2400" dirty="0" smtClean="0">
                <a:latin typeface="Maiandra GD" pitchFamily="34" charset="0"/>
              </a:rPr>
              <a:t>– L’important, c’est gagner !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>
                <a:latin typeface="Maiandra GD" pitchFamily="34" charset="0"/>
              </a:rPr>
              <a:t>9 – Ton frère est un garçon capricieux.</a:t>
            </a:r>
          </a:p>
          <a:p>
            <a:r>
              <a:rPr lang="fr-FR" sz="2400" dirty="0" smtClean="0">
                <a:latin typeface="Maiandra GD" pitchFamily="34" charset="0"/>
              </a:rPr>
              <a:t>10 – Oui, et il le restera toute sa vie.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11 </a:t>
            </a:r>
            <a:r>
              <a:rPr lang="fr-FR" sz="2400" dirty="0" smtClean="0">
                <a:latin typeface="Maiandra GD" pitchFamily="34" charset="0"/>
              </a:rPr>
              <a:t>– La plus belle ville demeure Marseille.</a:t>
            </a:r>
            <a:endParaRPr lang="fr-FR" sz="2400" dirty="0" smtClean="0">
              <a:latin typeface="Maiandra GD" pitchFamily="34" charset="0"/>
            </a:endParaRPr>
          </a:p>
          <a:p>
            <a:r>
              <a:rPr lang="fr-FR" sz="2400" dirty="0" smtClean="0">
                <a:latin typeface="Maiandra GD" pitchFamily="34" charset="0"/>
              </a:rPr>
              <a:t>12 </a:t>
            </a:r>
            <a:r>
              <a:rPr lang="fr-FR" sz="2400" dirty="0" smtClean="0">
                <a:latin typeface="Maiandra GD" pitchFamily="34" charset="0"/>
              </a:rPr>
              <a:t>– C’est également ma ville préférée.</a:t>
            </a:r>
            <a:endParaRPr lang="fr-FR" sz="2400" dirty="0" smtClean="0">
              <a:latin typeface="Maiandra G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078708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Chacune d’entre elles contient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attribut du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3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2145045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iandra GD" pitchFamily="34" charset="0"/>
              </a:rPr>
              <a:t>1 – La lettre est urgente.</a:t>
            </a:r>
          </a:p>
          <a:p>
            <a:r>
              <a:rPr lang="fr-FR" sz="2400" dirty="0">
                <a:latin typeface="Maiandra GD" pitchFamily="34" charset="0"/>
              </a:rPr>
              <a:t>2 – Le coupable semble Florian.</a:t>
            </a:r>
          </a:p>
          <a:p>
            <a:r>
              <a:rPr lang="fr-FR" sz="2400" dirty="0">
                <a:latin typeface="Maiandra GD" pitchFamily="34" charset="0"/>
              </a:rPr>
              <a:t>3 – Ce gros animal est un éléphant.</a:t>
            </a:r>
          </a:p>
          <a:p>
            <a:r>
              <a:rPr lang="fr-FR" sz="2400" dirty="0">
                <a:latin typeface="Maiandra GD" pitchFamily="34" charset="0"/>
              </a:rPr>
              <a:t>4 – Ton cousin avait l’air d’un clown.</a:t>
            </a:r>
          </a:p>
          <a:p>
            <a:r>
              <a:rPr lang="fr-FR" sz="2400" dirty="0">
                <a:latin typeface="Maiandra GD" pitchFamily="34" charset="0"/>
              </a:rPr>
              <a:t>5 – Lire la réponse, c’est tricher !</a:t>
            </a:r>
          </a:p>
          <a:p>
            <a:r>
              <a:rPr lang="fr-FR" sz="2400" dirty="0">
                <a:latin typeface="Maiandra GD" pitchFamily="34" charset="0"/>
              </a:rPr>
              <a:t>6 – Avec cette chaleur, nous sommes assoiffés.</a:t>
            </a:r>
          </a:p>
          <a:p>
            <a:r>
              <a:rPr lang="fr-FR" sz="2400" dirty="0">
                <a:latin typeface="Maiandra GD" pitchFamily="34" charset="0"/>
              </a:rPr>
              <a:t>7 – Cette fourmi est devenue enragée.</a:t>
            </a:r>
          </a:p>
          <a:p>
            <a:r>
              <a:rPr lang="fr-FR" sz="2400" dirty="0">
                <a:latin typeface="Maiandra GD" pitchFamily="34" charset="0"/>
              </a:rPr>
              <a:t>8 – L’important, c’est gagner !</a:t>
            </a:r>
          </a:p>
          <a:p>
            <a:r>
              <a:rPr lang="fr-FR" sz="2400" dirty="0">
                <a:latin typeface="Maiandra GD" pitchFamily="34" charset="0"/>
              </a:rPr>
              <a:t>9 – Ton frère est un garçon capricieux.</a:t>
            </a:r>
          </a:p>
          <a:p>
            <a:r>
              <a:rPr lang="fr-FR" sz="2400" dirty="0" smtClean="0">
                <a:latin typeface="Maiandra GD" pitchFamily="34" charset="0"/>
              </a:rPr>
              <a:t>10 </a:t>
            </a:r>
            <a:r>
              <a:rPr lang="fr-FR" sz="2400" dirty="0">
                <a:latin typeface="Maiandra GD" pitchFamily="34" charset="0"/>
              </a:rPr>
              <a:t>– Oui, et il le restera toute sa vie.</a:t>
            </a:r>
          </a:p>
          <a:p>
            <a:r>
              <a:rPr lang="fr-FR" sz="2400" dirty="0">
                <a:latin typeface="Maiandra GD" pitchFamily="34" charset="0"/>
              </a:rPr>
              <a:t>11 – La plus belle ville demeure Marseille.</a:t>
            </a:r>
          </a:p>
          <a:p>
            <a:r>
              <a:rPr lang="fr-FR" sz="2400" dirty="0">
                <a:latin typeface="Maiandra GD" pitchFamily="34" charset="0"/>
              </a:rPr>
              <a:t>12 – C’est également ma ville préférée.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188640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À partir de ces phrases, nous allons faire une activité de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tri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, en petit groupe.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Mais avant ça, individuellement, vous allez devoir chercher et souligner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l’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attribut du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de chaque phrase.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145045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iandra GD" pitchFamily="34" charset="0"/>
              </a:rPr>
              <a:t>1 – La lettre est urgente.</a:t>
            </a:r>
          </a:p>
          <a:p>
            <a:r>
              <a:rPr lang="fr-FR" sz="2400" dirty="0">
                <a:latin typeface="Maiandra GD" pitchFamily="34" charset="0"/>
              </a:rPr>
              <a:t>2 – Le coupable semble Florian.</a:t>
            </a:r>
          </a:p>
          <a:p>
            <a:r>
              <a:rPr lang="fr-FR" sz="2400" dirty="0">
                <a:latin typeface="Maiandra GD" pitchFamily="34" charset="0"/>
              </a:rPr>
              <a:t>3 – Ce gros animal est un éléphant.</a:t>
            </a:r>
          </a:p>
          <a:p>
            <a:r>
              <a:rPr lang="fr-FR" sz="2400" dirty="0">
                <a:latin typeface="Maiandra GD" pitchFamily="34" charset="0"/>
              </a:rPr>
              <a:t>4 – Ton cousin avait l’air d’un clown.</a:t>
            </a:r>
          </a:p>
          <a:p>
            <a:r>
              <a:rPr lang="fr-FR" sz="2400" dirty="0">
                <a:latin typeface="Maiandra GD" pitchFamily="34" charset="0"/>
              </a:rPr>
              <a:t>5 – Lire la réponse, c’est tricher !</a:t>
            </a:r>
          </a:p>
          <a:p>
            <a:r>
              <a:rPr lang="fr-FR" sz="2400" dirty="0">
                <a:latin typeface="Maiandra GD" pitchFamily="34" charset="0"/>
              </a:rPr>
              <a:t>6 – Avec cette chaleur, nous sommes assoiffés.</a:t>
            </a:r>
          </a:p>
          <a:p>
            <a:r>
              <a:rPr lang="fr-FR" sz="2400" dirty="0">
                <a:latin typeface="Maiandra GD" pitchFamily="34" charset="0"/>
              </a:rPr>
              <a:t>7 – Cette fourmi est devenue enragée.</a:t>
            </a:r>
          </a:p>
          <a:p>
            <a:r>
              <a:rPr lang="fr-FR" sz="2400" dirty="0">
                <a:latin typeface="Maiandra GD" pitchFamily="34" charset="0"/>
              </a:rPr>
              <a:t>8 – L’important, c’est gagner !</a:t>
            </a:r>
          </a:p>
          <a:p>
            <a:r>
              <a:rPr lang="fr-FR" sz="2400" dirty="0">
                <a:latin typeface="Maiandra GD" pitchFamily="34" charset="0"/>
              </a:rPr>
              <a:t>9 – Ton frère est </a:t>
            </a:r>
            <a:r>
              <a:rPr lang="fr-FR" sz="2400" dirty="0" smtClean="0">
                <a:latin typeface="Maiandra GD" pitchFamily="34" charset="0"/>
              </a:rPr>
              <a:t>un garçon capricieux</a:t>
            </a:r>
            <a:r>
              <a:rPr lang="fr-FR" sz="2400" dirty="0">
                <a:latin typeface="Maiandra GD" pitchFamily="34" charset="0"/>
              </a:rPr>
              <a:t>.</a:t>
            </a:r>
          </a:p>
          <a:p>
            <a:r>
              <a:rPr lang="fr-FR" sz="2400" dirty="0">
                <a:latin typeface="Maiandra GD" pitchFamily="34" charset="0"/>
              </a:rPr>
              <a:t>10 – Oui, et il le restera toute sa vie.</a:t>
            </a:r>
          </a:p>
          <a:p>
            <a:r>
              <a:rPr lang="fr-FR" sz="2400" dirty="0">
                <a:latin typeface="Maiandra GD" pitchFamily="34" charset="0"/>
              </a:rPr>
              <a:t>11 – La plus belle ville demeure Marseille.</a:t>
            </a:r>
          </a:p>
          <a:p>
            <a:r>
              <a:rPr lang="fr-FR" sz="2400" dirty="0">
                <a:latin typeface="Maiandra GD" pitchFamily="34" charset="0"/>
              </a:rPr>
              <a:t>12 – C’est également ma ville préférée.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74648" y="1268760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  <a:latin typeface="Maiandra GD" pitchFamily="34" charset="0"/>
              </a:rPr>
              <a:t>C’est parti !</a:t>
            </a:r>
            <a:endParaRPr lang="fr-FR" sz="36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Vous allez maintenant devoir ranger ces phrases en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cinq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catégories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: selon la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nature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de l’attribut du sujet.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5876" t="33201" r="15350" b="18920"/>
          <a:stretch/>
        </p:blipFill>
        <p:spPr>
          <a:xfrm>
            <a:off x="108067" y="2852936"/>
            <a:ext cx="8856984" cy="385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Prenons la première phras</a:t>
            </a:r>
            <a:r>
              <a:rPr lang="fr-FR" sz="3600" i="1" dirty="0" smtClean="0">
                <a:latin typeface="Maiandra GD" pitchFamily="34" charset="0"/>
              </a:rPr>
              <a:t>e en exemple…</a:t>
            </a:r>
            <a:endParaRPr lang="fr-FR" sz="3600" i="1" dirty="0">
              <a:latin typeface="Maiandra GD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15876" t="33201" r="15350" b="18920"/>
          <a:stretch/>
        </p:blipFill>
        <p:spPr>
          <a:xfrm>
            <a:off x="108067" y="2852936"/>
            <a:ext cx="8856984" cy="385380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1856" y="828728"/>
            <a:ext cx="434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itchFamily="34" charset="0"/>
              </a:rPr>
              <a:t>La lettre est urgente.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555776" y="1412776"/>
            <a:ext cx="15841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à angle droit 10"/>
          <p:cNvSpPr/>
          <p:nvPr/>
        </p:nvSpPr>
        <p:spPr>
          <a:xfrm rot="5400000">
            <a:off x="3239852" y="1479921"/>
            <a:ext cx="432048" cy="504056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707904" y="1446132"/>
            <a:ext cx="434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adjectif qualificatif</a:t>
            </a:r>
            <a:endParaRPr lang="fr-FR" sz="3600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5637" y="3275692"/>
            <a:ext cx="236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Maiandra GD" pitchFamily="34" charset="0"/>
              </a:rPr>
              <a:t>La lettre est urgente.</a:t>
            </a:r>
            <a:endParaRPr lang="fr-FR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3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8" grpId="1"/>
      <p:bldP spid="11" grpId="0" animBg="1"/>
      <p:bldP spid="11" grpId="1" animBg="1"/>
      <p:bldP spid="12" grpId="0"/>
      <p:bldP spid="12" grpId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15876" t="33201" r="15350" b="18920"/>
          <a:stretch/>
        </p:blipFill>
        <p:spPr>
          <a:xfrm>
            <a:off x="108067" y="2852936"/>
            <a:ext cx="8856984" cy="385380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84796" y="116632"/>
            <a:ext cx="755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Maiandra GD" pitchFamily="34" charset="0"/>
              </a:rPr>
              <a:t>Maintenant, à vous de jouer !</a:t>
            </a:r>
            <a:endParaRPr lang="fr-FR" sz="36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95637" y="3275692"/>
            <a:ext cx="236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Maiandra GD" pitchFamily="34" charset="0"/>
              </a:rPr>
              <a:t>La lettre est urgente.</a:t>
            </a:r>
            <a:endParaRPr lang="fr-FR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B050"/>
                </a:solidFill>
                <a:latin typeface="Maiandra GD" pitchFamily="34" charset="0"/>
              </a:rPr>
              <a:t>Voyons ce que vous avez trouvé…</a:t>
            </a:r>
            <a:endParaRPr lang="fr-FR" sz="3600" i="1" dirty="0">
              <a:solidFill>
                <a:srgbClr val="00B050"/>
              </a:solidFill>
              <a:latin typeface="Maiandra GD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15876" t="33201" r="15350" b="18920"/>
          <a:stretch/>
        </p:blipFill>
        <p:spPr>
          <a:xfrm>
            <a:off x="108067" y="834971"/>
            <a:ext cx="8856984" cy="587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558</Words>
  <Application>Microsoft Office PowerPoint</Application>
  <PresentationFormat>Affichage à l'écran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Maiandra GD</vt:lpstr>
      <vt:lpstr>Wingdings</vt:lpstr>
      <vt:lpstr>Thème Office</vt:lpstr>
      <vt:lpstr>L’attribut du sujet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30</cp:revision>
  <dcterms:created xsi:type="dcterms:W3CDTF">2013-01-30T16:02:59Z</dcterms:created>
  <dcterms:modified xsi:type="dcterms:W3CDTF">2014-12-28T10:11:29Z</dcterms:modified>
</cp:coreProperties>
</file>