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65" r:id="rId21"/>
    <p:sldId id="267" r:id="rId2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1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3659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662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9914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15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374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790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2028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57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16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0927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6032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D257-7008-4E73-BB0B-F57FEA8C2E5E}" type="datetimeFigureOut">
              <a:rPr lang="fr-FR" smtClean="0"/>
              <a:t>14/08/2018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DF6FB-7BE6-4EAC-9C91-B057FF0EA34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9326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ctrTitle"/>
          </p:nvPr>
        </p:nvSpPr>
        <p:spPr>
          <a:xfrm>
            <a:off x="215516" y="1772817"/>
            <a:ext cx="8712968" cy="2232248"/>
          </a:xfrm>
        </p:spPr>
        <p:txBody>
          <a:bodyPr>
            <a:noAutofit/>
          </a:bodyPr>
          <a:lstStyle/>
          <a:p>
            <a:pPr eaLnBrk="1" hangingPunct="1"/>
            <a:r>
              <a:rPr lang="fr-FR" sz="6600" b="1" dirty="0">
                <a:solidFill>
                  <a:srgbClr val="FF0000"/>
                </a:solidFill>
                <a:latin typeface="Maiandra GD" pitchFamily="34" charset="0"/>
              </a:rPr>
              <a:t>Connaître les tables d’addition de 0 à 9</a:t>
            </a:r>
          </a:p>
        </p:txBody>
      </p:sp>
      <p:sp>
        <p:nvSpPr>
          <p:cNvPr id="5" name="Sous-titre 2"/>
          <p:cNvSpPr>
            <a:spLocks noGrp="1"/>
          </p:cNvSpPr>
          <p:nvPr>
            <p:ph type="subTitle" idx="1"/>
          </p:nvPr>
        </p:nvSpPr>
        <p:spPr>
          <a:xfrm>
            <a:off x="535782" y="285750"/>
            <a:ext cx="6700514" cy="7143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dirty="0"/>
              <a:t>Mathématiques – </a:t>
            </a:r>
            <a:r>
              <a:rPr lang="fr-FR" i="1" dirty="0"/>
              <a:t>Calcul mental CM2</a:t>
            </a:r>
            <a:endParaRPr lang="fr-FR" dirty="0"/>
          </a:p>
        </p:txBody>
      </p: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535782" y="4357688"/>
            <a:ext cx="807243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FR" sz="4800" dirty="0">
                <a:solidFill>
                  <a:srgbClr val="0070C0"/>
                </a:solidFill>
                <a:latin typeface="Maiandra GD" pitchFamily="34" charset="0"/>
                <a:sym typeface="Wingdings"/>
              </a:rPr>
              <a:t></a:t>
            </a:r>
            <a:r>
              <a:rPr lang="fr-FR" sz="4800" i="1" dirty="0">
                <a:solidFill>
                  <a:srgbClr val="0070C0"/>
                </a:solidFill>
                <a:latin typeface="Maiandra GD" pitchFamily="34" charset="0"/>
                <a:sym typeface="Wingdings" pitchFamily="2" charset="2"/>
              </a:rPr>
              <a:t> Entraînement n° 1</a:t>
            </a:r>
            <a:endParaRPr lang="fr-FR" sz="4800" i="1" dirty="0">
              <a:solidFill>
                <a:srgbClr val="0070C0"/>
              </a:solidFill>
              <a:latin typeface="Maiandra GD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314" y="216345"/>
            <a:ext cx="740441" cy="6875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4689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p"/>
      <p:bldP spid="5" grpId="1" build="p"/>
      <p:bldP spid="6" grpId="0"/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9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+ 6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36F08C93-4FC1-43C0-AF25-78E2687AB9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62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938"/>
    </mc:Choice>
    <mc:Fallback>
      <p:transition spd="slow" advTm="89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10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9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54F63E2-BDEE-4B24-AB47-4CF3FDAF87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71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379"/>
    </mc:Choice>
    <mc:Fallback>
      <p:transition spd="slow" advTm="737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2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9B4F1086-763D-4F31-BED1-AF5F174F60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142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6"/>
    </mc:Choice>
    <mc:Fallback>
      <p:transition spd="slow" advTm="9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+ 7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0DA3C1F-F8F7-4CA7-9DF2-1791A6D4C3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86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356"/>
    </mc:Choice>
    <mc:Fallback>
      <p:transition spd="slow" advTm="93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5 + 6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2B16153-DB18-493A-BFB6-02FEFEF341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762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80"/>
    </mc:Choice>
    <mc:Fallback>
      <p:transition spd="slow" advTm="84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69E9FE9-B9F9-48C6-A52C-8061D2BAE7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547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15"/>
    </mc:Choice>
    <mc:Fallback>
      <p:transition spd="slow" advTm="9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+ 5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ECE362FD-CF08-4FC1-9354-1A08A4FE453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240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18"/>
    </mc:Choice>
    <mc:Fallback>
      <p:transition spd="slow" advTm="97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1 + 1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2AE1F85-1935-4278-9352-18037D686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60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2"/>
    </mc:Choice>
    <mc:Fallback>
      <p:transition spd="slow" advTm="76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17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7EDE9DB5-7C77-4483-B00F-56093FC0E47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9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088"/>
    </mc:Choice>
    <mc:Fallback>
      <p:transition spd="slow" advTm="90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+ 0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0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CCDD9A-4775-4EBD-9C49-55DD8CA2CF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188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64"/>
    </mc:Choice>
    <mc:Fallback>
      <p:transition spd="slow" advTm="916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1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3 + 9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F12AA16-18F2-4038-A1CC-9B1E85696C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339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697"/>
    </mc:Choice>
    <mc:Fallback>
      <p:transition spd="slow" advTm="76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Problème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836" y="620688"/>
            <a:ext cx="856760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5000" dirty="0">
                <a:solidFill>
                  <a:srgbClr val="0070C0"/>
                </a:solidFill>
                <a:latin typeface="Maiandra GD" panose="020E0502030308020204" pitchFamily="34" charset="0"/>
              </a:rPr>
              <a:t>En fouillant ses deux poches, Manal a trouvé 5 bonbons dans la poche droite, et 4 dans la poche gauche.</a:t>
            </a:r>
          </a:p>
          <a:p>
            <a:r>
              <a:rPr lang="fr-FR" sz="5000" i="1" dirty="0">
                <a:solidFill>
                  <a:srgbClr val="0070C0"/>
                </a:solidFill>
                <a:latin typeface="Maiandra GD" panose="020E0502030308020204" pitchFamily="34" charset="0"/>
              </a:rPr>
              <a:t>Combien Manal a-t-elle trouvé de bonbons en tout ?</a:t>
            </a:r>
          </a:p>
        </p:txBody>
      </p:sp>
      <p:sp>
        <p:nvSpPr>
          <p:cNvPr id="6" name="Rectangle 5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4C3C2818-12E8-4D5C-92B3-3B59CB1F77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2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204"/>
    </mc:Choice>
    <mc:Fallback>
      <p:transition spd="slow" advTm="202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50"/>
                            </p:stCondLst>
                            <p:childTnLst>
                              <p:par>
                                <p:cTn id="1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1" dur="3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850"/>
                            </p:stCondLst>
                            <p:childTnLst>
                              <p:par>
                                <p:cTn id="2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5" grpId="0"/>
      <p:bldP spid="5" grpId="1"/>
      <p:bldP spid="6" grpId="0" animBg="1"/>
      <p:bldP spid="6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2843808" y="0"/>
            <a:ext cx="3203848" cy="112474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b="1" i="1" u="sng" dirty="0">
                <a:solidFill>
                  <a:srgbClr val="00B050"/>
                </a:solidFill>
                <a:latin typeface="Maiandra GD" pitchFamily="34" charset="0"/>
              </a:rPr>
              <a:t>Correction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4" y="1124744"/>
            <a:ext cx="8928992" cy="5192747"/>
          </a:xfrm>
          <a:prstGeom prst="rect">
            <a:avLst/>
          </a:prstGeom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040186"/>
              </p:ext>
            </p:extLst>
          </p:nvPr>
        </p:nvGraphicFramePr>
        <p:xfrm>
          <a:off x="251520" y="1196752"/>
          <a:ext cx="864096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235688445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610352168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79276125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65018978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50278187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179425978"/>
                    </a:ext>
                  </a:extLst>
                </a:gridCol>
              </a:tblGrid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16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3666752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18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4407394"/>
                  </a:ext>
                </a:extLst>
              </a:tr>
              <a:tr h="1260140"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11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1734626"/>
                  </a:ext>
                </a:extLst>
              </a:tr>
              <a:tr h="1260140">
                <a:tc gridSpan="6">
                  <a:txBody>
                    <a:bodyPr/>
                    <a:lstStyle/>
                    <a:p>
                      <a:pPr algn="ctr"/>
                      <a:r>
                        <a:rPr lang="fr-FR" sz="4800" b="1" dirty="0">
                          <a:solidFill>
                            <a:srgbClr val="00B050"/>
                          </a:solidFill>
                          <a:latin typeface="Maiandra GD" panose="020E0502030308020204" pitchFamily="34" charset="0"/>
                        </a:rPr>
                        <a:t>9 bonbons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815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01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95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2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9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FD4CC9F8-EAE7-4F8E-B5D9-D8D2B92D5D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75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01"/>
    </mc:Choice>
    <mc:Fallback>
      <p:transition spd="slow" advTm="8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3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+ 8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11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C4B56846-77A4-42FC-928D-1F6D04E1EF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5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57"/>
    </mc:Choice>
    <mc:Fallback>
      <p:transition spd="slow" advTm="92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4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8 + 8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6F36E021-2134-44E9-B64A-9B50739899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694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703"/>
    </mc:Choice>
    <mc:Fallback>
      <p:transition spd="slow" advTm="77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5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15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AEAD1CA-D720-4E59-8FCC-5E85E1C85B0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69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241"/>
    </mc:Choice>
    <mc:Fallback>
      <p:transition spd="slow" advTm="92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6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... + 2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3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35023C1-E3CF-4E75-97EB-CE91B93B1F7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695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410"/>
    </mc:Choice>
    <mc:Fallback>
      <p:transition spd="slow" advTm="84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7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2228672"/>
            <a:ext cx="854892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4 + 4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5CA24F04-0840-4337-A040-49FB61D6BB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0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71"/>
    </mc:Choice>
    <mc:Fallback>
      <p:transition spd="slow" advTm="70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3059832" cy="764704"/>
          </a:xfrm>
        </p:spPr>
        <p:txBody>
          <a:bodyPr>
            <a:normAutofit/>
          </a:bodyPr>
          <a:lstStyle/>
          <a:p>
            <a:pPr algn="l" eaLnBrk="1" hangingPunct="1"/>
            <a:r>
              <a:rPr lang="fr-FR" sz="3600" i="1" u="sng" dirty="0">
                <a:latin typeface="Maiandra GD" pitchFamily="34" charset="0"/>
              </a:rPr>
              <a:t>Opération 8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0" y="1074510"/>
            <a:ext cx="854892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7 + ... </a:t>
            </a:r>
          </a:p>
          <a:p>
            <a:pPr algn="ctr"/>
            <a:r>
              <a:rPr lang="fr-FR" sz="15000" b="1" dirty="0">
                <a:solidFill>
                  <a:srgbClr val="0070C0"/>
                </a:solidFill>
                <a:latin typeface="Maiandra GD" panose="020E0502030308020204" pitchFamily="34" charset="0"/>
              </a:rPr>
              <a:t>= 8</a:t>
            </a:r>
          </a:p>
        </p:txBody>
      </p:sp>
      <p:sp>
        <p:nvSpPr>
          <p:cNvPr id="5" name="Rectangle 4"/>
          <p:cNvSpPr/>
          <p:nvPr/>
        </p:nvSpPr>
        <p:spPr>
          <a:xfrm>
            <a:off x="8568444" y="260648"/>
            <a:ext cx="324036" cy="619268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11B2E5AC-2A1F-4738-AF13-5D2DAD3378B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258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4"/>
    </mc:Choice>
    <mc:Fallback>
      <p:transition spd="slow" advTm="91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50"/>
                            </p:stCondLst>
                            <p:childTnLst>
                              <p:par>
                                <p:cTn id="1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1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95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  <p:bldP spid="3" grpId="0"/>
      <p:bldP spid="3" grpId="1"/>
      <p:bldP spid="5" grpId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3|5.1|4.1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186</Words>
  <Application>Microsoft Office PowerPoint</Application>
  <PresentationFormat>Affichage à l'écran (4:3)</PresentationFormat>
  <Paragraphs>74</Paragraphs>
  <Slides>21</Slides>
  <Notes>0</Notes>
  <HiddenSlides>0</HiddenSlides>
  <MMClips>19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Maiandra GD</vt:lpstr>
      <vt:lpstr>Wingdings</vt:lpstr>
      <vt:lpstr>Thème Office</vt:lpstr>
      <vt:lpstr>Connaître les tables d’addition de 0 à 9</vt:lpstr>
      <vt:lpstr>Opération 1</vt:lpstr>
      <vt:lpstr>Opération 2</vt:lpstr>
      <vt:lpstr>Opération 3</vt:lpstr>
      <vt:lpstr>Opération 4</vt:lpstr>
      <vt:lpstr>Opération 5</vt:lpstr>
      <vt:lpstr>Opération 6</vt:lpstr>
      <vt:lpstr>Opération 7</vt:lpstr>
      <vt:lpstr>Opération 8</vt:lpstr>
      <vt:lpstr>Opération 9</vt:lpstr>
      <vt:lpstr>Opération 10</vt:lpstr>
      <vt:lpstr>Opération 11</vt:lpstr>
      <vt:lpstr>Opération 12</vt:lpstr>
      <vt:lpstr>Opération 13</vt:lpstr>
      <vt:lpstr>Opération 14</vt:lpstr>
      <vt:lpstr>Opération 15</vt:lpstr>
      <vt:lpstr>Opération 16</vt:lpstr>
      <vt:lpstr>Opération 17</vt:lpstr>
      <vt:lpstr>Opération 18</vt:lpstr>
      <vt:lpstr>Problème</vt:lpstr>
      <vt:lpstr>Correction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tables de multiplication 1</dc:title>
  <dc:creator>Maxime Paul</dc:creator>
  <cp:lastModifiedBy>Maxime Paul</cp:lastModifiedBy>
  <cp:revision>133</cp:revision>
  <dcterms:created xsi:type="dcterms:W3CDTF">2013-01-27T09:55:18Z</dcterms:created>
  <dcterms:modified xsi:type="dcterms:W3CDTF">2018-08-14T09:09:22Z</dcterms:modified>
</cp:coreProperties>
</file>